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3"/>
  </p:notesMasterIdLst>
  <p:handoutMasterIdLst>
    <p:handoutMasterId r:id="rId24"/>
  </p:handoutMasterIdLst>
  <p:sldIdLst>
    <p:sldId id="264" r:id="rId2"/>
    <p:sldId id="439" r:id="rId3"/>
    <p:sldId id="436" r:id="rId4"/>
    <p:sldId id="432" r:id="rId5"/>
    <p:sldId id="433" r:id="rId6"/>
    <p:sldId id="434" r:id="rId7"/>
    <p:sldId id="440" r:id="rId8"/>
    <p:sldId id="435" r:id="rId9"/>
    <p:sldId id="441" r:id="rId10"/>
    <p:sldId id="442" r:id="rId11"/>
    <p:sldId id="443" r:id="rId12"/>
    <p:sldId id="444" r:id="rId13"/>
    <p:sldId id="426" r:id="rId14"/>
    <p:sldId id="431" r:id="rId15"/>
    <p:sldId id="428" r:id="rId16"/>
    <p:sldId id="429" r:id="rId17"/>
    <p:sldId id="430" r:id="rId18"/>
    <p:sldId id="378" r:id="rId19"/>
    <p:sldId id="445" r:id="rId20"/>
    <p:sldId id="437" r:id="rId21"/>
    <p:sldId id="438" r:id="rId22"/>
  </p:sldIdLst>
  <p:sldSz cx="9904413" cy="6859588"/>
  <p:notesSz cx="6797675" cy="9874250"/>
  <p:custDataLst>
    <p:tags r:id="rId25"/>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3">
          <p15:clr>
            <a:srgbClr val="A4A3A4"/>
          </p15:clr>
        </p15:guide>
        <p15:guide id="2" orient="horz" pos="187">
          <p15:clr>
            <a:srgbClr val="A4A3A4"/>
          </p15:clr>
        </p15:guide>
        <p15:guide id="3" orient="horz" pos="3975">
          <p15:clr>
            <a:srgbClr val="A4A3A4"/>
          </p15:clr>
        </p15:guide>
        <p15:guide id="4" orient="horz" pos="4040">
          <p15:clr>
            <a:srgbClr val="A4A3A4"/>
          </p15:clr>
        </p15:guide>
        <p15:guide id="5" orient="horz" pos="572">
          <p15:clr>
            <a:srgbClr val="A4A3A4"/>
          </p15:clr>
        </p15:guide>
        <p15:guide id="6" orient="horz" pos="1">
          <p15:clr>
            <a:srgbClr val="A4A3A4"/>
          </p15:clr>
        </p15:guide>
        <p15:guide id="7" pos="3117">
          <p15:clr>
            <a:srgbClr val="A4A3A4"/>
          </p15:clr>
        </p15:guide>
        <p15:guide id="8" pos="3198">
          <p15:clr>
            <a:srgbClr val="A4A3A4"/>
          </p15:clr>
        </p15:guide>
        <p15:guide id="9" pos="6272">
          <p15:clr>
            <a:srgbClr val="A4A3A4"/>
          </p15:clr>
        </p15:guide>
        <p15:guide id="10" pos="6068">
          <p15:clr>
            <a:srgbClr val="A4A3A4"/>
          </p15:clr>
        </p15:guide>
        <p15:guide id="11" pos="3072">
          <p15:clr>
            <a:srgbClr val="A4A3A4"/>
          </p15:clr>
        </p15:guide>
        <p15:guide id="12" pos="166">
          <p15:clr>
            <a:srgbClr val="A4A3A4"/>
          </p15:clr>
        </p15:guide>
        <p15:guide id="13" pos="5967">
          <p15:clr>
            <a:srgbClr val="A4A3A4"/>
          </p15:clr>
        </p15:guide>
        <p15:guide id="14" pos="251">
          <p15:clr>
            <a:srgbClr val="A4A3A4"/>
          </p15:clr>
        </p15:guide>
      </p15:sldGuideLst>
    </p:ext>
    <p:ext uri="{2D200454-40CA-4A62-9FC3-DE9A4176ACB9}">
      <p15:notesGuideLst xmlns:p15="http://schemas.microsoft.com/office/powerpoint/2012/main">
        <p15:guide id="1" orient="horz" pos="3052">
          <p15:clr>
            <a:srgbClr val="A4A3A4"/>
          </p15:clr>
        </p15:guide>
        <p15:guide id="2" pos="213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4102"/>
    <a:srgbClr val="9B1717"/>
    <a:srgbClr val="741111"/>
    <a:srgbClr val="4E0C0C"/>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3" autoAdjust="0"/>
    <p:restoredTop sz="90788" autoAdjust="0"/>
  </p:normalViewPr>
  <p:slideViewPr>
    <p:cSldViewPr snapToObjects="1" showGuides="1">
      <p:cViewPr>
        <p:scale>
          <a:sx n="108" d="100"/>
          <a:sy n="108" d="100"/>
        </p:scale>
        <p:origin x="1736" y="408"/>
      </p:cViewPr>
      <p:guideLst>
        <p:guide orient="horz" pos="743"/>
        <p:guide orient="horz" pos="187"/>
        <p:guide orient="horz" pos="3975"/>
        <p:guide orient="horz" pos="4040"/>
        <p:guide orient="horz" pos="572"/>
        <p:guide orient="horz" pos="1"/>
        <p:guide pos="3117"/>
        <p:guide pos="3198"/>
        <p:guide pos="6272"/>
        <p:guide pos="6068"/>
        <p:guide pos="3072"/>
        <p:guide pos="166"/>
        <p:guide pos="5967"/>
        <p:guide pos="251"/>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varScale="1">
        <p:scale>
          <a:sx n="91" d="100"/>
          <a:sy n="91" d="100"/>
        </p:scale>
        <p:origin x="2744" y="208"/>
      </p:cViewPr>
      <p:guideLst>
        <p:guide orient="horz" pos="3052"/>
        <p:guide pos="2139"/>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kye\Desktop\&#24555;&#25163;-W(1024.HK)-&#25353;&#19994;&#21153;&#20998;&#31867;-&#26222;&#36890;&#25253;&#34920;%20-%20&#21103;&#2641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F:\&#27719;&#20016;\SIA\&#24555;&#25163;\&#24555;&#25163;&#36130;&#21153;&#25968;&#25454;\&#24066;&#22330;&#25968;&#25454;.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F:\&#27719;&#20016;\SIA\&#24555;&#25163;\&#24555;&#25163;&#36130;&#21153;&#25968;&#25454;\&#24066;&#22330;&#25968;&#25454;.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F:\&#27719;&#20016;\SIA\&#24555;&#25163;\&#24555;&#25163;&#36130;&#21153;&#25968;&#25454;\&#24066;&#22330;&#25968;&#2545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sonya/Desktop/&#20844;&#21496;&#37329;&#34701;/Kwai_GF_Model_20220524_1Q22&#35843;&#39044;&#27979;&#12304;&#24191;&#21457;&#20256;&#23186;&#20114;&#32852;&#32593;-&#21608;&#21894;&#12305;.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sonya/Desktop/&#20844;&#21496;&#37329;&#34701;/Kwai_GF_Model_20220524_1Q22&#35843;&#39044;&#27979;&#12304;&#24191;&#21457;&#20256;&#23186;&#20114;&#32852;&#32593;-&#21608;&#21894;&#12305;.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sonya/Desktop/&#20844;&#21496;&#37329;&#34701;/Kwai_GF_Model_20220524_1Q22&#35843;&#39044;&#27979;&#12304;&#24191;&#21457;&#20256;&#23186;&#20114;&#32852;&#32593;-&#21608;&#21894;&#12305;.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kye\Desktop\&#24555;&#25163;-W(1024.HK)-&#25353;&#19994;&#21153;&#20998;&#31867;-&#26222;&#36890;&#25253;&#34920;%20-%20&#21103;&#2641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27719;&#20016;\SIA\&#24555;&#25163;\&#24555;&#25163;&#36130;&#21153;&#25968;&#25454;\&#32929;&#2021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27719;&#20016;\SIA\&#24555;&#25163;\&#24555;&#25163;&#36130;&#21153;&#25968;&#25454;\&#32929;&#20215;.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Users/liby/Documents/&#20809;&#22823;-&#28023;&#22806;&amp;&#20114;&#32852;&#32593;/&#35270;&#39057;&#24179;&#21488;&#23545;&#27604;/&#24212;&#29992;&#23545;&#27604;_20200101_2023031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liby/Documents/&#20809;&#22823;-&#28023;&#22806;&amp;&#20114;&#32852;&#32593;/&#35270;&#39057;&#24179;&#21488;&#23545;&#27604;/&#24212;&#29992;&#23545;&#27604;_20200101_2023031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liby/Documents/&#20809;&#22823;-&#28023;&#22806;&amp;&#20114;&#32852;&#32593;/&#35270;&#39057;&#24179;&#21488;&#23545;&#27604;/&#24212;&#29992;&#23545;&#27604;_20200101_2023031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200" b="0" i="0" baseline="0" dirty="0" err="1">
                <a:effectLst/>
              </a:rPr>
              <a:t>Kuaishou’s</a:t>
            </a:r>
            <a:r>
              <a:rPr lang="en-US" altLang="zh-CN" sz="1200" b="0" i="0" baseline="0" dirty="0">
                <a:effectLst/>
              </a:rPr>
              <a:t> Operating Income from 2018 to 2022</a:t>
            </a:r>
            <a:endParaRPr lang="zh-CN" altLang="zh-CN" sz="105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clustered"/>
        <c:varyColors val="0"/>
        <c:ser>
          <c:idx val="0"/>
          <c:order val="0"/>
          <c:tx>
            <c:strRef>
              <c:f>按业务分类!$A$25</c:f>
              <c:strCache>
                <c:ptCount val="1"/>
                <c:pt idx="0">
                  <c:v>Online Marketing Services</c:v>
                </c:pt>
              </c:strCache>
            </c:strRef>
          </c:tx>
          <c:spPr>
            <a:solidFill>
              <a:schemeClr val="accent1"/>
            </a:solidFill>
            <a:ln>
              <a:noFill/>
            </a:ln>
            <a:effectLst/>
          </c:spPr>
          <c:invertIfNegative val="0"/>
          <c:cat>
            <c:numRef>
              <c:f>按业务分类!$B$22:$F$22</c:f>
              <c:numCache>
                <c:formatCode>General</c:formatCode>
                <c:ptCount val="5"/>
                <c:pt idx="0">
                  <c:v>2018</c:v>
                </c:pt>
                <c:pt idx="1">
                  <c:v>2019</c:v>
                </c:pt>
                <c:pt idx="2">
                  <c:v>2020</c:v>
                </c:pt>
                <c:pt idx="3">
                  <c:v>2021</c:v>
                </c:pt>
                <c:pt idx="4">
                  <c:v>2022</c:v>
                </c:pt>
              </c:numCache>
            </c:numRef>
          </c:cat>
          <c:val>
            <c:numRef>
              <c:f>按业务分类!$B$25:$F$25</c:f>
              <c:numCache>
                <c:formatCode>#,##0.00</c:formatCode>
                <c:ptCount val="5"/>
                <c:pt idx="0">
                  <c:v>166509.5</c:v>
                </c:pt>
                <c:pt idx="1">
                  <c:v>741850.2</c:v>
                </c:pt>
                <c:pt idx="2">
                  <c:v>2185453.9</c:v>
                </c:pt>
                <c:pt idx="3">
                  <c:v>4266548.3</c:v>
                </c:pt>
                <c:pt idx="4">
                  <c:v>4904155.2</c:v>
                </c:pt>
              </c:numCache>
            </c:numRef>
          </c:val>
          <c:extLst>
            <c:ext xmlns:c16="http://schemas.microsoft.com/office/drawing/2014/chart" uri="{C3380CC4-5D6E-409C-BE32-E72D297353CC}">
              <c16:uniqueId val="{00000000-0ABB-41E0-9A93-570EF7AC32FB}"/>
            </c:ext>
          </c:extLst>
        </c:ser>
        <c:ser>
          <c:idx val="1"/>
          <c:order val="1"/>
          <c:tx>
            <c:strRef>
              <c:f>按业务分类!$A$26</c:f>
              <c:strCache>
                <c:ptCount val="1"/>
                <c:pt idx="0">
                  <c:v>Live Streaming</c:v>
                </c:pt>
              </c:strCache>
            </c:strRef>
          </c:tx>
          <c:spPr>
            <a:solidFill>
              <a:schemeClr val="accent2"/>
            </a:solidFill>
            <a:ln>
              <a:noFill/>
            </a:ln>
            <a:effectLst/>
          </c:spPr>
          <c:invertIfNegative val="0"/>
          <c:cat>
            <c:numRef>
              <c:f>按业务分类!$B$22:$F$22</c:f>
              <c:numCache>
                <c:formatCode>General</c:formatCode>
                <c:ptCount val="5"/>
                <c:pt idx="0">
                  <c:v>2018</c:v>
                </c:pt>
                <c:pt idx="1">
                  <c:v>2019</c:v>
                </c:pt>
                <c:pt idx="2">
                  <c:v>2020</c:v>
                </c:pt>
                <c:pt idx="3">
                  <c:v>2021</c:v>
                </c:pt>
                <c:pt idx="4">
                  <c:v>2022</c:v>
                </c:pt>
              </c:numCache>
            </c:numRef>
          </c:cat>
          <c:val>
            <c:numRef>
              <c:f>按业务分类!$B$26:$F$26</c:f>
              <c:numCache>
                <c:formatCode>#,##0.00</c:formatCode>
                <c:ptCount val="5"/>
                <c:pt idx="0">
                  <c:v>1861513</c:v>
                </c:pt>
                <c:pt idx="1">
                  <c:v>3144234.1</c:v>
                </c:pt>
                <c:pt idx="2">
                  <c:v>3320911.5</c:v>
                </c:pt>
                <c:pt idx="3">
                  <c:v>3099515.2</c:v>
                </c:pt>
                <c:pt idx="4">
                  <c:v>3538795.2</c:v>
                </c:pt>
              </c:numCache>
            </c:numRef>
          </c:val>
          <c:extLst>
            <c:ext xmlns:c16="http://schemas.microsoft.com/office/drawing/2014/chart" uri="{C3380CC4-5D6E-409C-BE32-E72D297353CC}">
              <c16:uniqueId val="{00000001-0ABB-41E0-9A93-570EF7AC32FB}"/>
            </c:ext>
          </c:extLst>
        </c:ser>
        <c:ser>
          <c:idx val="2"/>
          <c:order val="2"/>
          <c:tx>
            <c:strRef>
              <c:f>按业务分类!$A$27</c:f>
              <c:strCache>
                <c:ptCount val="1"/>
                <c:pt idx="0">
                  <c:v>Other Services</c:v>
                </c:pt>
              </c:strCache>
            </c:strRef>
          </c:tx>
          <c:spPr>
            <a:solidFill>
              <a:schemeClr val="accent3"/>
            </a:solidFill>
            <a:ln>
              <a:noFill/>
            </a:ln>
            <a:effectLst/>
          </c:spPr>
          <c:invertIfNegative val="0"/>
          <c:cat>
            <c:numRef>
              <c:f>按业务分类!$B$22:$F$22</c:f>
              <c:numCache>
                <c:formatCode>General</c:formatCode>
                <c:ptCount val="5"/>
                <c:pt idx="0">
                  <c:v>2018</c:v>
                </c:pt>
                <c:pt idx="1">
                  <c:v>2019</c:v>
                </c:pt>
                <c:pt idx="2">
                  <c:v>2020</c:v>
                </c:pt>
                <c:pt idx="3">
                  <c:v>2021</c:v>
                </c:pt>
                <c:pt idx="4">
                  <c:v>2022</c:v>
                </c:pt>
              </c:numCache>
            </c:numRef>
          </c:cat>
          <c:val>
            <c:numRef>
              <c:f>按业务分类!$B$27:$F$27</c:f>
              <c:numCache>
                <c:formatCode>#,##0.00</c:formatCode>
                <c:ptCount val="5"/>
                <c:pt idx="0">
                  <c:v>2042</c:v>
                </c:pt>
                <c:pt idx="1">
                  <c:v>25950.5</c:v>
                </c:pt>
                <c:pt idx="2">
                  <c:v>371244.3</c:v>
                </c:pt>
                <c:pt idx="3">
                  <c:v>742087.8</c:v>
                </c:pt>
                <c:pt idx="4">
                  <c:v>975301.8</c:v>
                </c:pt>
              </c:numCache>
            </c:numRef>
          </c:val>
          <c:extLst>
            <c:ext xmlns:c16="http://schemas.microsoft.com/office/drawing/2014/chart" uri="{C3380CC4-5D6E-409C-BE32-E72D297353CC}">
              <c16:uniqueId val="{00000002-0ABB-41E0-9A93-570EF7AC32FB}"/>
            </c:ext>
          </c:extLst>
        </c:ser>
        <c:dLbls>
          <c:showLegendKey val="0"/>
          <c:showVal val="0"/>
          <c:showCatName val="0"/>
          <c:showSerName val="0"/>
          <c:showPercent val="0"/>
          <c:showBubbleSize val="0"/>
        </c:dLbls>
        <c:gapWidth val="219"/>
        <c:overlap val="-27"/>
        <c:axId val="1741401536"/>
        <c:axId val="1741401056"/>
      </c:barChart>
      <c:catAx>
        <c:axId val="1741401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741401056"/>
        <c:crosses val="autoZero"/>
        <c:auto val="1"/>
        <c:lblAlgn val="ctr"/>
        <c:lblOffset val="100"/>
        <c:noMultiLvlLbl val="0"/>
      </c:catAx>
      <c:valAx>
        <c:axId val="174140105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741401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altLang="zh-CN" sz="1200" b="0" i="0" u="none" strike="noStrike" kern="1200" spc="0" baseline="0" dirty="0" smtClean="0">
                <a:solidFill>
                  <a:srgbClr val="000000"/>
                </a:solidFill>
                <a:latin typeface="Palatino Linotype" panose="02040502050505030304" pitchFamily="18" charset="0"/>
                <a:ea typeface="+mn-ea"/>
                <a:cs typeface="+mn-cs"/>
              </a:defRPr>
            </a:pPr>
            <a:r>
              <a:rPr lang="en-US" altLang="zh-CN" sz="1200" kern="1200" dirty="0">
                <a:solidFill>
                  <a:srgbClr val="000000"/>
                </a:solidFill>
                <a:latin typeface="Palatino Linotype" panose="02040502050505030304" pitchFamily="18" charset="0"/>
                <a:ea typeface="+mn-ea"/>
                <a:cs typeface="+mn-cs"/>
              </a:rPr>
              <a:t>live-streaming revenue</a:t>
            </a:r>
          </a:p>
          <a:p>
            <a:pPr>
              <a:defRPr lang="en-US" altLang="zh-CN" sz="1200" dirty="0" smtClean="0">
                <a:solidFill>
                  <a:srgbClr val="000000"/>
                </a:solidFill>
                <a:latin typeface="Palatino Linotype" panose="02040502050505030304" pitchFamily="18" charset="0"/>
              </a:defRPr>
            </a:pPr>
            <a:r>
              <a:rPr lang="en-US" altLang="zh-CN" sz="1200" kern="1200" dirty="0">
                <a:solidFill>
                  <a:srgbClr val="000000"/>
                </a:solidFill>
                <a:latin typeface="Palatino Linotype" panose="02040502050505030304" pitchFamily="18" charset="0"/>
                <a:ea typeface="+mn-ea"/>
                <a:cs typeface="+mn-cs"/>
              </a:rPr>
              <a:t>(Hundred million yuan)</a:t>
            </a:r>
          </a:p>
        </c:rich>
      </c:tx>
      <c:overlay val="0"/>
      <c:spPr>
        <a:noFill/>
        <a:ln>
          <a:noFill/>
        </a:ln>
        <a:effectLst/>
      </c:spPr>
      <c:txPr>
        <a:bodyPr rot="0" spcFirstLastPara="1" vertOverflow="ellipsis" vert="horz" wrap="square" anchor="ctr" anchorCtr="1"/>
        <a:lstStyle/>
        <a:p>
          <a:pPr>
            <a:defRPr lang="en-US" altLang="zh-CN" sz="1200" b="0" i="0" u="none" strike="noStrike" kern="1200" spc="0" baseline="0" dirty="0" smtClean="0">
              <a:solidFill>
                <a:srgbClr val="000000"/>
              </a:solidFill>
              <a:latin typeface="Palatino Linotype" panose="02040502050505030304" pitchFamily="18" charset="0"/>
              <a:ea typeface="+mn-ea"/>
              <a:cs typeface="+mn-cs"/>
            </a:defRPr>
          </a:pPr>
          <a:endParaRPr lang="en-CN"/>
        </a:p>
      </c:txPr>
    </c:title>
    <c:autoTitleDeleted val="0"/>
    <c:plotArea>
      <c:layout/>
      <c:barChart>
        <c:barDir val="col"/>
        <c:grouping val="clustered"/>
        <c:varyColors val="0"/>
        <c:ser>
          <c:idx val="0"/>
          <c:order val="0"/>
          <c:tx>
            <c:strRef>
              <c:f>Sheet1!$A$2</c:f>
              <c:strCache>
                <c:ptCount val="1"/>
                <c:pt idx="0">
                  <c:v>revenue</c:v>
                </c:pt>
              </c:strCache>
            </c:strRef>
          </c:tx>
          <c:spPr>
            <a:solidFill>
              <a:srgbClr val="FE4102"/>
            </a:solidFill>
            <a:ln>
              <a:solidFill>
                <a:schemeClr val="bg1"/>
              </a:solidFill>
            </a:ln>
            <a:effectLst/>
          </c:spPr>
          <c:invertIfNegative val="0"/>
          <c:cat>
            <c:numRef>
              <c:f>Sheet1!$B$1:$E$1</c:f>
              <c:numCache>
                <c:formatCode>General</c:formatCode>
                <c:ptCount val="4"/>
                <c:pt idx="0">
                  <c:v>2017</c:v>
                </c:pt>
                <c:pt idx="1">
                  <c:v>2018</c:v>
                </c:pt>
                <c:pt idx="2">
                  <c:v>2019</c:v>
                </c:pt>
                <c:pt idx="3">
                  <c:v>2020</c:v>
                </c:pt>
              </c:numCache>
            </c:numRef>
          </c:cat>
          <c:val>
            <c:numRef>
              <c:f>Sheet1!$B$2:$E$2</c:f>
              <c:numCache>
                <c:formatCode>General</c:formatCode>
                <c:ptCount val="4"/>
                <c:pt idx="0">
                  <c:v>79.5</c:v>
                </c:pt>
                <c:pt idx="1">
                  <c:v>186.5</c:v>
                </c:pt>
                <c:pt idx="2">
                  <c:v>334.4</c:v>
                </c:pt>
                <c:pt idx="3">
                  <c:v>332.1</c:v>
                </c:pt>
              </c:numCache>
            </c:numRef>
          </c:val>
          <c:extLst>
            <c:ext xmlns:c16="http://schemas.microsoft.com/office/drawing/2014/chart" uri="{C3380CC4-5D6E-409C-BE32-E72D297353CC}">
              <c16:uniqueId val="{00000000-B240-4895-A192-4B667901ED8A}"/>
            </c:ext>
          </c:extLst>
        </c:ser>
        <c:dLbls>
          <c:showLegendKey val="0"/>
          <c:showVal val="0"/>
          <c:showCatName val="0"/>
          <c:showSerName val="0"/>
          <c:showPercent val="0"/>
          <c:showBubbleSize val="0"/>
        </c:dLbls>
        <c:gapWidth val="300"/>
        <c:axId val="1127439920"/>
        <c:axId val="457288528"/>
      </c:barChart>
      <c:lineChart>
        <c:grouping val="standard"/>
        <c:varyColors val="0"/>
        <c:ser>
          <c:idx val="1"/>
          <c:order val="1"/>
          <c:tx>
            <c:strRef>
              <c:f>Sheet1!$A$3</c:f>
              <c:strCache>
                <c:ptCount val="1"/>
                <c:pt idx="0">
                  <c:v>yoy</c:v>
                </c:pt>
              </c:strCache>
            </c:strRef>
          </c:tx>
          <c:spPr>
            <a:ln w="28575" cap="rnd">
              <a:solidFill>
                <a:srgbClr val="EE8B8B"/>
              </a:solidFill>
              <a:round/>
            </a:ln>
            <a:effectLst/>
          </c:spPr>
          <c:marker>
            <c:symbol val="none"/>
          </c:marker>
          <c:cat>
            <c:numRef>
              <c:f>Sheet1!$B$1:$E$1</c:f>
              <c:numCache>
                <c:formatCode>General</c:formatCode>
                <c:ptCount val="4"/>
                <c:pt idx="0">
                  <c:v>2017</c:v>
                </c:pt>
                <c:pt idx="1">
                  <c:v>2018</c:v>
                </c:pt>
                <c:pt idx="2">
                  <c:v>2019</c:v>
                </c:pt>
                <c:pt idx="3">
                  <c:v>2020</c:v>
                </c:pt>
              </c:numCache>
            </c:numRef>
          </c:cat>
          <c:val>
            <c:numRef>
              <c:f>Sheet1!$B$3:$E$3</c:f>
              <c:numCache>
                <c:formatCode>0.00%</c:formatCode>
                <c:ptCount val="4"/>
                <c:pt idx="1">
                  <c:v>1.3420000000000001</c:v>
                </c:pt>
                <c:pt idx="2">
                  <c:v>0.85</c:v>
                </c:pt>
                <c:pt idx="3">
                  <c:v>3.5999999999999997E-2</c:v>
                </c:pt>
              </c:numCache>
            </c:numRef>
          </c:val>
          <c:smooth val="0"/>
          <c:extLst>
            <c:ext xmlns:c16="http://schemas.microsoft.com/office/drawing/2014/chart" uri="{C3380CC4-5D6E-409C-BE32-E72D297353CC}">
              <c16:uniqueId val="{00000001-B240-4895-A192-4B667901ED8A}"/>
            </c:ext>
          </c:extLst>
        </c:ser>
        <c:dLbls>
          <c:showLegendKey val="0"/>
          <c:showVal val="0"/>
          <c:showCatName val="0"/>
          <c:showSerName val="0"/>
          <c:showPercent val="0"/>
          <c:showBubbleSize val="0"/>
        </c:dLbls>
        <c:marker val="1"/>
        <c:smooth val="0"/>
        <c:axId val="1226503056"/>
        <c:axId val="1138948704"/>
      </c:lineChart>
      <c:catAx>
        <c:axId val="112743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alatino LinotypeArial (正文)"/>
                <a:ea typeface="+mn-ea"/>
                <a:cs typeface="+mn-cs"/>
              </a:defRPr>
            </a:pPr>
            <a:endParaRPr lang="en-CN"/>
          </a:p>
        </c:txPr>
        <c:crossAx val="457288528"/>
        <c:crosses val="autoZero"/>
        <c:auto val="1"/>
        <c:lblAlgn val="ctr"/>
        <c:lblOffset val="100"/>
        <c:noMultiLvlLbl val="0"/>
      </c:catAx>
      <c:valAx>
        <c:axId val="457288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alatino LinotypeArial (正文)"/>
                <a:ea typeface="+mn-ea"/>
                <a:cs typeface="+mn-cs"/>
              </a:defRPr>
            </a:pPr>
            <a:endParaRPr lang="en-CN"/>
          </a:p>
        </c:txPr>
        <c:crossAx val="1127439920"/>
        <c:crosses val="autoZero"/>
        <c:crossBetween val="between"/>
      </c:valAx>
      <c:valAx>
        <c:axId val="1138948704"/>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alatino LinotypeArial (正文)Arial (正文)"/>
                <a:ea typeface="+mn-ea"/>
                <a:cs typeface="+mn-cs"/>
              </a:defRPr>
            </a:pPr>
            <a:endParaRPr lang="en-CN"/>
          </a:p>
        </c:txPr>
        <c:crossAx val="1226503056"/>
        <c:crosses val="max"/>
        <c:crossBetween val="between"/>
      </c:valAx>
      <c:catAx>
        <c:axId val="1226503056"/>
        <c:scaling>
          <c:orientation val="minMax"/>
        </c:scaling>
        <c:delete val="1"/>
        <c:axPos val="b"/>
        <c:numFmt formatCode="General" sourceLinked="1"/>
        <c:majorTickMark val="out"/>
        <c:minorTickMark val="none"/>
        <c:tickLblPos val="nextTo"/>
        <c:crossAx val="11389487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Palatino LinotypeArial (正文)Arial (正文)"/>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广告业务!$AM$5</c:f>
              <c:strCache>
                <c:ptCount val="1"/>
                <c:pt idx="0">
                  <c:v>广告市场规模（亿元）</c:v>
                </c:pt>
              </c:strCache>
            </c:strRef>
          </c:tx>
          <c:spPr>
            <a:solidFill>
              <a:srgbClr val="EE8B8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广告业务!$AN$3:$AP$3</c:f>
              <c:numCache>
                <c:formatCode>General</c:formatCode>
                <c:ptCount val="3"/>
                <c:pt idx="0">
                  <c:v>2019</c:v>
                </c:pt>
                <c:pt idx="1">
                  <c:v>2020</c:v>
                </c:pt>
                <c:pt idx="2">
                  <c:v>2021</c:v>
                </c:pt>
              </c:numCache>
            </c:numRef>
          </c:cat>
          <c:val>
            <c:numRef>
              <c:f>广告业务!$AN$5:$AP$5</c:f>
              <c:numCache>
                <c:formatCode>0</c:formatCode>
                <c:ptCount val="3"/>
                <c:pt idx="0">
                  <c:v>8674.299999999992</c:v>
                </c:pt>
                <c:pt idx="1">
                  <c:v>9143.9</c:v>
                </c:pt>
                <c:pt idx="2">
                  <c:v>10167.9</c:v>
                </c:pt>
              </c:numCache>
            </c:numRef>
          </c:val>
          <c:extLst>
            <c:ext xmlns:c16="http://schemas.microsoft.com/office/drawing/2014/chart" uri="{C3380CC4-5D6E-409C-BE32-E72D297353CC}">
              <c16:uniqueId val="{00000000-0C8C-410A-A7C3-E310416B17BB}"/>
            </c:ext>
          </c:extLst>
        </c:ser>
        <c:ser>
          <c:idx val="1"/>
          <c:order val="1"/>
          <c:tx>
            <c:strRef>
              <c:f>广告业务!$AM$6</c:f>
              <c:strCache>
                <c:ptCount val="1"/>
                <c:pt idx="0">
                  <c:v>互联网广告市场规模（亿元）</c:v>
                </c:pt>
              </c:strCache>
            </c:strRef>
          </c:tx>
          <c:spPr>
            <a:solidFill>
              <a:srgbClr val="FE410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广告业务!$AN$3:$AP$3</c:f>
              <c:numCache>
                <c:formatCode>General</c:formatCode>
                <c:ptCount val="3"/>
                <c:pt idx="0">
                  <c:v>2019</c:v>
                </c:pt>
                <c:pt idx="1">
                  <c:v>2020</c:v>
                </c:pt>
                <c:pt idx="2">
                  <c:v>2021</c:v>
                </c:pt>
              </c:numCache>
            </c:numRef>
          </c:cat>
          <c:val>
            <c:numRef>
              <c:f>广告业务!$AN$6:$AP$6</c:f>
              <c:numCache>
                <c:formatCode>0</c:formatCode>
                <c:ptCount val="3"/>
                <c:pt idx="0">
                  <c:v>4830.1000000000004</c:v>
                </c:pt>
                <c:pt idx="1">
                  <c:v>5439.3</c:v>
                </c:pt>
                <c:pt idx="2">
                  <c:v>6550.1</c:v>
                </c:pt>
              </c:numCache>
            </c:numRef>
          </c:val>
          <c:extLst>
            <c:ext xmlns:c16="http://schemas.microsoft.com/office/drawing/2014/chart" uri="{C3380CC4-5D6E-409C-BE32-E72D297353CC}">
              <c16:uniqueId val="{00000001-0C8C-410A-A7C3-E310416B17BB}"/>
            </c:ext>
          </c:extLst>
        </c:ser>
        <c:dLbls>
          <c:showLegendKey val="0"/>
          <c:showVal val="0"/>
          <c:showCatName val="0"/>
          <c:showSerName val="0"/>
          <c:showPercent val="0"/>
          <c:showBubbleSize val="0"/>
        </c:dLbls>
        <c:gapWidth val="219"/>
        <c:overlap val="-27"/>
        <c:axId val="460171632"/>
        <c:axId val="459769232"/>
      </c:barChart>
      <c:lineChart>
        <c:grouping val="standard"/>
        <c:varyColors val="0"/>
        <c:ser>
          <c:idx val="2"/>
          <c:order val="2"/>
          <c:tx>
            <c:strRef>
              <c:f>广告业务!$AM$10</c:f>
              <c:strCache>
                <c:ptCount val="1"/>
                <c:pt idx="0">
                  <c:v>互联网广告市场占比</c:v>
                </c:pt>
              </c:strCache>
            </c:strRef>
          </c:tx>
          <c:spPr>
            <a:ln w="28575" cap="rnd">
              <a:solidFill>
                <a:srgbClr val="12264F"/>
              </a:solidFill>
              <a:round/>
            </a:ln>
            <a:effectLst/>
          </c:spPr>
          <c:marker>
            <c:symbol val="circle"/>
            <c:size val="5"/>
            <c:spPr>
              <a:solidFill>
                <a:srgbClr val="12264F"/>
              </a:solidFill>
              <a:ln w="9525">
                <a:solidFill>
                  <a:schemeClr val="accent3"/>
                </a:solidFill>
              </a:ln>
              <a:effectLst/>
            </c:spPr>
          </c:marker>
          <c:dLbls>
            <c:dLbl>
              <c:idx val="0"/>
              <c:layout>
                <c:manualLayout>
                  <c:x val="0"/>
                  <c:y val="3.70370370370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C8C-410A-A7C3-E310416B17BB}"/>
                </c:ext>
              </c:extLst>
            </c:dLbl>
            <c:dLbl>
              <c:idx val="1"/>
              <c:layout>
                <c:manualLayout>
                  <c:x val="-4.2695682235119803E-4"/>
                  <c:y val="9.26362505332582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C8C-410A-A7C3-E310416B17BB}"/>
                </c:ext>
              </c:extLst>
            </c:dLbl>
            <c:dLbl>
              <c:idx val="2"/>
              <c:layout>
                <c:manualLayout>
                  <c:x val="0"/>
                  <c:y val="-3.70370370370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C8C-410A-A7C3-E310416B17B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mn-cs"/>
                    <a:sym typeface="Times New Roman" panose="02020603050405020304" pitchFamily="18" charset="0"/>
                  </a:defRPr>
                </a:pPr>
                <a:endParaRPr lang="en-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广告业务!$AN$3:$AP$3</c:f>
              <c:numCache>
                <c:formatCode>General</c:formatCode>
                <c:ptCount val="3"/>
                <c:pt idx="0">
                  <c:v>2019</c:v>
                </c:pt>
                <c:pt idx="1">
                  <c:v>2020</c:v>
                </c:pt>
                <c:pt idx="2">
                  <c:v>2021</c:v>
                </c:pt>
              </c:numCache>
            </c:numRef>
          </c:cat>
          <c:val>
            <c:numRef>
              <c:f>广告业务!$AN$10:$AP$10</c:f>
              <c:numCache>
                <c:formatCode>0.00%</c:formatCode>
                <c:ptCount val="3"/>
                <c:pt idx="0">
                  <c:v>0.55682879310146105</c:v>
                </c:pt>
                <c:pt idx="1">
                  <c:v>0.59485558678463302</c:v>
                </c:pt>
                <c:pt idx="2">
                  <c:v>0.64419398302500996</c:v>
                </c:pt>
              </c:numCache>
            </c:numRef>
          </c:val>
          <c:smooth val="0"/>
          <c:extLst>
            <c:ext xmlns:c16="http://schemas.microsoft.com/office/drawing/2014/chart" uri="{C3380CC4-5D6E-409C-BE32-E72D297353CC}">
              <c16:uniqueId val="{00000005-0C8C-410A-A7C3-E310416B17BB}"/>
            </c:ext>
          </c:extLst>
        </c:ser>
        <c:dLbls>
          <c:showLegendKey val="0"/>
          <c:showVal val="0"/>
          <c:showCatName val="0"/>
          <c:showSerName val="0"/>
          <c:showPercent val="0"/>
          <c:showBubbleSize val="0"/>
        </c:dLbls>
        <c:marker val="1"/>
        <c:smooth val="0"/>
        <c:axId val="459968528"/>
        <c:axId val="459819600"/>
      </c:lineChart>
      <c:catAx>
        <c:axId val="46017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crossAx val="459769232"/>
        <c:crosses val="autoZero"/>
        <c:auto val="1"/>
        <c:lblAlgn val="ctr"/>
        <c:lblOffset val="100"/>
        <c:noMultiLvlLbl val="0"/>
      </c:catAx>
      <c:valAx>
        <c:axId val="4597692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crossAx val="460171632"/>
        <c:crosses val="autoZero"/>
        <c:crossBetween val="between"/>
      </c:valAx>
      <c:valAx>
        <c:axId val="459819600"/>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crossAx val="459968528"/>
        <c:crosses val="max"/>
        <c:crossBetween val="between"/>
        <c:majorUnit val="0.04"/>
      </c:valAx>
      <c:catAx>
        <c:axId val="459968528"/>
        <c:scaling>
          <c:orientation val="minMax"/>
        </c:scaling>
        <c:delete val="1"/>
        <c:axPos val="b"/>
        <c:numFmt formatCode="General" sourceLinked="1"/>
        <c:majorTickMark val="out"/>
        <c:minorTickMark val="none"/>
        <c:tickLblPos val="nextTo"/>
        <c:crossAx val="45981960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ea typeface="+mn-ea"/>
          <a:sym typeface="Times New Roman" panose="02020603050405020304" pitchFamily="18" charset="0"/>
        </a:defRPr>
      </a:pPr>
      <a:endParaRPr lang="en-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stacked"/>
        <c:varyColors val="0"/>
        <c:ser>
          <c:idx val="0"/>
          <c:order val="0"/>
          <c:tx>
            <c:strRef>
              <c:f>广告业务!$W$11</c:f>
              <c:strCache>
                <c:ptCount val="1"/>
                <c:pt idx="0">
                  <c:v>电商类广告</c:v>
                </c:pt>
              </c:strCache>
            </c:strRef>
          </c:tx>
          <c:spPr>
            <a:solidFill>
              <a:srgbClr val="FE410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85000"/>
                        <a:lumOff val="1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广告业务!$X$3:$Z$3</c:f>
              <c:numCache>
                <c:formatCode>General</c:formatCode>
                <c:ptCount val="3"/>
                <c:pt idx="0">
                  <c:v>2019</c:v>
                </c:pt>
                <c:pt idx="1">
                  <c:v>2020</c:v>
                </c:pt>
                <c:pt idx="2">
                  <c:v>2021</c:v>
                </c:pt>
              </c:numCache>
            </c:numRef>
          </c:cat>
          <c:val>
            <c:numRef>
              <c:f>广告业务!$X$11:$Z$11</c:f>
              <c:numCache>
                <c:formatCode>0.00%</c:formatCode>
                <c:ptCount val="3"/>
                <c:pt idx="0">
                  <c:v>0.39600000000000002</c:v>
                </c:pt>
                <c:pt idx="1">
                  <c:v>0.45900000000000002</c:v>
                </c:pt>
                <c:pt idx="2">
                  <c:v>0.47199999999999998</c:v>
                </c:pt>
              </c:numCache>
            </c:numRef>
          </c:val>
          <c:extLst>
            <c:ext xmlns:c16="http://schemas.microsoft.com/office/drawing/2014/chart" uri="{C3380CC4-5D6E-409C-BE32-E72D297353CC}">
              <c16:uniqueId val="{00000000-46CC-45C9-A870-FF3D21179C94}"/>
            </c:ext>
          </c:extLst>
        </c:ser>
        <c:ser>
          <c:idx val="1"/>
          <c:order val="1"/>
          <c:tx>
            <c:strRef>
              <c:f>广告业务!$W$12</c:f>
              <c:strCache>
                <c:ptCount val="1"/>
                <c:pt idx="0">
                  <c:v>短视频广告</c:v>
                </c:pt>
              </c:strCache>
            </c:strRef>
          </c:tx>
          <c:spPr>
            <a:solidFill>
              <a:srgbClr val="9B3C2B"/>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85000"/>
                        <a:lumOff val="1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广告业务!$X$3:$Z$3</c:f>
              <c:numCache>
                <c:formatCode>General</c:formatCode>
                <c:ptCount val="3"/>
                <c:pt idx="0">
                  <c:v>2019</c:v>
                </c:pt>
                <c:pt idx="1">
                  <c:v>2020</c:v>
                </c:pt>
                <c:pt idx="2">
                  <c:v>2021</c:v>
                </c:pt>
              </c:numCache>
            </c:numRef>
          </c:cat>
          <c:val>
            <c:numRef>
              <c:f>广告业务!$X$12:$Z$12</c:f>
              <c:numCache>
                <c:formatCode>0.00%</c:formatCode>
                <c:ptCount val="3"/>
                <c:pt idx="0">
                  <c:v>0.10299999999999999</c:v>
                </c:pt>
                <c:pt idx="1">
                  <c:v>0.152</c:v>
                </c:pt>
                <c:pt idx="2">
                  <c:v>0.17299999999999999</c:v>
                </c:pt>
              </c:numCache>
            </c:numRef>
          </c:val>
          <c:extLst>
            <c:ext xmlns:c16="http://schemas.microsoft.com/office/drawing/2014/chart" uri="{C3380CC4-5D6E-409C-BE32-E72D297353CC}">
              <c16:uniqueId val="{00000001-46CC-45C9-A870-FF3D21179C94}"/>
            </c:ext>
          </c:extLst>
        </c:ser>
        <c:ser>
          <c:idx val="2"/>
          <c:order val="2"/>
          <c:tx>
            <c:strRef>
              <c:f>广告业务!$W$13</c:f>
              <c:strCache>
                <c:ptCount val="1"/>
                <c:pt idx="0">
                  <c:v>在线视频广告</c:v>
                </c:pt>
              </c:strCache>
            </c:strRef>
          </c:tx>
          <c:spPr>
            <a:solidFill>
              <a:srgbClr val="963C3C"/>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85000"/>
                        <a:lumOff val="1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广告业务!$X$3:$Z$3</c:f>
              <c:numCache>
                <c:formatCode>General</c:formatCode>
                <c:ptCount val="3"/>
                <c:pt idx="0">
                  <c:v>2019</c:v>
                </c:pt>
                <c:pt idx="1">
                  <c:v>2020</c:v>
                </c:pt>
                <c:pt idx="2">
                  <c:v>2021</c:v>
                </c:pt>
              </c:numCache>
            </c:numRef>
          </c:cat>
          <c:val>
            <c:numRef>
              <c:f>广告业务!$X$13:$Z$13</c:f>
              <c:numCache>
                <c:formatCode>0.00%</c:formatCode>
                <c:ptCount val="3"/>
                <c:pt idx="0">
                  <c:v>5.8000000000000003E-2</c:v>
                </c:pt>
                <c:pt idx="1">
                  <c:v>4.3999999999999997E-2</c:v>
                </c:pt>
                <c:pt idx="2">
                  <c:v>4.2999999999999997E-2</c:v>
                </c:pt>
              </c:numCache>
            </c:numRef>
          </c:val>
          <c:extLst>
            <c:ext xmlns:c16="http://schemas.microsoft.com/office/drawing/2014/chart" uri="{C3380CC4-5D6E-409C-BE32-E72D297353CC}">
              <c16:uniqueId val="{00000002-46CC-45C9-A870-FF3D21179C94}"/>
            </c:ext>
          </c:extLst>
        </c:ser>
        <c:ser>
          <c:idx val="3"/>
          <c:order val="3"/>
          <c:tx>
            <c:strRef>
              <c:f>广告业务!$W$14</c:f>
              <c:strCache>
                <c:ptCount val="1"/>
                <c:pt idx="0">
                  <c:v>社交广告</c:v>
                </c:pt>
              </c:strCache>
            </c:strRef>
          </c:tx>
          <c:spPr>
            <a:solidFill>
              <a:srgbClr val="EE8B8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广告业务!$X$3:$Z$3</c:f>
              <c:numCache>
                <c:formatCode>General</c:formatCode>
                <c:ptCount val="3"/>
                <c:pt idx="0">
                  <c:v>2019</c:v>
                </c:pt>
                <c:pt idx="1">
                  <c:v>2020</c:v>
                </c:pt>
                <c:pt idx="2">
                  <c:v>2021</c:v>
                </c:pt>
              </c:numCache>
            </c:numRef>
          </c:cat>
          <c:val>
            <c:numRef>
              <c:f>广告业务!$X$14:$Z$14</c:f>
              <c:numCache>
                <c:formatCode>0.00%</c:formatCode>
                <c:ptCount val="3"/>
                <c:pt idx="0">
                  <c:v>0.115</c:v>
                </c:pt>
                <c:pt idx="1">
                  <c:v>0.13200000000000001</c:v>
                </c:pt>
                <c:pt idx="2">
                  <c:v>0.13900000000000001</c:v>
                </c:pt>
              </c:numCache>
            </c:numRef>
          </c:val>
          <c:extLst>
            <c:ext xmlns:c16="http://schemas.microsoft.com/office/drawing/2014/chart" uri="{C3380CC4-5D6E-409C-BE32-E72D297353CC}">
              <c16:uniqueId val="{00000003-46CC-45C9-A870-FF3D21179C94}"/>
            </c:ext>
          </c:extLst>
        </c:ser>
        <c:ser>
          <c:idx val="4"/>
          <c:order val="4"/>
          <c:tx>
            <c:strRef>
              <c:f>广告业务!$W$15</c:f>
              <c:strCache>
                <c:ptCount val="1"/>
                <c:pt idx="0">
                  <c:v>泛资讯广告</c:v>
                </c:pt>
              </c:strCache>
            </c:strRef>
          </c:tx>
          <c:spPr>
            <a:solidFill>
              <a:srgbClr val="B0838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广告业务!$X$3:$Z$3</c:f>
              <c:numCache>
                <c:formatCode>General</c:formatCode>
                <c:ptCount val="3"/>
                <c:pt idx="0">
                  <c:v>2019</c:v>
                </c:pt>
                <c:pt idx="1">
                  <c:v>2020</c:v>
                </c:pt>
                <c:pt idx="2">
                  <c:v>2021</c:v>
                </c:pt>
              </c:numCache>
            </c:numRef>
          </c:cat>
          <c:val>
            <c:numRef>
              <c:f>广告业务!$X$15:$Z$15</c:f>
              <c:numCache>
                <c:formatCode>0.00%</c:formatCode>
                <c:ptCount val="3"/>
                <c:pt idx="0">
                  <c:v>0.28699999999999998</c:v>
                </c:pt>
                <c:pt idx="1">
                  <c:v>0.16600000000000001</c:v>
                </c:pt>
                <c:pt idx="2">
                  <c:v>0.14599999999999999</c:v>
                </c:pt>
              </c:numCache>
            </c:numRef>
          </c:val>
          <c:extLst>
            <c:ext xmlns:c16="http://schemas.microsoft.com/office/drawing/2014/chart" uri="{C3380CC4-5D6E-409C-BE32-E72D297353CC}">
              <c16:uniqueId val="{00000004-46CC-45C9-A870-FF3D21179C94}"/>
            </c:ext>
          </c:extLst>
        </c:ser>
        <c:ser>
          <c:idx val="5"/>
          <c:order val="5"/>
          <c:tx>
            <c:strRef>
              <c:f>广告业务!$W$16</c:f>
              <c:strCache>
                <c:ptCount val="1"/>
                <c:pt idx="0">
                  <c:v>其他广告</c:v>
                </c:pt>
              </c:strCache>
            </c:strRef>
          </c:tx>
          <c:spPr>
            <a:solidFill>
              <a:srgbClr val="D3BEB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广告业务!$X$3:$Z$3</c:f>
              <c:numCache>
                <c:formatCode>General</c:formatCode>
                <c:ptCount val="3"/>
                <c:pt idx="0">
                  <c:v>2019</c:v>
                </c:pt>
                <c:pt idx="1">
                  <c:v>2020</c:v>
                </c:pt>
                <c:pt idx="2">
                  <c:v>2021</c:v>
                </c:pt>
              </c:numCache>
            </c:numRef>
          </c:cat>
          <c:val>
            <c:numRef>
              <c:f>广告业务!$X$16:$Z$16</c:f>
              <c:numCache>
                <c:formatCode>0.00%</c:formatCode>
                <c:ptCount val="3"/>
                <c:pt idx="0">
                  <c:v>4.1000000000000002E-2</c:v>
                </c:pt>
                <c:pt idx="1">
                  <c:v>2.8000000000000001E-2</c:v>
                </c:pt>
                <c:pt idx="2">
                  <c:v>2.7E-2</c:v>
                </c:pt>
              </c:numCache>
            </c:numRef>
          </c:val>
          <c:extLst>
            <c:ext xmlns:c16="http://schemas.microsoft.com/office/drawing/2014/chart" uri="{C3380CC4-5D6E-409C-BE32-E72D297353CC}">
              <c16:uniqueId val="{00000005-46CC-45C9-A870-FF3D21179C94}"/>
            </c:ext>
          </c:extLst>
        </c:ser>
        <c:dLbls>
          <c:showLegendKey val="0"/>
          <c:showVal val="0"/>
          <c:showCatName val="0"/>
          <c:showSerName val="0"/>
          <c:showPercent val="0"/>
          <c:showBubbleSize val="0"/>
        </c:dLbls>
        <c:gapWidth val="47"/>
        <c:overlap val="100"/>
        <c:axId val="748343728"/>
        <c:axId val="816340464"/>
      </c:barChart>
      <c:catAx>
        <c:axId val="74834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crossAx val="816340464"/>
        <c:crosses val="autoZero"/>
        <c:auto val="1"/>
        <c:lblAlgn val="ctr"/>
        <c:lblOffset val="100"/>
        <c:noMultiLvlLbl val="0"/>
      </c:catAx>
      <c:valAx>
        <c:axId val="816340464"/>
        <c:scaling>
          <c:orientation val="minMax"/>
          <c:max val="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crossAx val="748343728"/>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mn-cs"/>
              <a:sym typeface="Times New Roman" panose="02020603050405020304" pitchFamily="18"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ea typeface="+mn-ea"/>
          <a:sym typeface="Times New Roman" panose="02020603050405020304" pitchFamily="18" charset="0"/>
        </a:defRPr>
      </a:pPr>
      <a:endParaRPr lang="en-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FD410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Times New Roman" panose="02020603050405020304" pitchFamily="18" charset="0"/>
                    <a:ea typeface="+mn-ea"/>
                    <a:cs typeface="+mn-cs"/>
                    <a:sym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电商业务!$V$5:$V$14</c:f>
              <c:strCache>
                <c:ptCount val="10"/>
                <c:pt idx="0">
                  <c:v>是我喜欢的明星</c:v>
                </c:pt>
                <c:pt idx="1">
                  <c:v>主播与我互动</c:v>
                </c:pt>
                <c:pt idx="2">
                  <c:v>很多人都下单了</c:v>
                </c:pt>
                <c:pt idx="3">
                  <c:v>直播间氛围火热</c:v>
                </c:pt>
                <c:pt idx="4">
                  <c:v>是我一直关注的主播</c:v>
                </c:pt>
                <c:pt idx="5">
                  <c:v>主播说明突出了商品价值</c:v>
                </c:pt>
                <c:pt idx="6">
                  <c:v>限时限量优惠</c:v>
                </c:pt>
                <c:pt idx="7">
                  <c:v>价格优惠</c:v>
                </c:pt>
                <c:pt idx="8">
                  <c:v>展示的商品很喜欢</c:v>
                </c:pt>
                <c:pt idx="9">
                  <c:v>商品性价比高</c:v>
                </c:pt>
              </c:strCache>
            </c:strRef>
          </c:cat>
          <c:val>
            <c:numRef>
              <c:f>电商业务!$W$5:$W$14</c:f>
              <c:numCache>
                <c:formatCode>0.00%</c:formatCode>
                <c:ptCount val="10"/>
                <c:pt idx="0">
                  <c:v>0.129</c:v>
                </c:pt>
                <c:pt idx="1">
                  <c:v>0.14399999999999999</c:v>
                </c:pt>
                <c:pt idx="2">
                  <c:v>0.153</c:v>
                </c:pt>
                <c:pt idx="3">
                  <c:v>0.22700000000000001</c:v>
                </c:pt>
                <c:pt idx="4">
                  <c:v>0.27700000000000002</c:v>
                </c:pt>
                <c:pt idx="5">
                  <c:v>0.35099999999999998</c:v>
                </c:pt>
                <c:pt idx="6">
                  <c:v>0.438</c:v>
                </c:pt>
                <c:pt idx="7">
                  <c:v>0.53900000000000003</c:v>
                </c:pt>
                <c:pt idx="8">
                  <c:v>0.56000000000000005</c:v>
                </c:pt>
                <c:pt idx="9">
                  <c:v>0.59599999999999997</c:v>
                </c:pt>
              </c:numCache>
            </c:numRef>
          </c:val>
          <c:extLst>
            <c:ext xmlns:c16="http://schemas.microsoft.com/office/drawing/2014/chart" uri="{C3380CC4-5D6E-409C-BE32-E72D297353CC}">
              <c16:uniqueId val="{00000000-BB42-4945-842B-31F26258C962}"/>
            </c:ext>
          </c:extLst>
        </c:ser>
        <c:dLbls>
          <c:showLegendKey val="0"/>
          <c:showVal val="0"/>
          <c:showCatName val="0"/>
          <c:showSerName val="0"/>
          <c:showPercent val="0"/>
          <c:showBubbleSize val="0"/>
        </c:dLbls>
        <c:gapWidth val="182"/>
        <c:axId val="748591312"/>
        <c:axId val="815966928"/>
      </c:barChart>
      <c:catAx>
        <c:axId val="748591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SimSun" charset="-122"/>
                <a:ea typeface="SimSun" charset="-122"/>
                <a:cs typeface="SimSun" charset="-122"/>
                <a:sym typeface="Times New Roman" panose="02020603050405020304" pitchFamily="18" charset="0"/>
              </a:defRPr>
            </a:pPr>
            <a:endParaRPr lang="en-CN"/>
          </a:p>
        </c:txPr>
        <c:crossAx val="815966928"/>
        <c:crosses val="autoZero"/>
        <c:auto val="1"/>
        <c:lblAlgn val="ctr"/>
        <c:lblOffset val="100"/>
        <c:noMultiLvlLbl val="0"/>
      </c:catAx>
      <c:valAx>
        <c:axId val="815966928"/>
        <c:scaling>
          <c:orientation val="minMax"/>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mn-cs"/>
                <a:sym typeface="Times New Roman" panose="02020603050405020304" pitchFamily="18" charset="0"/>
              </a:defRPr>
            </a:pPr>
            <a:endParaRPr lang="en-CN"/>
          </a:p>
        </c:txPr>
        <c:crossAx val="748591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Times New Roman" panose="02020603050405020304" pitchFamily="18" charset="0"/>
          <a:ea typeface="+mn-ea"/>
          <a:sym typeface="Times New Roman" panose="02020603050405020304" pitchFamily="18" charset="0"/>
        </a:defRPr>
      </a:pPr>
      <a:endParaRPr lang="en-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财务预测!$B$23:$C$23</c:f>
              <c:strCache>
                <c:ptCount val="2"/>
                <c:pt idx="0">
                  <c:v>monthly pay user</c:v>
                </c:pt>
                <c:pt idx="1">
                  <c:v>million yuan</c:v>
                </c:pt>
              </c:strCache>
            </c:strRef>
          </c:tx>
          <c:spPr>
            <a:solidFill>
              <a:schemeClr val="accent6">
                <a:lumMod val="40000"/>
                <a:lumOff val="60000"/>
              </a:schemeClr>
            </a:solidFill>
            <a:ln>
              <a:noFill/>
            </a:ln>
            <a:effectLst/>
          </c:spPr>
          <c:invertIfNegative val="0"/>
          <c:cat>
            <c:numRef>
              <c:f>财务预测!$D$3:$H$3</c:f>
              <c:numCache>
                <c:formatCode>General</c:formatCode>
                <c:ptCount val="5"/>
                <c:pt idx="0">
                  <c:v>2018</c:v>
                </c:pt>
                <c:pt idx="1">
                  <c:v>2019</c:v>
                </c:pt>
                <c:pt idx="2">
                  <c:v>2020</c:v>
                </c:pt>
                <c:pt idx="3">
                  <c:v>2021</c:v>
                </c:pt>
                <c:pt idx="4">
                  <c:v>2022</c:v>
                </c:pt>
              </c:numCache>
            </c:numRef>
          </c:cat>
          <c:val>
            <c:numRef>
              <c:f>财务预测!$D$23:$H$23</c:f>
              <c:numCache>
                <c:formatCode>#,##0</c:formatCode>
                <c:ptCount val="5"/>
                <c:pt idx="0">
                  <c:v>12.6</c:v>
                </c:pt>
                <c:pt idx="1">
                  <c:v>28.3</c:v>
                </c:pt>
                <c:pt idx="2">
                  <c:v>48.9</c:v>
                </c:pt>
                <c:pt idx="3">
                  <c:v>57.6</c:v>
                </c:pt>
                <c:pt idx="4">
                  <c:v>47.874517374517374</c:v>
                </c:pt>
              </c:numCache>
            </c:numRef>
          </c:val>
          <c:extLst>
            <c:ext xmlns:c16="http://schemas.microsoft.com/office/drawing/2014/chart" uri="{C3380CC4-5D6E-409C-BE32-E72D297353CC}">
              <c16:uniqueId val="{00000000-11CF-B64D-8861-512C18073940}"/>
            </c:ext>
          </c:extLst>
        </c:ser>
        <c:ser>
          <c:idx val="2"/>
          <c:order val="2"/>
          <c:tx>
            <c:strRef>
              <c:f>财务预测!$B$25:$C$25</c:f>
              <c:strCache>
                <c:ptCount val="2"/>
                <c:pt idx="0">
                  <c:v>  ARPU/month</c:v>
                </c:pt>
                <c:pt idx="1">
                  <c:v>yuan</c:v>
                </c:pt>
              </c:strCache>
            </c:strRef>
          </c:tx>
          <c:spPr>
            <a:solidFill>
              <a:schemeClr val="accent3"/>
            </a:solidFill>
            <a:ln>
              <a:noFill/>
            </a:ln>
            <a:effectLst/>
          </c:spPr>
          <c:invertIfNegative val="0"/>
          <c:cat>
            <c:numRef>
              <c:f>财务预测!$D$3:$H$3</c:f>
              <c:numCache>
                <c:formatCode>General</c:formatCode>
                <c:ptCount val="5"/>
                <c:pt idx="0">
                  <c:v>2018</c:v>
                </c:pt>
                <c:pt idx="1">
                  <c:v>2019</c:v>
                </c:pt>
                <c:pt idx="2">
                  <c:v>2020</c:v>
                </c:pt>
                <c:pt idx="3">
                  <c:v>2021</c:v>
                </c:pt>
                <c:pt idx="4">
                  <c:v>2022</c:v>
                </c:pt>
              </c:numCache>
            </c:numRef>
          </c:cat>
          <c:val>
            <c:numRef>
              <c:f>财务预测!$D$25:$H$25</c:f>
              <c:numCache>
                <c:formatCode>#,##0</c:formatCode>
                <c:ptCount val="5"/>
                <c:pt idx="0">
                  <c:v>52.57273148148149</c:v>
                </c:pt>
                <c:pt idx="1">
                  <c:v>54.814870435806831</c:v>
                </c:pt>
                <c:pt idx="2">
                  <c:v>53.582721540558964</c:v>
                </c:pt>
                <c:pt idx="3">
                  <c:v>48.045594618055553</c:v>
                </c:pt>
                <c:pt idx="4">
                  <c:v>53.952070432947572</c:v>
                </c:pt>
              </c:numCache>
            </c:numRef>
          </c:val>
          <c:extLst>
            <c:ext xmlns:c16="http://schemas.microsoft.com/office/drawing/2014/chart" uri="{C3380CC4-5D6E-409C-BE32-E72D297353CC}">
              <c16:uniqueId val="{00000001-11CF-B64D-8861-512C18073940}"/>
            </c:ext>
          </c:extLst>
        </c:ser>
        <c:dLbls>
          <c:showLegendKey val="0"/>
          <c:showVal val="0"/>
          <c:showCatName val="0"/>
          <c:showSerName val="0"/>
          <c:showPercent val="0"/>
          <c:showBubbleSize val="0"/>
        </c:dLbls>
        <c:gapWidth val="150"/>
        <c:axId val="774264847"/>
        <c:axId val="774250287"/>
      </c:barChart>
      <c:lineChart>
        <c:grouping val="standard"/>
        <c:varyColors val="0"/>
        <c:ser>
          <c:idx val="1"/>
          <c:order val="1"/>
          <c:tx>
            <c:strRef>
              <c:f>财务预测!$B$24:$C$24</c:f>
              <c:strCache>
                <c:ptCount val="2"/>
                <c:pt idx="0">
                  <c:v>pay rate</c:v>
                </c:pt>
                <c:pt idx="1">
                  <c:v>%</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财务预测!$D$3:$H$3</c:f>
              <c:numCache>
                <c:formatCode>General</c:formatCode>
                <c:ptCount val="5"/>
                <c:pt idx="0">
                  <c:v>2018</c:v>
                </c:pt>
                <c:pt idx="1">
                  <c:v>2019</c:v>
                </c:pt>
                <c:pt idx="2">
                  <c:v>2020</c:v>
                </c:pt>
                <c:pt idx="3">
                  <c:v>2021</c:v>
                </c:pt>
                <c:pt idx="4">
                  <c:v>2022</c:v>
                </c:pt>
              </c:numCache>
            </c:numRef>
          </c:cat>
          <c:val>
            <c:numRef>
              <c:f>财务预测!$D$24:$H$24</c:f>
              <c:numCache>
                <c:formatCode>0%</c:formatCode>
                <c:ptCount val="5"/>
                <c:pt idx="0">
                  <c:v>9.2443140132061619E-2</c:v>
                </c:pt>
                <c:pt idx="1">
                  <c:v>0.11757374324885751</c:v>
                </c:pt>
                <c:pt idx="2">
                  <c:v>0.14800242130750607</c:v>
                </c:pt>
                <c:pt idx="3">
                  <c:v>0.11972562876740803</c:v>
                </c:pt>
                <c:pt idx="4">
                  <c:v>8.7972284774930853E-2</c:v>
                </c:pt>
              </c:numCache>
            </c:numRef>
          </c:val>
          <c:smooth val="1"/>
          <c:extLst>
            <c:ext xmlns:c16="http://schemas.microsoft.com/office/drawing/2014/chart" uri="{C3380CC4-5D6E-409C-BE32-E72D297353CC}">
              <c16:uniqueId val="{00000002-11CF-B64D-8861-512C18073940}"/>
            </c:ext>
          </c:extLst>
        </c:ser>
        <c:dLbls>
          <c:showLegendKey val="0"/>
          <c:showVal val="0"/>
          <c:showCatName val="0"/>
          <c:showSerName val="0"/>
          <c:showPercent val="0"/>
          <c:showBubbleSize val="0"/>
        </c:dLbls>
        <c:marker val="1"/>
        <c:smooth val="0"/>
        <c:axId val="774251951"/>
        <c:axId val="774255279"/>
      </c:lineChart>
      <c:catAx>
        <c:axId val="774264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50287"/>
        <c:crosses val="autoZero"/>
        <c:auto val="1"/>
        <c:lblAlgn val="ctr"/>
        <c:lblOffset val="100"/>
        <c:noMultiLvlLbl val="0"/>
      </c:catAx>
      <c:valAx>
        <c:axId val="77425028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64847"/>
        <c:crosses val="autoZero"/>
        <c:crossBetween val="between"/>
      </c:valAx>
      <c:valAx>
        <c:axId val="774255279"/>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51951"/>
        <c:crosses val="max"/>
        <c:crossBetween val="between"/>
      </c:valAx>
      <c:catAx>
        <c:axId val="774251951"/>
        <c:scaling>
          <c:orientation val="minMax"/>
        </c:scaling>
        <c:delete val="1"/>
        <c:axPos val="b"/>
        <c:numFmt formatCode="General" sourceLinked="1"/>
        <c:majorTickMark val="none"/>
        <c:minorTickMark val="none"/>
        <c:tickLblPos val="nextTo"/>
        <c:crossAx val="774255279"/>
        <c:crosses val="autoZero"/>
        <c:auto val="1"/>
        <c:lblAlgn val="ctr"/>
        <c:lblOffset val="100"/>
        <c:noMultiLvlLbl val="0"/>
      </c:catAx>
      <c:spPr>
        <a:noFill/>
        <a:ln>
          <a:noFill/>
        </a:ln>
        <a:effectLst/>
      </c:spPr>
    </c:plotArea>
    <c:legend>
      <c:legendPos val="b"/>
      <c:layout>
        <c:manualLayout>
          <c:xMode val="edge"/>
          <c:yMode val="edge"/>
          <c:x val="1.6791980329567576E-3"/>
          <c:y val="0.71914053362739649"/>
          <c:w val="0.97740112138432333"/>
          <c:h val="0.234562748153751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财务预测!$B$28:$C$28</c:f>
              <c:strCache>
                <c:ptCount val="2"/>
                <c:pt idx="0">
                  <c:v>AD revenue per DAU per day</c:v>
                </c:pt>
                <c:pt idx="1">
                  <c:v>yuan</c:v>
                </c:pt>
              </c:strCache>
            </c:strRef>
          </c:tx>
          <c:spPr>
            <a:solidFill>
              <a:schemeClr val="accent3"/>
            </a:solidFill>
            <a:ln>
              <a:noFill/>
            </a:ln>
            <a:effectLst/>
          </c:spPr>
          <c:invertIfNegative val="0"/>
          <c:dLbls>
            <c:dLbl>
              <c:idx val="4"/>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solidFill>
                      <a:latin typeface="+mn-lt"/>
                      <a:ea typeface="+mn-ea"/>
                      <a:cs typeface="+mn-cs"/>
                    </a:defRPr>
                  </a:pPr>
                  <a:endParaRPr lang="en-CN"/>
                </a:p>
              </c:txPr>
              <c:dLblPos val="outEnd"/>
              <c:showLegendKey val="0"/>
              <c:showVal val="1"/>
              <c:showCatName val="0"/>
              <c:showSerName val="0"/>
              <c:showPercent val="0"/>
              <c:showBubbleSize val="0"/>
              <c:extLst>
                <c:ext xmlns:c16="http://schemas.microsoft.com/office/drawing/2014/chart" uri="{C3380CC4-5D6E-409C-BE32-E72D297353CC}">
                  <c16:uniqueId val="{00000000-380A-AB41-ABD2-5293E225958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财务预测!$D$3:$H$3</c:f>
              <c:numCache>
                <c:formatCode>General</c:formatCode>
                <c:ptCount val="5"/>
                <c:pt idx="0">
                  <c:v>2018</c:v>
                </c:pt>
                <c:pt idx="1">
                  <c:v>2019</c:v>
                </c:pt>
                <c:pt idx="2">
                  <c:v>2020</c:v>
                </c:pt>
                <c:pt idx="3">
                  <c:v>2021</c:v>
                </c:pt>
                <c:pt idx="4">
                  <c:v>2022</c:v>
                </c:pt>
              </c:numCache>
            </c:numRef>
          </c:cat>
          <c:val>
            <c:numRef>
              <c:f>财务预测!$D$28:$H$28</c:f>
              <c:numCache>
                <c:formatCode>#,##0.00</c:formatCode>
                <c:ptCount val="5"/>
                <c:pt idx="0">
                  <c:v>1.6266075295685491E-2</c:v>
                </c:pt>
                <c:pt idx="1">
                  <c:v>3.9498410665148496E-2</c:v>
                </c:pt>
                <c:pt idx="2">
                  <c:v>0.11735165148063782</c:v>
                </c:pt>
                <c:pt idx="3">
                  <c:v>0.22942952674897119</c:v>
                </c:pt>
                <c:pt idx="4">
                  <c:v>0.38454000829187396</c:v>
                </c:pt>
              </c:numCache>
            </c:numRef>
          </c:val>
          <c:extLst>
            <c:ext xmlns:c16="http://schemas.microsoft.com/office/drawing/2014/chart" uri="{C3380CC4-5D6E-409C-BE32-E72D297353CC}">
              <c16:uniqueId val="{00000000-6D19-9045-9AAA-A48EB133D24A}"/>
            </c:ext>
          </c:extLst>
        </c:ser>
        <c:dLbls>
          <c:showLegendKey val="0"/>
          <c:showVal val="0"/>
          <c:showCatName val="0"/>
          <c:showSerName val="0"/>
          <c:showPercent val="0"/>
          <c:showBubbleSize val="0"/>
        </c:dLbls>
        <c:gapWidth val="150"/>
        <c:axId val="774264847"/>
        <c:axId val="774250287"/>
      </c:barChart>
      <c:catAx>
        <c:axId val="774264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50287"/>
        <c:crosses val="autoZero"/>
        <c:auto val="1"/>
        <c:lblAlgn val="ctr"/>
        <c:lblOffset val="100"/>
        <c:noMultiLvlLbl val="0"/>
      </c:catAx>
      <c:valAx>
        <c:axId val="774250287"/>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64847"/>
        <c:crosses val="autoZero"/>
        <c:crossBetween val="between"/>
        <c:majorUnit val="0.1"/>
        <c:minorUnit val="0.05"/>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财务预测!$B$9:$C$9</c:f>
              <c:strCache>
                <c:ptCount val="2"/>
                <c:pt idx="0">
                  <c:v>DAU/MAU</c:v>
                </c:pt>
                <c:pt idx="1">
                  <c:v>%</c:v>
                </c:pt>
              </c:strCache>
            </c:strRef>
          </c:tx>
          <c:spPr>
            <a:solidFill>
              <a:schemeClr val="accent3"/>
            </a:solidFill>
            <a:ln>
              <a:noFill/>
            </a:ln>
            <a:effectLst/>
          </c:spPr>
          <c:invertIfNegative val="0"/>
          <c:cat>
            <c:numRef>
              <c:f>财务预测!$D$3:$H$3</c:f>
              <c:numCache>
                <c:formatCode>General</c:formatCode>
                <c:ptCount val="5"/>
                <c:pt idx="0">
                  <c:v>2018</c:v>
                </c:pt>
                <c:pt idx="1">
                  <c:v>2019</c:v>
                </c:pt>
                <c:pt idx="2">
                  <c:v>2020</c:v>
                </c:pt>
                <c:pt idx="3">
                  <c:v>2021</c:v>
                </c:pt>
                <c:pt idx="4">
                  <c:v>2022</c:v>
                </c:pt>
              </c:numCache>
            </c:numRef>
          </c:cat>
          <c:val>
            <c:numRef>
              <c:f>财务预测!$D$9:$H$9</c:f>
              <c:numCache>
                <c:formatCode>0%</c:formatCode>
                <c:ptCount val="5"/>
                <c:pt idx="0">
                  <c:v>0.48936170212765956</c:v>
                </c:pt>
                <c:pt idx="1">
                  <c:v>0.48649771499792271</c:v>
                </c:pt>
                <c:pt idx="2">
                  <c:v>0.53147699757869249</c:v>
                </c:pt>
                <c:pt idx="3">
                  <c:v>0.54998960715028067</c:v>
                </c:pt>
                <c:pt idx="4">
                  <c:v>0.56633590591694227</c:v>
                </c:pt>
              </c:numCache>
            </c:numRef>
          </c:val>
          <c:extLst>
            <c:ext xmlns:c16="http://schemas.microsoft.com/office/drawing/2014/chart" uri="{C3380CC4-5D6E-409C-BE32-E72D297353CC}">
              <c16:uniqueId val="{00000000-E7BE-3B4F-83F9-5AD60221B4C3}"/>
            </c:ext>
          </c:extLst>
        </c:ser>
        <c:dLbls>
          <c:showLegendKey val="0"/>
          <c:showVal val="0"/>
          <c:showCatName val="0"/>
          <c:showSerName val="0"/>
          <c:showPercent val="0"/>
          <c:showBubbleSize val="0"/>
        </c:dLbls>
        <c:gapWidth val="219"/>
        <c:overlap val="-27"/>
        <c:axId val="774264847"/>
        <c:axId val="774250287"/>
      </c:barChart>
      <c:lineChart>
        <c:grouping val="standard"/>
        <c:varyColors val="0"/>
        <c:ser>
          <c:idx val="1"/>
          <c:order val="1"/>
          <c:tx>
            <c:strRef>
              <c:f>财务预测!$B$10:$C$10</c:f>
              <c:strCache>
                <c:ptCount val="2"/>
                <c:pt idx="0">
                  <c:v>User time</c:v>
                </c:pt>
                <c:pt idx="1">
                  <c:v>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4"/>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solidFill>
                      <a:latin typeface="+mn-lt"/>
                      <a:ea typeface="+mn-ea"/>
                      <a:cs typeface="+mn-cs"/>
                    </a:defRPr>
                  </a:pPr>
                  <a:endParaRPr lang="en-CN"/>
                </a:p>
              </c:txPr>
              <c:dLblPos val="t"/>
              <c:showLegendKey val="0"/>
              <c:showVal val="1"/>
              <c:showCatName val="0"/>
              <c:showSerName val="0"/>
              <c:showPercent val="0"/>
              <c:showBubbleSize val="0"/>
              <c:extLst>
                <c:ext xmlns:c16="http://schemas.microsoft.com/office/drawing/2014/chart" uri="{C3380CC4-5D6E-409C-BE32-E72D297353CC}">
                  <c16:uniqueId val="{00000000-8097-BF4E-A75D-BE0A10F1130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财务预测!$D$3:$H$3</c:f>
              <c:numCache>
                <c:formatCode>General</c:formatCode>
                <c:ptCount val="5"/>
                <c:pt idx="0">
                  <c:v>2018</c:v>
                </c:pt>
                <c:pt idx="1">
                  <c:v>2019</c:v>
                </c:pt>
                <c:pt idx="2">
                  <c:v>2020</c:v>
                </c:pt>
                <c:pt idx="3">
                  <c:v>2021</c:v>
                </c:pt>
                <c:pt idx="4">
                  <c:v>2022</c:v>
                </c:pt>
              </c:numCache>
            </c:numRef>
          </c:cat>
          <c:val>
            <c:numRef>
              <c:f>财务预测!$D$10:$H$10</c:f>
              <c:numCache>
                <c:formatCode>#,##0</c:formatCode>
                <c:ptCount val="5"/>
                <c:pt idx="0">
                  <c:v>52.7</c:v>
                </c:pt>
                <c:pt idx="1">
                  <c:v>64.900000000000006</c:v>
                </c:pt>
                <c:pt idx="2">
                  <c:v>74.599999999999994</c:v>
                </c:pt>
                <c:pt idx="3">
                  <c:v>87.3</c:v>
                </c:pt>
                <c:pt idx="4">
                  <c:v>111.5</c:v>
                </c:pt>
              </c:numCache>
            </c:numRef>
          </c:val>
          <c:smooth val="1"/>
          <c:extLst>
            <c:ext xmlns:c16="http://schemas.microsoft.com/office/drawing/2014/chart" uri="{C3380CC4-5D6E-409C-BE32-E72D297353CC}">
              <c16:uniqueId val="{00000001-E7BE-3B4F-83F9-5AD60221B4C3}"/>
            </c:ext>
          </c:extLst>
        </c:ser>
        <c:dLbls>
          <c:showLegendKey val="0"/>
          <c:showVal val="0"/>
          <c:showCatName val="0"/>
          <c:showSerName val="0"/>
          <c:showPercent val="0"/>
          <c:showBubbleSize val="0"/>
        </c:dLbls>
        <c:marker val="1"/>
        <c:smooth val="0"/>
        <c:axId val="774251951"/>
        <c:axId val="774255279"/>
      </c:lineChart>
      <c:catAx>
        <c:axId val="774264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50287"/>
        <c:crosses val="autoZero"/>
        <c:auto val="1"/>
        <c:lblAlgn val="ctr"/>
        <c:lblOffset val="100"/>
        <c:noMultiLvlLbl val="0"/>
      </c:catAx>
      <c:valAx>
        <c:axId val="77425028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64847"/>
        <c:crosses val="autoZero"/>
        <c:crossBetween val="between"/>
        <c:majorUnit val="0.05"/>
      </c:valAx>
      <c:valAx>
        <c:axId val="774255279"/>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74251951"/>
        <c:crosses val="max"/>
        <c:crossBetween val="between"/>
      </c:valAx>
      <c:catAx>
        <c:axId val="774251951"/>
        <c:scaling>
          <c:orientation val="minMax"/>
        </c:scaling>
        <c:delete val="1"/>
        <c:axPos val="b"/>
        <c:numFmt formatCode="General" sourceLinked="1"/>
        <c:majorTickMark val="none"/>
        <c:minorTickMark val="none"/>
        <c:tickLblPos val="nextTo"/>
        <c:crossAx val="77425527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altLang="zh-CN" sz="1050" b="0" i="0" baseline="0" dirty="0" err="1">
                <a:effectLst/>
              </a:rPr>
              <a:t>Kuaishou’s</a:t>
            </a:r>
            <a:r>
              <a:rPr lang="en-US" altLang="zh-CN" sz="1050" b="0" i="0" baseline="0" dirty="0">
                <a:effectLst/>
              </a:rPr>
              <a:t> Revenue Composition(%) from 2018 to 2022</a:t>
            </a:r>
            <a:endParaRPr lang="zh-CN" altLang="zh-CN" sz="1050" dirty="0">
              <a:effectLst/>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stacked"/>
        <c:varyColors val="0"/>
        <c:ser>
          <c:idx val="0"/>
          <c:order val="0"/>
          <c:tx>
            <c:strRef>
              <c:f>按业务分类!$A$30</c:f>
              <c:strCache>
                <c:ptCount val="1"/>
                <c:pt idx="0">
                  <c:v>Online Marketing Services</c:v>
                </c:pt>
              </c:strCache>
            </c:strRef>
          </c:tx>
          <c:spPr>
            <a:solidFill>
              <a:schemeClr val="accent1"/>
            </a:solidFill>
            <a:ln>
              <a:noFill/>
            </a:ln>
            <a:effectLst/>
          </c:spPr>
          <c:invertIfNegative val="0"/>
          <c:cat>
            <c:numRef>
              <c:f>按业务分类!$B$22:$F$22</c:f>
              <c:numCache>
                <c:formatCode>General</c:formatCode>
                <c:ptCount val="5"/>
                <c:pt idx="0">
                  <c:v>2018</c:v>
                </c:pt>
                <c:pt idx="1">
                  <c:v>2019</c:v>
                </c:pt>
                <c:pt idx="2">
                  <c:v>2020</c:v>
                </c:pt>
                <c:pt idx="3">
                  <c:v>2021</c:v>
                </c:pt>
                <c:pt idx="4">
                  <c:v>2022</c:v>
                </c:pt>
              </c:numCache>
            </c:numRef>
          </c:cat>
          <c:val>
            <c:numRef>
              <c:f>按业务分类!$B$30:$F$30</c:f>
              <c:numCache>
                <c:formatCode>#,##0.00</c:formatCode>
                <c:ptCount val="5"/>
                <c:pt idx="0">
                  <c:v>8.1999999999999993</c:v>
                </c:pt>
                <c:pt idx="1">
                  <c:v>18.96</c:v>
                </c:pt>
                <c:pt idx="2">
                  <c:v>37.18</c:v>
                </c:pt>
                <c:pt idx="3">
                  <c:v>52.62</c:v>
                </c:pt>
                <c:pt idx="4">
                  <c:v>52.07</c:v>
                </c:pt>
              </c:numCache>
            </c:numRef>
          </c:val>
          <c:extLst>
            <c:ext xmlns:c16="http://schemas.microsoft.com/office/drawing/2014/chart" uri="{C3380CC4-5D6E-409C-BE32-E72D297353CC}">
              <c16:uniqueId val="{00000000-D914-4268-B0F9-4FC448E07906}"/>
            </c:ext>
          </c:extLst>
        </c:ser>
        <c:ser>
          <c:idx val="1"/>
          <c:order val="1"/>
          <c:tx>
            <c:strRef>
              <c:f>按业务分类!$A$31</c:f>
              <c:strCache>
                <c:ptCount val="1"/>
                <c:pt idx="0">
                  <c:v>Live Streaming</c:v>
                </c:pt>
              </c:strCache>
            </c:strRef>
          </c:tx>
          <c:spPr>
            <a:solidFill>
              <a:schemeClr val="accent2"/>
            </a:solidFill>
            <a:ln>
              <a:noFill/>
            </a:ln>
            <a:effectLst/>
          </c:spPr>
          <c:invertIfNegative val="0"/>
          <c:cat>
            <c:numRef>
              <c:f>按业务分类!$B$22:$F$22</c:f>
              <c:numCache>
                <c:formatCode>General</c:formatCode>
                <c:ptCount val="5"/>
                <c:pt idx="0">
                  <c:v>2018</c:v>
                </c:pt>
                <c:pt idx="1">
                  <c:v>2019</c:v>
                </c:pt>
                <c:pt idx="2">
                  <c:v>2020</c:v>
                </c:pt>
                <c:pt idx="3">
                  <c:v>2021</c:v>
                </c:pt>
                <c:pt idx="4">
                  <c:v>2022</c:v>
                </c:pt>
              </c:numCache>
            </c:numRef>
          </c:cat>
          <c:val>
            <c:numRef>
              <c:f>按业务分类!$B$31:$F$31</c:f>
              <c:numCache>
                <c:formatCode>#,##0.00</c:formatCode>
                <c:ptCount val="5"/>
                <c:pt idx="0">
                  <c:v>91.7</c:v>
                </c:pt>
                <c:pt idx="1">
                  <c:v>80.37</c:v>
                </c:pt>
                <c:pt idx="2">
                  <c:v>56.5</c:v>
                </c:pt>
                <c:pt idx="3">
                  <c:v>38.229999999999997</c:v>
                </c:pt>
                <c:pt idx="4">
                  <c:v>37.57</c:v>
                </c:pt>
              </c:numCache>
            </c:numRef>
          </c:val>
          <c:extLst>
            <c:ext xmlns:c16="http://schemas.microsoft.com/office/drawing/2014/chart" uri="{C3380CC4-5D6E-409C-BE32-E72D297353CC}">
              <c16:uniqueId val="{00000001-D914-4268-B0F9-4FC448E07906}"/>
            </c:ext>
          </c:extLst>
        </c:ser>
        <c:ser>
          <c:idx val="2"/>
          <c:order val="2"/>
          <c:tx>
            <c:strRef>
              <c:f>按业务分类!$A$32</c:f>
              <c:strCache>
                <c:ptCount val="1"/>
                <c:pt idx="0">
                  <c:v>Other Services</c:v>
                </c:pt>
              </c:strCache>
            </c:strRef>
          </c:tx>
          <c:spPr>
            <a:solidFill>
              <a:schemeClr val="accent3"/>
            </a:solidFill>
            <a:ln>
              <a:noFill/>
            </a:ln>
            <a:effectLst/>
          </c:spPr>
          <c:invertIfNegative val="0"/>
          <c:cat>
            <c:numRef>
              <c:f>按业务分类!$B$22:$F$22</c:f>
              <c:numCache>
                <c:formatCode>General</c:formatCode>
                <c:ptCount val="5"/>
                <c:pt idx="0">
                  <c:v>2018</c:v>
                </c:pt>
                <c:pt idx="1">
                  <c:v>2019</c:v>
                </c:pt>
                <c:pt idx="2">
                  <c:v>2020</c:v>
                </c:pt>
                <c:pt idx="3">
                  <c:v>2021</c:v>
                </c:pt>
                <c:pt idx="4">
                  <c:v>2022</c:v>
                </c:pt>
              </c:numCache>
            </c:numRef>
          </c:cat>
          <c:val>
            <c:numRef>
              <c:f>按业务分类!$B$32:$F$32</c:f>
              <c:numCache>
                <c:formatCode>#,##0.00</c:formatCode>
                <c:ptCount val="5"/>
                <c:pt idx="0">
                  <c:v>0.1</c:v>
                </c:pt>
                <c:pt idx="1">
                  <c:v>0.66</c:v>
                </c:pt>
                <c:pt idx="2">
                  <c:v>6.32</c:v>
                </c:pt>
                <c:pt idx="3">
                  <c:v>9.15</c:v>
                </c:pt>
                <c:pt idx="4">
                  <c:v>10.36</c:v>
                </c:pt>
              </c:numCache>
            </c:numRef>
          </c:val>
          <c:extLst>
            <c:ext xmlns:c16="http://schemas.microsoft.com/office/drawing/2014/chart" uri="{C3380CC4-5D6E-409C-BE32-E72D297353CC}">
              <c16:uniqueId val="{00000002-D914-4268-B0F9-4FC448E07906}"/>
            </c:ext>
          </c:extLst>
        </c:ser>
        <c:dLbls>
          <c:showLegendKey val="0"/>
          <c:showVal val="0"/>
          <c:showCatName val="0"/>
          <c:showSerName val="0"/>
          <c:showPercent val="0"/>
          <c:showBubbleSize val="0"/>
        </c:dLbls>
        <c:gapWidth val="150"/>
        <c:overlap val="100"/>
        <c:axId val="1751850192"/>
        <c:axId val="1751863632"/>
      </c:barChart>
      <c:catAx>
        <c:axId val="175185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751863632"/>
        <c:crosses val="autoZero"/>
        <c:auto val="1"/>
        <c:lblAlgn val="ctr"/>
        <c:lblOffset val="100"/>
        <c:noMultiLvlLbl val="0"/>
      </c:catAx>
      <c:valAx>
        <c:axId val="1751863632"/>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75185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快手</c:f>
              <c:strCache>
                <c:ptCount val="1"/>
                <c:pt idx="0">
                  <c:v>快手</c:v>
                </c:pt>
              </c:strCache>
            </c:strRef>
          </c:tx>
          <c:spPr>
            <a:ln w="28575" cap="rnd">
              <a:solidFill>
                <a:schemeClr val="accent1"/>
              </a:solidFill>
              <a:round/>
            </a:ln>
            <a:effectLst/>
          </c:spPr>
          <c:marker>
            <c:symbol val="none"/>
          </c:marker>
          <c:cat>
            <c:numRef>
              <c:f>日频!$A$29:$A$489</c:f>
              <c:numCache>
                <c:formatCode>yyyy\-mm\-dd</c:formatCode>
                <c:ptCount val="461"/>
                <c:pt idx="0">
                  <c:v>44232</c:v>
                </c:pt>
                <c:pt idx="1">
                  <c:v>44235</c:v>
                </c:pt>
                <c:pt idx="2">
                  <c:v>44236</c:v>
                </c:pt>
                <c:pt idx="3">
                  <c:v>44237</c:v>
                </c:pt>
                <c:pt idx="4">
                  <c:v>44238</c:v>
                </c:pt>
                <c:pt idx="5">
                  <c:v>44243</c:v>
                </c:pt>
                <c:pt idx="6">
                  <c:v>44244</c:v>
                </c:pt>
                <c:pt idx="7">
                  <c:v>44245</c:v>
                </c:pt>
                <c:pt idx="8">
                  <c:v>44246</c:v>
                </c:pt>
                <c:pt idx="9">
                  <c:v>44249</c:v>
                </c:pt>
                <c:pt idx="10">
                  <c:v>44250</c:v>
                </c:pt>
                <c:pt idx="11">
                  <c:v>44251</c:v>
                </c:pt>
                <c:pt idx="12">
                  <c:v>44252</c:v>
                </c:pt>
                <c:pt idx="13">
                  <c:v>44253</c:v>
                </c:pt>
                <c:pt idx="14">
                  <c:v>44256</c:v>
                </c:pt>
                <c:pt idx="15">
                  <c:v>44257</c:v>
                </c:pt>
                <c:pt idx="16">
                  <c:v>44258</c:v>
                </c:pt>
                <c:pt idx="17">
                  <c:v>44259</c:v>
                </c:pt>
                <c:pt idx="18">
                  <c:v>44260</c:v>
                </c:pt>
                <c:pt idx="19">
                  <c:v>44263</c:v>
                </c:pt>
                <c:pt idx="20">
                  <c:v>44264</c:v>
                </c:pt>
                <c:pt idx="21">
                  <c:v>44265</c:v>
                </c:pt>
                <c:pt idx="22">
                  <c:v>44266</c:v>
                </c:pt>
                <c:pt idx="23">
                  <c:v>44267</c:v>
                </c:pt>
                <c:pt idx="24">
                  <c:v>44270</c:v>
                </c:pt>
                <c:pt idx="25">
                  <c:v>44271</c:v>
                </c:pt>
                <c:pt idx="26">
                  <c:v>44272</c:v>
                </c:pt>
                <c:pt idx="27">
                  <c:v>44273</c:v>
                </c:pt>
                <c:pt idx="28">
                  <c:v>44274</c:v>
                </c:pt>
                <c:pt idx="29">
                  <c:v>44277</c:v>
                </c:pt>
                <c:pt idx="30">
                  <c:v>44278</c:v>
                </c:pt>
                <c:pt idx="31">
                  <c:v>44279</c:v>
                </c:pt>
                <c:pt idx="32">
                  <c:v>44280</c:v>
                </c:pt>
                <c:pt idx="33">
                  <c:v>44281</c:v>
                </c:pt>
                <c:pt idx="34">
                  <c:v>44284</c:v>
                </c:pt>
                <c:pt idx="35">
                  <c:v>44285</c:v>
                </c:pt>
                <c:pt idx="36">
                  <c:v>44286</c:v>
                </c:pt>
                <c:pt idx="37">
                  <c:v>44287</c:v>
                </c:pt>
                <c:pt idx="38">
                  <c:v>44293</c:v>
                </c:pt>
                <c:pt idx="39">
                  <c:v>44294</c:v>
                </c:pt>
                <c:pt idx="40">
                  <c:v>44295</c:v>
                </c:pt>
                <c:pt idx="41">
                  <c:v>44298</c:v>
                </c:pt>
                <c:pt idx="42">
                  <c:v>44299</c:v>
                </c:pt>
                <c:pt idx="43">
                  <c:v>44300</c:v>
                </c:pt>
                <c:pt idx="44">
                  <c:v>44301</c:v>
                </c:pt>
                <c:pt idx="45">
                  <c:v>44302</c:v>
                </c:pt>
                <c:pt idx="46">
                  <c:v>44305</c:v>
                </c:pt>
                <c:pt idx="47">
                  <c:v>44306</c:v>
                </c:pt>
                <c:pt idx="48">
                  <c:v>44307</c:v>
                </c:pt>
                <c:pt idx="49">
                  <c:v>44308</c:v>
                </c:pt>
                <c:pt idx="50">
                  <c:v>44309</c:v>
                </c:pt>
                <c:pt idx="51">
                  <c:v>44312</c:v>
                </c:pt>
                <c:pt idx="52">
                  <c:v>44313</c:v>
                </c:pt>
                <c:pt idx="53">
                  <c:v>44314</c:v>
                </c:pt>
                <c:pt idx="54">
                  <c:v>44315</c:v>
                </c:pt>
                <c:pt idx="55">
                  <c:v>44316</c:v>
                </c:pt>
                <c:pt idx="56">
                  <c:v>44319</c:v>
                </c:pt>
                <c:pt idx="57">
                  <c:v>44320</c:v>
                </c:pt>
                <c:pt idx="58">
                  <c:v>44321</c:v>
                </c:pt>
                <c:pt idx="59">
                  <c:v>44322</c:v>
                </c:pt>
                <c:pt idx="60">
                  <c:v>44323</c:v>
                </c:pt>
                <c:pt idx="61">
                  <c:v>44326</c:v>
                </c:pt>
                <c:pt idx="62">
                  <c:v>44327</c:v>
                </c:pt>
                <c:pt idx="63">
                  <c:v>44328</c:v>
                </c:pt>
                <c:pt idx="64">
                  <c:v>44329</c:v>
                </c:pt>
                <c:pt idx="65">
                  <c:v>44330</c:v>
                </c:pt>
                <c:pt idx="66">
                  <c:v>44333</c:v>
                </c:pt>
                <c:pt idx="67">
                  <c:v>44334</c:v>
                </c:pt>
                <c:pt idx="68">
                  <c:v>44336</c:v>
                </c:pt>
                <c:pt idx="69">
                  <c:v>44337</c:v>
                </c:pt>
                <c:pt idx="70">
                  <c:v>44340</c:v>
                </c:pt>
                <c:pt idx="71">
                  <c:v>44341</c:v>
                </c:pt>
                <c:pt idx="72">
                  <c:v>44342</c:v>
                </c:pt>
                <c:pt idx="73">
                  <c:v>44343</c:v>
                </c:pt>
                <c:pt idx="74">
                  <c:v>44344</c:v>
                </c:pt>
                <c:pt idx="75">
                  <c:v>44347</c:v>
                </c:pt>
                <c:pt idx="76">
                  <c:v>44348</c:v>
                </c:pt>
                <c:pt idx="77">
                  <c:v>44349</c:v>
                </c:pt>
                <c:pt idx="78">
                  <c:v>44350</c:v>
                </c:pt>
                <c:pt idx="79">
                  <c:v>44351</c:v>
                </c:pt>
                <c:pt idx="80">
                  <c:v>44354</c:v>
                </c:pt>
                <c:pt idx="81">
                  <c:v>44355</c:v>
                </c:pt>
                <c:pt idx="82">
                  <c:v>44356</c:v>
                </c:pt>
                <c:pt idx="83">
                  <c:v>44357</c:v>
                </c:pt>
                <c:pt idx="84">
                  <c:v>44358</c:v>
                </c:pt>
                <c:pt idx="85">
                  <c:v>44362</c:v>
                </c:pt>
                <c:pt idx="86">
                  <c:v>44363</c:v>
                </c:pt>
                <c:pt idx="87">
                  <c:v>44364</c:v>
                </c:pt>
                <c:pt idx="88">
                  <c:v>44365</c:v>
                </c:pt>
                <c:pt idx="89">
                  <c:v>44368</c:v>
                </c:pt>
                <c:pt idx="90">
                  <c:v>44369</c:v>
                </c:pt>
                <c:pt idx="91">
                  <c:v>44370</c:v>
                </c:pt>
                <c:pt idx="92">
                  <c:v>44371</c:v>
                </c:pt>
                <c:pt idx="93">
                  <c:v>44372</c:v>
                </c:pt>
                <c:pt idx="94">
                  <c:v>44375</c:v>
                </c:pt>
                <c:pt idx="95">
                  <c:v>44376</c:v>
                </c:pt>
                <c:pt idx="96">
                  <c:v>44377</c:v>
                </c:pt>
                <c:pt idx="97">
                  <c:v>44379</c:v>
                </c:pt>
                <c:pt idx="98">
                  <c:v>44382</c:v>
                </c:pt>
                <c:pt idx="99">
                  <c:v>44383</c:v>
                </c:pt>
                <c:pt idx="100">
                  <c:v>44384</c:v>
                </c:pt>
                <c:pt idx="101">
                  <c:v>44385</c:v>
                </c:pt>
                <c:pt idx="102">
                  <c:v>44386</c:v>
                </c:pt>
                <c:pt idx="103">
                  <c:v>44389</c:v>
                </c:pt>
                <c:pt idx="104">
                  <c:v>44390</c:v>
                </c:pt>
                <c:pt idx="105">
                  <c:v>44391</c:v>
                </c:pt>
                <c:pt idx="106">
                  <c:v>44392</c:v>
                </c:pt>
                <c:pt idx="107">
                  <c:v>44393</c:v>
                </c:pt>
                <c:pt idx="108">
                  <c:v>44396</c:v>
                </c:pt>
                <c:pt idx="109">
                  <c:v>44397</c:v>
                </c:pt>
                <c:pt idx="110">
                  <c:v>44398</c:v>
                </c:pt>
                <c:pt idx="111">
                  <c:v>44399</c:v>
                </c:pt>
                <c:pt idx="112">
                  <c:v>44400</c:v>
                </c:pt>
                <c:pt idx="113">
                  <c:v>44403</c:v>
                </c:pt>
                <c:pt idx="114">
                  <c:v>44404</c:v>
                </c:pt>
                <c:pt idx="115">
                  <c:v>44405</c:v>
                </c:pt>
                <c:pt idx="116">
                  <c:v>44406</c:v>
                </c:pt>
                <c:pt idx="117">
                  <c:v>44407</c:v>
                </c:pt>
                <c:pt idx="118">
                  <c:v>44410</c:v>
                </c:pt>
                <c:pt idx="119">
                  <c:v>44411</c:v>
                </c:pt>
                <c:pt idx="120">
                  <c:v>44412</c:v>
                </c:pt>
                <c:pt idx="121">
                  <c:v>44413</c:v>
                </c:pt>
                <c:pt idx="122">
                  <c:v>44414</c:v>
                </c:pt>
                <c:pt idx="123">
                  <c:v>44417</c:v>
                </c:pt>
                <c:pt idx="124">
                  <c:v>44418</c:v>
                </c:pt>
                <c:pt idx="125">
                  <c:v>44419</c:v>
                </c:pt>
                <c:pt idx="126">
                  <c:v>44420</c:v>
                </c:pt>
                <c:pt idx="127">
                  <c:v>44421</c:v>
                </c:pt>
                <c:pt idx="128">
                  <c:v>44424</c:v>
                </c:pt>
                <c:pt idx="129">
                  <c:v>44425</c:v>
                </c:pt>
                <c:pt idx="130">
                  <c:v>44426</c:v>
                </c:pt>
                <c:pt idx="131">
                  <c:v>44427</c:v>
                </c:pt>
                <c:pt idx="132">
                  <c:v>44428</c:v>
                </c:pt>
                <c:pt idx="133">
                  <c:v>44431</c:v>
                </c:pt>
                <c:pt idx="134">
                  <c:v>44432</c:v>
                </c:pt>
                <c:pt idx="135">
                  <c:v>44433</c:v>
                </c:pt>
                <c:pt idx="136">
                  <c:v>44434</c:v>
                </c:pt>
                <c:pt idx="137">
                  <c:v>44435</c:v>
                </c:pt>
                <c:pt idx="138">
                  <c:v>44438</c:v>
                </c:pt>
                <c:pt idx="139">
                  <c:v>44439</c:v>
                </c:pt>
                <c:pt idx="140">
                  <c:v>44440</c:v>
                </c:pt>
                <c:pt idx="141">
                  <c:v>44441</c:v>
                </c:pt>
                <c:pt idx="142">
                  <c:v>44442</c:v>
                </c:pt>
                <c:pt idx="143">
                  <c:v>44445</c:v>
                </c:pt>
                <c:pt idx="144">
                  <c:v>44446</c:v>
                </c:pt>
                <c:pt idx="145">
                  <c:v>44447</c:v>
                </c:pt>
                <c:pt idx="146">
                  <c:v>44448</c:v>
                </c:pt>
                <c:pt idx="147">
                  <c:v>44449</c:v>
                </c:pt>
                <c:pt idx="148">
                  <c:v>44452</c:v>
                </c:pt>
                <c:pt idx="149">
                  <c:v>44453</c:v>
                </c:pt>
                <c:pt idx="150">
                  <c:v>44454</c:v>
                </c:pt>
                <c:pt idx="151">
                  <c:v>44455</c:v>
                </c:pt>
                <c:pt idx="152">
                  <c:v>44456</c:v>
                </c:pt>
                <c:pt idx="153">
                  <c:v>44459</c:v>
                </c:pt>
                <c:pt idx="154">
                  <c:v>44460</c:v>
                </c:pt>
                <c:pt idx="155">
                  <c:v>44462</c:v>
                </c:pt>
                <c:pt idx="156">
                  <c:v>44463</c:v>
                </c:pt>
                <c:pt idx="157">
                  <c:v>44466</c:v>
                </c:pt>
                <c:pt idx="158">
                  <c:v>44467</c:v>
                </c:pt>
                <c:pt idx="159">
                  <c:v>44468</c:v>
                </c:pt>
                <c:pt idx="160">
                  <c:v>44469</c:v>
                </c:pt>
                <c:pt idx="161">
                  <c:v>44473</c:v>
                </c:pt>
                <c:pt idx="162">
                  <c:v>44474</c:v>
                </c:pt>
                <c:pt idx="163">
                  <c:v>44475</c:v>
                </c:pt>
                <c:pt idx="164">
                  <c:v>44476</c:v>
                </c:pt>
                <c:pt idx="165">
                  <c:v>44477</c:v>
                </c:pt>
                <c:pt idx="166">
                  <c:v>44480</c:v>
                </c:pt>
                <c:pt idx="167">
                  <c:v>44481</c:v>
                </c:pt>
                <c:pt idx="168">
                  <c:v>44484</c:v>
                </c:pt>
                <c:pt idx="169">
                  <c:v>44487</c:v>
                </c:pt>
                <c:pt idx="170">
                  <c:v>44488</c:v>
                </c:pt>
                <c:pt idx="171">
                  <c:v>44489</c:v>
                </c:pt>
                <c:pt idx="172">
                  <c:v>44490</c:v>
                </c:pt>
                <c:pt idx="173">
                  <c:v>44491</c:v>
                </c:pt>
                <c:pt idx="174">
                  <c:v>44494</c:v>
                </c:pt>
                <c:pt idx="175">
                  <c:v>44495</c:v>
                </c:pt>
                <c:pt idx="176">
                  <c:v>44496</c:v>
                </c:pt>
                <c:pt idx="177">
                  <c:v>44497</c:v>
                </c:pt>
                <c:pt idx="178">
                  <c:v>44498</c:v>
                </c:pt>
                <c:pt idx="179">
                  <c:v>44501</c:v>
                </c:pt>
                <c:pt idx="180">
                  <c:v>44502</c:v>
                </c:pt>
                <c:pt idx="181">
                  <c:v>44503</c:v>
                </c:pt>
                <c:pt idx="182">
                  <c:v>44504</c:v>
                </c:pt>
                <c:pt idx="183">
                  <c:v>44505</c:v>
                </c:pt>
                <c:pt idx="184">
                  <c:v>44508</c:v>
                </c:pt>
                <c:pt idx="185">
                  <c:v>44509</c:v>
                </c:pt>
                <c:pt idx="186">
                  <c:v>44510</c:v>
                </c:pt>
                <c:pt idx="187">
                  <c:v>44511</c:v>
                </c:pt>
                <c:pt idx="188">
                  <c:v>44512</c:v>
                </c:pt>
                <c:pt idx="189">
                  <c:v>44515</c:v>
                </c:pt>
                <c:pt idx="190">
                  <c:v>44516</c:v>
                </c:pt>
                <c:pt idx="191">
                  <c:v>44517</c:v>
                </c:pt>
                <c:pt idx="192">
                  <c:v>44518</c:v>
                </c:pt>
                <c:pt idx="193">
                  <c:v>44519</c:v>
                </c:pt>
                <c:pt idx="194">
                  <c:v>44522</c:v>
                </c:pt>
                <c:pt idx="195">
                  <c:v>44523</c:v>
                </c:pt>
                <c:pt idx="196">
                  <c:v>44524</c:v>
                </c:pt>
                <c:pt idx="197">
                  <c:v>44525</c:v>
                </c:pt>
                <c:pt idx="198">
                  <c:v>44526</c:v>
                </c:pt>
                <c:pt idx="199">
                  <c:v>44529</c:v>
                </c:pt>
                <c:pt idx="200">
                  <c:v>44530</c:v>
                </c:pt>
                <c:pt idx="201">
                  <c:v>44531</c:v>
                </c:pt>
                <c:pt idx="202">
                  <c:v>44532</c:v>
                </c:pt>
                <c:pt idx="203">
                  <c:v>44533</c:v>
                </c:pt>
                <c:pt idx="204">
                  <c:v>44536</c:v>
                </c:pt>
                <c:pt idx="205">
                  <c:v>44537</c:v>
                </c:pt>
                <c:pt idx="206">
                  <c:v>44538</c:v>
                </c:pt>
                <c:pt idx="207">
                  <c:v>44539</c:v>
                </c:pt>
                <c:pt idx="208">
                  <c:v>44540</c:v>
                </c:pt>
                <c:pt idx="209">
                  <c:v>44543</c:v>
                </c:pt>
                <c:pt idx="210">
                  <c:v>44544</c:v>
                </c:pt>
                <c:pt idx="211">
                  <c:v>44545</c:v>
                </c:pt>
                <c:pt idx="212">
                  <c:v>44546</c:v>
                </c:pt>
                <c:pt idx="213">
                  <c:v>44547</c:v>
                </c:pt>
                <c:pt idx="214">
                  <c:v>44550</c:v>
                </c:pt>
                <c:pt idx="215">
                  <c:v>44551</c:v>
                </c:pt>
                <c:pt idx="216">
                  <c:v>44552</c:v>
                </c:pt>
                <c:pt idx="217">
                  <c:v>44553</c:v>
                </c:pt>
                <c:pt idx="218">
                  <c:v>44554</c:v>
                </c:pt>
                <c:pt idx="219">
                  <c:v>44558</c:v>
                </c:pt>
                <c:pt idx="220">
                  <c:v>44559</c:v>
                </c:pt>
                <c:pt idx="221">
                  <c:v>44560</c:v>
                </c:pt>
                <c:pt idx="222">
                  <c:v>44561</c:v>
                </c:pt>
                <c:pt idx="223">
                  <c:v>44564</c:v>
                </c:pt>
                <c:pt idx="224">
                  <c:v>44565</c:v>
                </c:pt>
                <c:pt idx="225">
                  <c:v>44566</c:v>
                </c:pt>
                <c:pt idx="226">
                  <c:v>44567</c:v>
                </c:pt>
                <c:pt idx="227">
                  <c:v>44568</c:v>
                </c:pt>
                <c:pt idx="228">
                  <c:v>44571</c:v>
                </c:pt>
                <c:pt idx="229">
                  <c:v>44572</c:v>
                </c:pt>
                <c:pt idx="230">
                  <c:v>44573</c:v>
                </c:pt>
                <c:pt idx="231">
                  <c:v>44574</c:v>
                </c:pt>
                <c:pt idx="232">
                  <c:v>44575</c:v>
                </c:pt>
                <c:pt idx="233">
                  <c:v>44578</c:v>
                </c:pt>
                <c:pt idx="234">
                  <c:v>44579</c:v>
                </c:pt>
                <c:pt idx="235">
                  <c:v>44580</c:v>
                </c:pt>
                <c:pt idx="236">
                  <c:v>44581</c:v>
                </c:pt>
                <c:pt idx="237">
                  <c:v>44582</c:v>
                </c:pt>
                <c:pt idx="238">
                  <c:v>44585</c:v>
                </c:pt>
                <c:pt idx="239">
                  <c:v>44586</c:v>
                </c:pt>
                <c:pt idx="240">
                  <c:v>44587</c:v>
                </c:pt>
                <c:pt idx="241">
                  <c:v>44588</c:v>
                </c:pt>
                <c:pt idx="242">
                  <c:v>44589</c:v>
                </c:pt>
                <c:pt idx="243">
                  <c:v>44592</c:v>
                </c:pt>
                <c:pt idx="244">
                  <c:v>44596</c:v>
                </c:pt>
                <c:pt idx="245">
                  <c:v>44599</c:v>
                </c:pt>
                <c:pt idx="246">
                  <c:v>44600</c:v>
                </c:pt>
                <c:pt idx="247">
                  <c:v>44601</c:v>
                </c:pt>
                <c:pt idx="248">
                  <c:v>44602</c:v>
                </c:pt>
                <c:pt idx="249">
                  <c:v>44603</c:v>
                </c:pt>
                <c:pt idx="250">
                  <c:v>44606</c:v>
                </c:pt>
                <c:pt idx="251">
                  <c:v>44607</c:v>
                </c:pt>
                <c:pt idx="252">
                  <c:v>44608</c:v>
                </c:pt>
                <c:pt idx="253">
                  <c:v>44609</c:v>
                </c:pt>
                <c:pt idx="254">
                  <c:v>44610</c:v>
                </c:pt>
                <c:pt idx="255">
                  <c:v>44613</c:v>
                </c:pt>
                <c:pt idx="256">
                  <c:v>44614</c:v>
                </c:pt>
                <c:pt idx="257">
                  <c:v>44615</c:v>
                </c:pt>
                <c:pt idx="258">
                  <c:v>44616</c:v>
                </c:pt>
                <c:pt idx="259">
                  <c:v>44617</c:v>
                </c:pt>
                <c:pt idx="260">
                  <c:v>44620</c:v>
                </c:pt>
                <c:pt idx="261">
                  <c:v>44621</c:v>
                </c:pt>
                <c:pt idx="262">
                  <c:v>44622</c:v>
                </c:pt>
                <c:pt idx="263">
                  <c:v>44623</c:v>
                </c:pt>
                <c:pt idx="264">
                  <c:v>44624</c:v>
                </c:pt>
                <c:pt idx="265">
                  <c:v>44627</c:v>
                </c:pt>
                <c:pt idx="266">
                  <c:v>44628</c:v>
                </c:pt>
                <c:pt idx="267">
                  <c:v>44629</c:v>
                </c:pt>
                <c:pt idx="268">
                  <c:v>44630</c:v>
                </c:pt>
                <c:pt idx="269">
                  <c:v>44631</c:v>
                </c:pt>
                <c:pt idx="270">
                  <c:v>44634</c:v>
                </c:pt>
                <c:pt idx="271">
                  <c:v>44635</c:v>
                </c:pt>
                <c:pt idx="272">
                  <c:v>44636</c:v>
                </c:pt>
                <c:pt idx="273">
                  <c:v>44637</c:v>
                </c:pt>
                <c:pt idx="274">
                  <c:v>44638</c:v>
                </c:pt>
                <c:pt idx="275">
                  <c:v>44641</c:v>
                </c:pt>
                <c:pt idx="276">
                  <c:v>44642</c:v>
                </c:pt>
                <c:pt idx="277">
                  <c:v>44643</c:v>
                </c:pt>
                <c:pt idx="278">
                  <c:v>44644</c:v>
                </c:pt>
                <c:pt idx="279">
                  <c:v>44645</c:v>
                </c:pt>
                <c:pt idx="280">
                  <c:v>44648</c:v>
                </c:pt>
                <c:pt idx="281">
                  <c:v>44649</c:v>
                </c:pt>
                <c:pt idx="282">
                  <c:v>44650</c:v>
                </c:pt>
                <c:pt idx="283">
                  <c:v>44651</c:v>
                </c:pt>
                <c:pt idx="284">
                  <c:v>44652</c:v>
                </c:pt>
                <c:pt idx="285">
                  <c:v>44655</c:v>
                </c:pt>
                <c:pt idx="286">
                  <c:v>44657</c:v>
                </c:pt>
                <c:pt idx="287">
                  <c:v>44658</c:v>
                </c:pt>
                <c:pt idx="288">
                  <c:v>44659</c:v>
                </c:pt>
                <c:pt idx="289">
                  <c:v>44662</c:v>
                </c:pt>
                <c:pt idx="290">
                  <c:v>44663</c:v>
                </c:pt>
                <c:pt idx="291">
                  <c:v>44664</c:v>
                </c:pt>
                <c:pt idx="292">
                  <c:v>44665</c:v>
                </c:pt>
                <c:pt idx="293">
                  <c:v>44670</c:v>
                </c:pt>
                <c:pt idx="294">
                  <c:v>44671</c:v>
                </c:pt>
                <c:pt idx="295">
                  <c:v>44672</c:v>
                </c:pt>
                <c:pt idx="296">
                  <c:v>44673</c:v>
                </c:pt>
                <c:pt idx="297">
                  <c:v>44676</c:v>
                </c:pt>
                <c:pt idx="298">
                  <c:v>44677</c:v>
                </c:pt>
                <c:pt idx="299">
                  <c:v>44678</c:v>
                </c:pt>
                <c:pt idx="300">
                  <c:v>44679</c:v>
                </c:pt>
                <c:pt idx="301">
                  <c:v>44680</c:v>
                </c:pt>
                <c:pt idx="302">
                  <c:v>44684</c:v>
                </c:pt>
                <c:pt idx="303">
                  <c:v>44685</c:v>
                </c:pt>
                <c:pt idx="304">
                  <c:v>44686</c:v>
                </c:pt>
                <c:pt idx="305">
                  <c:v>44687</c:v>
                </c:pt>
                <c:pt idx="306">
                  <c:v>44691</c:v>
                </c:pt>
                <c:pt idx="307">
                  <c:v>44692</c:v>
                </c:pt>
                <c:pt idx="308">
                  <c:v>44693</c:v>
                </c:pt>
                <c:pt idx="309">
                  <c:v>44694</c:v>
                </c:pt>
                <c:pt idx="310">
                  <c:v>44697</c:v>
                </c:pt>
                <c:pt idx="311">
                  <c:v>44698</c:v>
                </c:pt>
                <c:pt idx="312">
                  <c:v>44699</c:v>
                </c:pt>
                <c:pt idx="313">
                  <c:v>44700</c:v>
                </c:pt>
                <c:pt idx="314">
                  <c:v>44701</c:v>
                </c:pt>
                <c:pt idx="315">
                  <c:v>44704</c:v>
                </c:pt>
                <c:pt idx="316">
                  <c:v>44705</c:v>
                </c:pt>
                <c:pt idx="317">
                  <c:v>44706</c:v>
                </c:pt>
                <c:pt idx="318">
                  <c:v>44707</c:v>
                </c:pt>
                <c:pt idx="319">
                  <c:v>44708</c:v>
                </c:pt>
                <c:pt idx="320">
                  <c:v>44711</c:v>
                </c:pt>
                <c:pt idx="321">
                  <c:v>44712</c:v>
                </c:pt>
                <c:pt idx="322">
                  <c:v>44713</c:v>
                </c:pt>
                <c:pt idx="323">
                  <c:v>44714</c:v>
                </c:pt>
                <c:pt idx="324">
                  <c:v>44718</c:v>
                </c:pt>
                <c:pt idx="325">
                  <c:v>44719</c:v>
                </c:pt>
                <c:pt idx="326">
                  <c:v>44720</c:v>
                </c:pt>
                <c:pt idx="327">
                  <c:v>44721</c:v>
                </c:pt>
                <c:pt idx="328">
                  <c:v>44722</c:v>
                </c:pt>
                <c:pt idx="329">
                  <c:v>44725</c:v>
                </c:pt>
                <c:pt idx="330">
                  <c:v>44726</c:v>
                </c:pt>
                <c:pt idx="331">
                  <c:v>44727</c:v>
                </c:pt>
                <c:pt idx="332">
                  <c:v>44728</c:v>
                </c:pt>
                <c:pt idx="333">
                  <c:v>44729</c:v>
                </c:pt>
                <c:pt idx="334">
                  <c:v>44732</c:v>
                </c:pt>
                <c:pt idx="335">
                  <c:v>44733</c:v>
                </c:pt>
                <c:pt idx="336">
                  <c:v>44734</c:v>
                </c:pt>
                <c:pt idx="337">
                  <c:v>44735</c:v>
                </c:pt>
                <c:pt idx="338">
                  <c:v>44736</c:v>
                </c:pt>
                <c:pt idx="339">
                  <c:v>44739</c:v>
                </c:pt>
                <c:pt idx="340">
                  <c:v>44740</c:v>
                </c:pt>
                <c:pt idx="341">
                  <c:v>44741</c:v>
                </c:pt>
                <c:pt idx="342">
                  <c:v>44742</c:v>
                </c:pt>
                <c:pt idx="343">
                  <c:v>44746</c:v>
                </c:pt>
                <c:pt idx="344">
                  <c:v>44747</c:v>
                </c:pt>
                <c:pt idx="345">
                  <c:v>44748</c:v>
                </c:pt>
                <c:pt idx="346">
                  <c:v>44749</c:v>
                </c:pt>
                <c:pt idx="347">
                  <c:v>44750</c:v>
                </c:pt>
                <c:pt idx="348">
                  <c:v>44753</c:v>
                </c:pt>
                <c:pt idx="349">
                  <c:v>44754</c:v>
                </c:pt>
                <c:pt idx="350">
                  <c:v>44755</c:v>
                </c:pt>
                <c:pt idx="351">
                  <c:v>44756</c:v>
                </c:pt>
                <c:pt idx="352">
                  <c:v>44757</c:v>
                </c:pt>
                <c:pt idx="353">
                  <c:v>44760</c:v>
                </c:pt>
                <c:pt idx="354">
                  <c:v>44761</c:v>
                </c:pt>
                <c:pt idx="355">
                  <c:v>44762</c:v>
                </c:pt>
                <c:pt idx="356">
                  <c:v>44763</c:v>
                </c:pt>
                <c:pt idx="357">
                  <c:v>44764</c:v>
                </c:pt>
                <c:pt idx="358">
                  <c:v>44767</c:v>
                </c:pt>
                <c:pt idx="359">
                  <c:v>44768</c:v>
                </c:pt>
                <c:pt idx="360">
                  <c:v>44769</c:v>
                </c:pt>
                <c:pt idx="361">
                  <c:v>44770</c:v>
                </c:pt>
                <c:pt idx="362">
                  <c:v>44771</c:v>
                </c:pt>
                <c:pt idx="363">
                  <c:v>44774</c:v>
                </c:pt>
                <c:pt idx="364">
                  <c:v>44775</c:v>
                </c:pt>
                <c:pt idx="365">
                  <c:v>44776</c:v>
                </c:pt>
                <c:pt idx="366">
                  <c:v>44777</c:v>
                </c:pt>
                <c:pt idx="367">
                  <c:v>44778</c:v>
                </c:pt>
                <c:pt idx="368">
                  <c:v>44781</c:v>
                </c:pt>
                <c:pt idx="369">
                  <c:v>44782</c:v>
                </c:pt>
                <c:pt idx="370">
                  <c:v>44783</c:v>
                </c:pt>
                <c:pt idx="371">
                  <c:v>44784</c:v>
                </c:pt>
                <c:pt idx="372">
                  <c:v>44785</c:v>
                </c:pt>
                <c:pt idx="373">
                  <c:v>44788</c:v>
                </c:pt>
                <c:pt idx="374">
                  <c:v>44789</c:v>
                </c:pt>
                <c:pt idx="375">
                  <c:v>44790</c:v>
                </c:pt>
                <c:pt idx="376">
                  <c:v>44791</c:v>
                </c:pt>
                <c:pt idx="377">
                  <c:v>44792</c:v>
                </c:pt>
                <c:pt idx="378">
                  <c:v>44795</c:v>
                </c:pt>
                <c:pt idx="379">
                  <c:v>44796</c:v>
                </c:pt>
                <c:pt idx="380">
                  <c:v>44797</c:v>
                </c:pt>
                <c:pt idx="381">
                  <c:v>44798</c:v>
                </c:pt>
                <c:pt idx="382">
                  <c:v>44799</c:v>
                </c:pt>
                <c:pt idx="383">
                  <c:v>44802</c:v>
                </c:pt>
                <c:pt idx="384">
                  <c:v>44803</c:v>
                </c:pt>
                <c:pt idx="385">
                  <c:v>44804</c:v>
                </c:pt>
                <c:pt idx="386">
                  <c:v>44805</c:v>
                </c:pt>
                <c:pt idx="387">
                  <c:v>44806</c:v>
                </c:pt>
                <c:pt idx="388">
                  <c:v>44809</c:v>
                </c:pt>
                <c:pt idx="389">
                  <c:v>44810</c:v>
                </c:pt>
                <c:pt idx="390">
                  <c:v>44811</c:v>
                </c:pt>
                <c:pt idx="391">
                  <c:v>44812</c:v>
                </c:pt>
                <c:pt idx="392">
                  <c:v>44813</c:v>
                </c:pt>
                <c:pt idx="393">
                  <c:v>44817</c:v>
                </c:pt>
                <c:pt idx="394">
                  <c:v>44818</c:v>
                </c:pt>
                <c:pt idx="395">
                  <c:v>44819</c:v>
                </c:pt>
                <c:pt idx="396">
                  <c:v>44820</c:v>
                </c:pt>
                <c:pt idx="397">
                  <c:v>44823</c:v>
                </c:pt>
                <c:pt idx="398">
                  <c:v>44824</c:v>
                </c:pt>
                <c:pt idx="399">
                  <c:v>44825</c:v>
                </c:pt>
                <c:pt idx="400">
                  <c:v>44826</c:v>
                </c:pt>
                <c:pt idx="401">
                  <c:v>44827</c:v>
                </c:pt>
                <c:pt idx="402">
                  <c:v>44830</c:v>
                </c:pt>
                <c:pt idx="403">
                  <c:v>44831</c:v>
                </c:pt>
                <c:pt idx="404">
                  <c:v>44832</c:v>
                </c:pt>
                <c:pt idx="405">
                  <c:v>44833</c:v>
                </c:pt>
                <c:pt idx="406">
                  <c:v>44834</c:v>
                </c:pt>
                <c:pt idx="407">
                  <c:v>44837</c:v>
                </c:pt>
                <c:pt idx="408">
                  <c:v>44839</c:v>
                </c:pt>
                <c:pt idx="409">
                  <c:v>44840</c:v>
                </c:pt>
                <c:pt idx="410">
                  <c:v>44841</c:v>
                </c:pt>
                <c:pt idx="411">
                  <c:v>44844</c:v>
                </c:pt>
                <c:pt idx="412">
                  <c:v>44845</c:v>
                </c:pt>
                <c:pt idx="413">
                  <c:v>44846</c:v>
                </c:pt>
                <c:pt idx="414">
                  <c:v>44847</c:v>
                </c:pt>
                <c:pt idx="415">
                  <c:v>44848</c:v>
                </c:pt>
                <c:pt idx="416">
                  <c:v>44851</c:v>
                </c:pt>
                <c:pt idx="417">
                  <c:v>44852</c:v>
                </c:pt>
                <c:pt idx="418">
                  <c:v>44853</c:v>
                </c:pt>
                <c:pt idx="419">
                  <c:v>44854</c:v>
                </c:pt>
                <c:pt idx="420">
                  <c:v>44855</c:v>
                </c:pt>
                <c:pt idx="421">
                  <c:v>44858</c:v>
                </c:pt>
                <c:pt idx="422">
                  <c:v>44859</c:v>
                </c:pt>
                <c:pt idx="423">
                  <c:v>44860</c:v>
                </c:pt>
                <c:pt idx="424">
                  <c:v>44861</c:v>
                </c:pt>
                <c:pt idx="425">
                  <c:v>44862</c:v>
                </c:pt>
                <c:pt idx="426">
                  <c:v>44865</c:v>
                </c:pt>
                <c:pt idx="427">
                  <c:v>44866</c:v>
                </c:pt>
                <c:pt idx="428">
                  <c:v>44867</c:v>
                </c:pt>
                <c:pt idx="429">
                  <c:v>44868</c:v>
                </c:pt>
                <c:pt idx="430">
                  <c:v>44869</c:v>
                </c:pt>
                <c:pt idx="431">
                  <c:v>44872</c:v>
                </c:pt>
                <c:pt idx="432">
                  <c:v>44873</c:v>
                </c:pt>
                <c:pt idx="433">
                  <c:v>44874</c:v>
                </c:pt>
                <c:pt idx="434">
                  <c:v>44875</c:v>
                </c:pt>
                <c:pt idx="435">
                  <c:v>44876</c:v>
                </c:pt>
                <c:pt idx="436">
                  <c:v>44879</c:v>
                </c:pt>
                <c:pt idx="437">
                  <c:v>44880</c:v>
                </c:pt>
                <c:pt idx="438">
                  <c:v>44881</c:v>
                </c:pt>
                <c:pt idx="439">
                  <c:v>44882</c:v>
                </c:pt>
                <c:pt idx="440">
                  <c:v>44883</c:v>
                </c:pt>
                <c:pt idx="441">
                  <c:v>44886</c:v>
                </c:pt>
                <c:pt idx="442">
                  <c:v>44887</c:v>
                </c:pt>
                <c:pt idx="443">
                  <c:v>44888</c:v>
                </c:pt>
                <c:pt idx="444">
                  <c:v>44889</c:v>
                </c:pt>
                <c:pt idx="445">
                  <c:v>44890</c:v>
                </c:pt>
                <c:pt idx="446">
                  <c:v>44893</c:v>
                </c:pt>
                <c:pt idx="447">
                  <c:v>44894</c:v>
                </c:pt>
                <c:pt idx="448">
                  <c:v>44895</c:v>
                </c:pt>
                <c:pt idx="449">
                  <c:v>44896</c:v>
                </c:pt>
                <c:pt idx="450">
                  <c:v>44897</c:v>
                </c:pt>
                <c:pt idx="451">
                  <c:v>44900</c:v>
                </c:pt>
                <c:pt idx="452">
                  <c:v>44901</c:v>
                </c:pt>
                <c:pt idx="453">
                  <c:v>44902</c:v>
                </c:pt>
                <c:pt idx="454">
                  <c:v>44903</c:v>
                </c:pt>
                <c:pt idx="455">
                  <c:v>44904</c:v>
                </c:pt>
                <c:pt idx="456">
                  <c:v>44907</c:v>
                </c:pt>
                <c:pt idx="457">
                  <c:v>44908</c:v>
                </c:pt>
                <c:pt idx="458">
                  <c:v>44909</c:v>
                </c:pt>
                <c:pt idx="459">
                  <c:v>44910</c:v>
                </c:pt>
                <c:pt idx="460">
                  <c:v>44911</c:v>
                </c:pt>
              </c:numCache>
            </c:numRef>
          </c:cat>
          <c:val>
            <c:numRef>
              <c:f>日频!$B$29:$B$489</c:f>
              <c:numCache>
                <c:formatCode>0.0000</c:formatCode>
                <c:ptCount val="461"/>
                <c:pt idx="0">
                  <c:v>250.398</c:v>
                </c:pt>
                <c:pt idx="1">
                  <c:v>252.78077999999999</c:v>
                </c:pt>
                <c:pt idx="2">
                  <c:v>291.85696999999999</c:v>
                </c:pt>
                <c:pt idx="3">
                  <c:v>329.76407999999998</c:v>
                </c:pt>
                <c:pt idx="4">
                  <c:v>330.59472</c:v>
                </c:pt>
                <c:pt idx="5">
                  <c:v>334.74792000000002</c:v>
                </c:pt>
                <c:pt idx="6">
                  <c:v>344.71559999999999</c:v>
                </c:pt>
                <c:pt idx="7">
                  <c:v>327.65231999999997</c:v>
                </c:pt>
                <c:pt idx="8">
                  <c:v>323.42903999999999</c:v>
                </c:pt>
                <c:pt idx="9">
                  <c:v>314.60161599999998</c:v>
                </c:pt>
                <c:pt idx="10">
                  <c:v>297.87747999999999</c:v>
                </c:pt>
                <c:pt idx="11">
                  <c:v>272.68520799999999</c:v>
                </c:pt>
                <c:pt idx="12">
                  <c:v>282.23136</c:v>
                </c:pt>
                <c:pt idx="13">
                  <c:v>257.69051200000001</c:v>
                </c:pt>
                <c:pt idx="14">
                  <c:v>261.96651600000001</c:v>
                </c:pt>
                <c:pt idx="15">
                  <c:v>265.78442000000001</c:v>
                </c:pt>
                <c:pt idx="16">
                  <c:v>263.99921599999999</c:v>
                </c:pt>
                <c:pt idx="17">
                  <c:v>250.11506800000001</c:v>
                </c:pt>
                <c:pt idx="18">
                  <c:v>238.33695</c:v>
                </c:pt>
                <c:pt idx="19">
                  <c:v>221.99562</c:v>
                </c:pt>
                <c:pt idx="20">
                  <c:v>228.8064</c:v>
                </c:pt>
                <c:pt idx="21">
                  <c:v>233.34025</c:v>
                </c:pt>
                <c:pt idx="22">
                  <c:v>257.680926</c:v>
                </c:pt>
                <c:pt idx="23">
                  <c:v>254.09232</c:v>
                </c:pt>
                <c:pt idx="24">
                  <c:v>242.502352</c:v>
                </c:pt>
                <c:pt idx="25">
                  <c:v>253.607112</c:v>
                </c:pt>
                <c:pt idx="26">
                  <c:v>261.37570799999997</c:v>
                </c:pt>
                <c:pt idx="27">
                  <c:v>265.48058600000002</c:v>
                </c:pt>
                <c:pt idx="28">
                  <c:v>264.722508</c:v>
                </c:pt>
                <c:pt idx="29">
                  <c:v>264.22737999999998</c:v>
                </c:pt>
                <c:pt idx="30">
                  <c:v>252.24596399999999</c:v>
                </c:pt>
                <c:pt idx="31">
                  <c:v>222.49930000000001</c:v>
                </c:pt>
                <c:pt idx="32">
                  <c:v>223.52778000000001</c:v>
                </c:pt>
                <c:pt idx="33">
                  <c:v>235.59479999999999</c:v>
                </c:pt>
                <c:pt idx="34">
                  <c:v>223.62988799999999</c:v>
                </c:pt>
                <c:pt idx="35">
                  <c:v>222.74480600000001</c:v>
                </c:pt>
                <c:pt idx="36">
                  <c:v>228.1986</c:v>
                </c:pt>
                <c:pt idx="37">
                  <c:v>240.44880000000001</c:v>
                </c:pt>
                <c:pt idx="38">
                  <c:v>231.04359600000001</c:v>
                </c:pt>
                <c:pt idx="39">
                  <c:v>229.06116</c:v>
                </c:pt>
                <c:pt idx="40">
                  <c:v>232.44134399999999</c:v>
                </c:pt>
                <c:pt idx="41">
                  <c:v>225.648348</c:v>
                </c:pt>
                <c:pt idx="42">
                  <c:v>218.254176</c:v>
                </c:pt>
                <c:pt idx="43">
                  <c:v>218.78396599999999</c:v>
                </c:pt>
                <c:pt idx="44">
                  <c:v>201.7944</c:v>
                </c:pt>
                <c:pt idx="45">
                  <c:v>203.42519999999999</c:v>
                </c:pt>
                <c:pt idx="46">
                  <c:v>207.14417599999999</c:v>
                </c:pt>
                <c:pt idx="47">
                  <c:v>206.18736000000001</c:v>
                </c:pt>
                <c:pt idx="48">
                  <c:v>198.59889000000001</c:v>
                </c:pt>
                <c:pt idx="49">
                  <c:v>205.32405600000001</c:v>
                </c:pt>
                <c:pt idx="50">
                  <c:v>214.86456000000001</c:v>
                </c:pt>
                <c:pt idx="51">
                  <c:v>229.53559999999999</c:v>
                </c:pt>
                <c:pt idx="52">
                  <c:v>229.22018</c:v>
                </c:pt>
                <c:pt idx="53">
                  <c:v>228.41749799999999</c:v>
                </c:pt>
                <c:pt idx="54">
                  <c:v>227.27207200000001</c:v>
                </c:pt>
                <c:pt idx="55">
                  <c:v>219.09477999999999</c:v>
                </c:pt>
                <c:pt idx="56">
                  <c:v>215.59592799999999</c:v>
                </c:pt>
                <c:pt idx="57">
                  <c:v>216.26237599999999</c:v>
                </c:pt>
                <c:pt idx="58">
                  <c:v>214.09641999999999</c:v>
                </c:pt>
                <c:pt idx="59">
                  <c:v>215.99565000000001</c:v>
                </c:pt>
                <c:pt idx="60">
                  <c:v>203.30138400000001</c:v>
                </c:pt>
                <c:pt idx="61">
                  <c:v>198.93568200000001</c:v>
                </c:pt>
                <c:pt idx="62">
                  <c:v>187.976192</c:v>
                </c:pt>
                <c:pt idx="63">
                  <c:v>195.39408800000001</c:v>
                </c:pt>
                <c:pt idx="64">
                  <c:v>183.84989999999999</c:v>
                </c:pt>
                <c:pt idx="65">
                  <c:v>184.24925999999999</c:v>
                </c:pt>
                <c:pt idx="66">
                  <c:v>186.43857600000001</c:v>
                </c:pt>
                <c:pt idx="67">
                  <c:v>188.43955800000001</c:v>
                </c:pt>
                <c:pt idx="68">
                  <c:v>188.27802</c:v>
                </c:pt>
                <c:pt idx="69">
                  <c:v>198.635932</c:v>
                </c:pt>
                <c:pt idx="70">
                  <c:v>192.630798</c:v>
                </c:pt>
                <c:pt idx="71">
                  <c:v>170.22446400000001</c:v>
                </c:pt>
                <c:pt idx="72">
                  <c:v>169.11359999999999</c:v>
                </c:pt>
                <c:pt idx="73">
                  <c:v>168.921088</c:v>
                </c:pt>
                <c:pt idx="74">
                  <c:v>164.89112399999999</c:v>
                </c:pt>
                <c:pt idx="75">
                  <c:v>159.409549</c:v>
                </c:pt>
                <c:pt idx="76">
                  <c:v>173.81938600000001</c:v>
                </c:pt>
                <c:pt idx="77">
                  <c:v>174.40293600000001</c:v>
                </c:pt>
                <c:pt idx="78">
                  <c:v>169.576818</c:v>
                </c:pt>
                <c:pt idx="79">
                  <c:v>170.45544000000001</c:v>
                </c:pt>
                <c:pt idx="80">
                  <c:v>170.53348399999999</c:v>
                </c:pt>
                <c:pt idx="81">
                  <c:v>168.85235</c:v>
                </c:pt>
                <c:pt idx="82">
                  <c:v>167.65244999999999</c:v>
                </c:pt>
                <c:pt idx="83">
                  <c:v>168.659964</c:v>
                </c:pt>
                <c:pt idx="84">
                  <c:v>171.82360800000001</c:v>
                </c:pt>
                <c:pt idx="85">
                  <c:v>169.87143599999999</c:v>
                </c:pt>
                <c:pt idx="86">
                  <c:v>166.408704</c:v>
                </c:pt>
                <c:pt idx="87">
                  <c:v>157.77400499999999</c:v>
                </c:pt>
                <c:pt idx="88">
                  <c:v>159.15456</c:v>
                </c:pt>
                <c:pt idx="89">
                  <c:v>160.64193599999999</c:v>
                </c:pt>
                <c:pt idx="90">
                  <c:v>156.28716</c:v>
                </c:pt>
                <c:pt idx="91">
                  <c:v>166.005945</c:v>
                </c:pt>
                <c:pt idx="92">
                  <c:v>159.86228500000001</c:v>
                </c:pt>
                <c:pt idx="93">
                  <c:v>172.49394799999999</c:v>
                </c:pt>
                <c:pt idx="94">
                  <c:v>170.73666</c:v>
                </c:pt>
                <c:pt idx="95">
                  <c:v>168.36441600000001</c:v>
                </c:pt>
                <c:pt idx="96">
                  <c:v>162.08918399999999</c:v>
                </c:pt>
                <c:pt idx="97">
                  <c:v>152.67521600000001</c:v>
                </c:pt>
                <c:pt idx="98">
                  <c:v>143.604028</c:v>
                </c:pt>
                <c:pt idx="99">
                  <c:v>142.15120200000001</c:v>
                </c:pt>
                <c:pt idx="100">
                  <c:v>137.65377599999999</c:v>
                </c:pt>
                <c:pt idx="101">
                  <c:v>133.2688</c:v>
                </c:pt>
                <c:pt idx="102">
                  <c:v>127.37408000000001</c:v>
                </c:pt>
                <c:pt idx="103">
                  <c:v>124.684495</c:v>
                </c:pt>
                <c:pt idx="104">
                  <c:v>131.74513999999999</c:v>
                </c:pt>
                <c:pt idx="105">
                  <c:v>133.84577999999999</c:v>
                </c:pt>
                <c:pt idx="106">
                  <c:v>128.82765599999999</c:v>
                </c:pt>
                <c:pt idx="107">
                  <c:v>125.77997999999999</c:v>
                </c:pt>
                <c:pt idx="108">
                  <c:v>118.518824</c:v>
                </c:pt>
                <c:pt idx="109">
                  <c:v>115.839704</c:v>
                </c:pt>
                <c:pt idx="110">
                  <c:v>113.19822600000001</c:v>
                </c:pt>
                <c:pt idx="111">
                  <c:v>120.684023</c:v>
                </c:pt>
                <c:pt idx="112">
                  <c:v>107.73752500000001</c:v>
                </c:pt>
                <c:pt idx="113">
                  <c:v>95.011020000000002</c:v>
                </c:pt>
                <c:pt idx="114">
                  <c:v>90.636381</c:v>
                </c:pt>
                <c:pt idx="115">
                  <c:v>95.685034000000002</c:v>
                </c:pt>
                <c:pt idx="116">
                  <c:v>99.283878000000001</c:v>
                </c:pt>
                <c:pt idx="117">
                  <c:v>91.515119999999996</c:v>
                </c:pt>
                <c:pt idx="118">
                  <c:v>92.168980000000005</c:v>
                </c:pt>
                <c:pt idx="119">
                  <c:v>89.668137000000002</c:v>
                </c:pt>
                <c:pt idx="120">
                  <c:v>87.458020000000005</c:v>
                </c:pt>
                <c:pt idx="121">
                  <c:v>74.116052999999994</c:v>
                </c:pt>
                <c:pt idx="122">
                  <c:v>70.554446999999996</c:v>
                </c:pt>
                <c:pt idx="123">
                  <c:v>68.751374999999996</c:v>
                </c:pt>
                <c:pt idx="124">
                  <c:v>70.825400000000002</c:v>
                </c:pt>
                <c:pt idx="125">
                  <c:v>70.192044999999993</c:v>
                </c:pt>
                <c:pt idx="126">
                  <c:v>70.007362999999998</c:v>
                </c:pt>
                <c:pt idx="127">
                  <c:v>66.652832000000004</c:v>
                </c:pt>
                <c:pt idx="128">
                  <c:v>62.069982000000003</c:v>
                </c:pt>
                <c:pt idx="129">
                  <c:v>59.186838999999999</c:v>
                </c:pt>
                <c:pt idx="130">
                  <c:v>58.922722499999999</c:v>
                </c:pt>
                <c:pt idx="131">
                  <c:v>54.738190000000003</c:v>
                </c:pt>
                <c:pt idx="132">
                  <c:v>56.771393000000003</c:v>
                </c:pt>
                <c:pt idx="133">
                  <c:v>58.214596</c:v>
                </c:pt>
                <c:pt idx="134">
                  <c:v>66.823077499999997</c:v>
                </c:pt>
                <c:pt idx="135">
                  <c:v>64.405600000000007</c:v>
                </c:pt>
                <c:pt idx="136">
                  <c:v>58.545344</c:v>
                </c:pt>
                <c:pt idx="137">
                  <c:v>59.506417999999996</c:v>
                </c:pt>
                <c:pt idx="138">
                  <c:v>64.604342000000003</c:v>
                </c:pt>
                <c:pt idx="139">
                  <c:v>70.194149999999993</c:v>
                </c:pt>
                <c:pt idx="140">
                  <c:v>69.821214999999995</c:v>
                </c:pt>
                <c:pt idx="141">
                  <c:v>73.385277000000002</c:v>
                </c:pt>
                <c:pt idx="142">
                  <c:v>74.921862000000004</c:v>
                </c:pt>
                <c:pt idx="143">
                  <c:v>77.383960000000002</c:v>
                </c:pt>
                <c:pt idx="144">
                  <c:v>84.598399000000001</c:v>
                </c:pt>
                <c:pt idx="145">
                  <c:v>82.567067499999993</c:v>
                </c:pt>
                <c:pt idx="146">
                  <c:v>76.772388000000007</c:v>
                </c:pt>
                <c:pt idx="147">
                  <c:v>80.895194000000004</c:v>
                </c:pt>
                <c:pt idx="148">
                  <c:v>83.002920000000003</c:v>
                </c:pt>
                <c:pt idx="149">
                  <c:v>81.003069999999994</c:v>
                </c:pt>
                <c:pt idx="150">
                  <c:v>77.183623999999995</c:v>
                </c:pt>
                <c:pt idx="151">
                  <c:v>78.454779000000002</c:v>
                </c:pt>
                <c:pt idx="152">
                  <c:v>83.569248000000002</c:v>
                </c:pt>
                <c:pt idx="153">
                  <c:v>81.123520999999997</c:v>
                </c:pt>
                <c:pt idx="154">
                  <c:v>79.879930999999999</c:v>
                </c:pt>
                <c:pt idx="155">
                  <c:v>79.955455499999999</c:v>
                </c:pt>
                <c:pt idx="156">
                  <c:v>72.059444999999997</c:v>
                </c:pt>
                <c:pt idx="157">
                  <c:v>67.646655999999993</c:v>
                </c:pt>
                <c:pt idx="158">
                  <c:v>71.387739999999994</c:v>
                </c:pt>
                <c:pt idx="159">
                  <c:v>70.280603999999997</c:v>
                </c:pt>
                <c:pt idx="160">
                  <c:v>68.894062000000005</c:v>
                </c:pt>
                <c:pt idx="161">
                  <c:v>67.561166</c:v>
                </c:pt>
                <c:pt idx="162">
                  <c:v>66.103311000000005</c:v>
                </c:pt>
                <c:pt idx="163">
                  <c:v>66.228269999999995</c:v>
                </c:pt>
                <c:pt idx="164">
                  <c:v>71.851425000000006</c:v>
                </c:pt>
                <c:pt idx="165">
                  <c:v>69.496587500000004</c:v>
                </c:pt>
                <c:pt idx="166">
                  <c:v>72.893039999999999</c:v>
                </c:pt>
                <c:pt idx="167">
                  <c:v>68.536032500000005</c:v>
                </c:pt>
                <c:pt idx="168">
                  <c:v>70.142489999999995</c:v>
                </c:pt>
                <c:pt idx="169">
                  <c:v>67.944875999999994</c:v>
                </c:pt>
                <c:pt idx="170">
                  <c:v>74.411100000000005</c:v>
                </c:pt>
                <c:pt idx="171">
                  <c:v>77.323953500000002</c:v>
                </c:pt>
                <c:pt idx="172">
                  <c:v>79.433735499999997</c:v>
                </c:pt>
                <c:pt idx="173">
                  <c:v>84.169876000000002</c:v>
                </c:pt>
                <c:pt idx="174">
                  <c:v>88.815960000000004</c:v>
                </c:pt>
                <c:pt idx="175">
                  <c:v>88.913349999999994</c:v>
                </c:pt>
                <c:pt idx="176">
                  <c:v>86.378668000000005</c:v>
                </c:pt>
                <c:pt idx="177">
                  <c:v>85.352664000000004</c:v>
                </c:pt>
                <c:pt idx="178">
                  <c:v>85.039739999999995</c:v>
                </c:pt>
                <c:pt idx="179">
                  <c:v>82.434483</c:v>
                </c:pt>
                <c:pt idx="180">
                  <c:v>82.221999999999994</c:v>
                </c:pt>
                <c:pt idx="181">
                  <c:v>79.012906000000001</c:v>
                </c:pt>
                <c:pt idx="182">
                  <c:v>79.361729999999994</c:v>
                </c:pt>
                <c:pt idx="183">
                  <c:v>78.298357499999995</c:v>
                </c:pt>
                <c:pt idx="184">
                  <c:v>76.712229500000007</c:v>
                </c:pt>
                <c:pt idx="185">
                  <c:v>75.527945500000001</c:v>
                </c:pt>
                <c:pt idx="186">
                  <c:v>76.547060000000002</c:v>
                </c:pt>
                <c:pt idx="187">
                  <c:v>82.074037000000004</c:v>
                </c:pt>
                <c:pt idx="188">
                  <c:v>82.228999999999999</c:v>
                </c:pt>
                <c:pt idx="189">
                  <c:v>81.184950000000001</c:v>
                </c:pt>
                <c:pt idx="190">
                  <c:v>83.628310999999997</c:v>
                </c:pt>
                <c:pt idx="191">
                  <c:v>83.078115999999994</c:v>
                </c:pt>
                <c:pt idx="192">
                  <c:v>80.643348500000002</c:v>
                </c:pt>
                <c:pt idx="193">
                  <c:v>78.902441999999994</c:v>
                </c:pt>
                <c:pt idx="194">
                  <c:v>76.882903999999996</c:v>
                </c:pt>
                <c:pt idx="195">
                  <c:v>77.751850000000005</c:v>
                </c:pt>
                <c:pt idx="196">
                  <c:v>81.754997000000003</c:v>
                </c:pt>
                <c:pt idx="197">
                  <c:v>80.281032499999995</c:v>
                </c:pt>
                <c:pt idx="198">
                  <c:v>73.796400000000006</c:v>
                </c:pt>
                <c:pt idx="199">
                  <c:v>70.034760000000006</c:v>
                </c:pt>
                <c:pt idx="200">
                  <c:v>69.482303999999999</c:v>
                </c:pt>
                <c:pt idx="201">
                  <c:v>71.389194000000003</c:v>
                </c:pt>
                <c:pt idx="202">
                  <c:v>68.887855000000002</c:v>
                </c:pt>
                <c:pt idx="203">
                  <c:v>66.464937500000005</c:v>
                </c:pt>
                <c:pt idx="204">
                  <c:v>64.791272000000006</c:v>
                </c:pt>
                <c:pt idx="205">
                  <c:v>68.647319999999993</c:v>
                </c:pt>
                <c:pt idx="206">
                  <c:v>68.750141999999997</c:v>
                </c:pt>
                <c:pt idx="207">
                  <c:v>69.827939999999998</c:v>
                </c:pt>
                <c:pt idx="208">
                  <c:v>70.501921999999993</c:v>
                </c:pt>
                <c:pt idx="209">
                  <c:v>70.820097500000003</c:v>
                </c:pt>
                <c:pt idx="210">
                  <c:v>67.320824999999999</c:v>
                </c:pt>
                <c:pt idx="211">
                  <c:v>67.052712</c:v>
                </c:pt>
                <c:pt idx="212">
                  <c:v>69.279273500000002</c:v>
                </c:pt>
                <c:pt idx="213">
                  <c:v>66.437135999999995</c:v>
                </c:pt>
                <c:pt idx="214">
                  <c:v>64.031420999999995</c:v>
                </c:pt>
                <c:pt idx="215">
                  <c:v>64.256263500000003</c:v>
                </c:pt>
                <c:pt idx="216">
                  <c:v>64.269568000000007</c:v>
                </c:pt>
                <c:pt idx="217">
                  <c:v>61.898909500000002</c:v>
                </c:pt>
                <c:pt idx="218">
                  <c:v>61.701684999999998</c:v>
                </c:pt>
                <c:pt idx="219">
                  <c:v>59.244824999999999</c:v>
                </c:pt>
                <c:pt idx="220">
                  <c:v>55.987789999999997</c:v>
                </c:pt>
                <c:pt idx="221">
                  <c:v>55.605693000000002</c:v>
                </c:pt>
                <c:pt idx="222">
                  <c:v>58.908079999999998</c:v>
                </c:pt>
                <c:pt idx="223">
                  <c:v>60.992959999999997</c:v>
                </c:pt>
                <c:pt idx="224">
                  <c:v>59.762205000000002</c:v>
                </c:pt>
                <c:pt idx="225">
                  <c:v>55.280217999999998</c:v>
                </c:pt>
                <c:pt idx="226">
                  <c:v>55.541650500000003</c:v>
                </c:pt>
                <c:pt idx="227">
                  <c:v>57.807702499999998</c:v>
                </c:pt>
                <c:pt idx="228">
                  <c:v>63.583537999999997</c:v>
                </c:pt>
                <c:pt idx="229">
                  <c:v>65.759645000000006</c:v>
                </c:pt>
                <c:pt idx="230">
                  <c:v>69.943503000000007</c:v>
                </c:pt>
                <c:pt idx="231">
                  <c:v>69.683620500000004</c:v>
                </c:pt>
                <c:pt idx="232">
                  <c:v>73.211602499999998</c:v>
                </c:pt>
                <c:pt idx="233">
                  <c:v>71.179762499999995</c:v>
                </c:pt>
                <c:pt idx="234">
                  <c:v>69.755758999999998</c:v>
                </c:pt>
                <c:pt idx="235">
                  <c:v>68.381037500000005</c:v>
                </c:pt>
                <c:pt idx="236">
                  <c:v>72.887438000000003</c:v>
                </c:pt>
                <c:pt idx="237">
                  <c:v>72.021152999999998</c:v>
                </c:pt>
                <c:pt idx="238">
                  <c:v>69.412255000000002</c:v>
                </c:pt>
                <c:pt idx="239">
                  <c:v>67.5652635</c:v>
                </c:pt>
                <c:pt idx="240">
                  <c:v>70.103216000000003</c:v>
                </c:pt>
                <c:pt idx="241">
                  <c:v>67.002430500000003</c:v>
                </c:pt>
                <c:pt idx="242">
                  <c:v>67.504800000000003</c:v>
                </c:pt>
                <c:pt idx="243">
                  <c:v>71.964207999999999</c:v>
                </c:pt>
                <c:pt idx="244">
                  <c:v>73.355215999999999</c:v>
                </c:pt>
                <c:pt idx="245">
                  <c:v>72.971856000000002</c:v>
                </c:pt>
                <c:pt idx="246">
                  <c:v>73.378511500000002</c:v>
                </c:pt>
                <c:pt idx="247">
                  <c:v>77.297815499999999</c:v>
                </c:pt>
                <c:pt idx="248">
                  <c:v>77.13279</c:v>
                </c:pt>
                <c:pt idx="249">
                  <c:v>75.409316000000004</c:v>
                </c:pt>
                <c:pt idx="250">
                  <c:v>73.245872500000004</c:v>
                </c:pt>
                <c:pt idx="251">
                  <c:v>73.858931999999996</c:v>
                </c:pt>
                <c:pt idx="252">
                  <c:v>77.759128000000004</c:v>
                </c:pt>
                <c:pt idx="253">
                  <c:v>80.201887999999997</c:v>
                </c:pt>
                <c:pt idx="254">
                  <c:v>76.339280000000002</c:v>
                </c:pt>
                <c:pt idx="255">
                  <c:v>70.831162500000005</c:v>
                </c:pt>
                <c:pt idx="256">
                  <c:v>72.868626000000006</c:v>
                </c:pt>
                <c:pt idx="257">
                  <c:v>74.368476000000001</c:v>
                </c:pt>
                <c:pt idx="258">
                  <c:v>70.133335000000002</c:v>
                </c:pt>
                <c:pt idx="259">
                  <c:v>70.297411999999994</c:v>
                </c:pt>
                <c:pt idx="260">
                  <c:v>72.474605999999994</c:v>
                </c:pt>
                <c:pt idx="261">
                  <c:v>71.493565500000003</c:v>
                </c:pt>
                <c:pt idx="262">
                  <c:v>65.532158999999993</c:v>
                </c:pt>
                <c:pt idx="263">
                  <c:v>64.429761999999997</c:v>
                </c:pt>
                <c:pt idx="264">
                  <c:v>62.058906</c:v>
                </c:pt>
                <c:pt idx="265">
                  <c:v>61.28049</c:v>
                </c:pt>
                <c:pt idx="266">
                  <c:v>58.103109000000003</c:v>
                </c:pt>
                <c:pt idx="267">
                  <c:v>58.135599999999997</c:v>
                </c:pt>
                <c:pt idx="268">
                  <c:v>59.638778000000002</c:v>
                </c:pt>
                <c:pt idx="269">
                  <c:v>55.953414000000002</c:v>
                </c:pt>
                <c:pt idx="270">
                  <c:v>48.829424000000003</c:v>
                </c:pt>
                <c:pt idx="271">
                  <c:v>45.734175</c:v>
                </c:pt>
                <c:pt idx="272">
                  <c:v>61.641216</c:v>
                </c:pt>
                <c:pt idx="273">
                  <c:v>60.796441999999999</c:v>
                </c:pt>
                <c:pt idx="274">
                  <c:v>61.986376</c:v>
                </c:pt>
                <c:pt idx="275">
                  <c:v>58.431558000000003</c:v>
                </c:pt>
                <c:pt idx="276">
                  <c:v>61.371784499999997</c:v>
                </c:pt>
                <c:pt idx="277">
                  <c:v>65.123202000000006</c:v>
                </c:pt>
                <c:pt idx="278">
                  <c:v>62.598824999999998</c:v>
                </c:pt>
                <c:pt idx="279">
                  <c:v>57.641440000000003</c:v>
                </c:pt>
                <c:pt idx="280">
                  <c:v>61.0959535</c:v>
                </c:pt>
                <c:pt idx="281">
                  <c:v>63.811864999999997</c:v>
                </c:pt>
                <c:pt idx="282">
                  <c:v>59.776448000000002</c:v>
                </c:pt>
                <c:pt idx="283">
                  <c:v>60.176941999999997</c:v>
                </c:pt>
                <c:pt idx="284">
                  <c:v>59.272404000000002</c:v>
                </c:pt>
                <c:pt idx="285">
                  <c:v>64.461780000000005</c:v>
                </c:pt>
                <c:pt idx="286">
                  <c:v>61.307754000000003</c:v>
                </c:pt>
                <c:pt idx="287">
                  <c:v>58.476239999999997</c:v>
                </c:pt>
                <c:pt idx="288">
                  <c:v>57.049322500000002</c:v>
                </c:pt>
                <c:pt idx="289">
                  <c:v>53.093682000000001</c:v>
                </c:pt>
                <c:pt idx="290">
                  <c:v>49.364248000000003</c:v>
                </c:pt>
                <c:pt idx="291">
                  <c:v>52.058239999999998</c:v>
                </c:pt>
                <c:pt idx="292">
                  <c:v>51.626939</c:v>
                </c:pt>
                <c:pt idx="293">
                  <c:v>50.206319999999998</c:v>
                </c:pt>
                <c:pt idx="294">
                  <c:v>50.061599999999999</c:v>
                </c:pt>
                <c:pt idx="295">
                  <c:v>48.865569999999998</c:v>
                </c:pt>
                <c:pt idx="296">
                  <c:v>48.827620000000003</c:v>
                </c:pt>
                <c:pt idx="297">
                  <c:v>45.744712999999997</c:v>
                </c:pt>
                <c:pt idx="298">
                  <c:v>48.517029000000001</c:v>
                </c:pt>
                <c:pt idx="299">
                  <c:v>50.956028500000002</c:v>
                </c:pt>
                <c:pt idx="300">
                  <c:v>51.229500000000002</c:v>
                </c:pt>
                <c:pt idx="301">
                  <c:v>56.295614999999998</c:v>
                </c:pt>
                <c:pt idx="302">
                  <c:v>56.084769999999999</c:v>
                </c:pt>
                <c:pt idx="303">
                  <c:v>52.837757000000003</c:v>
                </c:pt>
                <c:pt idx="304">
                  <c:v>53.429041499999997</c:v>
                </c:pt>
                <c:pt idx="305">
                  <c:v>50.787505000000003</c:v>
                </c:pt>
                <c:pt idx="306">
                  <c:v>50.030954999999999</c:v>
                </c:pt>
                <c:pt idx="307">
                  <c:v>53.919137999999997</c:v>
                </c:pt>
                <c:pt idx="308">
                  <c:v>53.619736500000002</c:v>
                </c:pt>
                <c:pt idx="309">
                  <c:v>58.643610000000002</c:v>
                </c:pt>
                <c:pt idx="310">
                  <c:v>59.096093500000002</c:v>
                </c:pt>
                <c:pt idx="311">
                  <c:v>62.019982499999998</c:v>
                </c:pt>
                <c:pt idx="312">
                  <c:v>59.995562</c:v>
                </c:pt>
                <c:pt idx="313">
                  <c:v>58.373390499999999</c:v>
                </c:pt>
                <c:pt idx="314">
                  <c:v>61.277850000000001</c:v>
                </c:pt>
                <c:pt idx="315">
                  <c:v>56.099048500000002</c:v>
                </c:pt>
                <c:pt idx="316">
                  <c:v>53.723334000000001</c:v>
                </c:pt>
                <c:pt idx="317">
                  <c:v>56.593987499999997</c:v>
                </c:pt>
                <c:pt idx="318">
                  <c:v>57.668646000000003</c:v>
                </c:pt>
                <c:pt idx="319">
                  <c:v>58.848118499999998</c:v>
                </c:pt>
                <c:pt idx="320">
                  <c:v>60.562779999999997</c:v>
                </c:pt>
                <c:pt idx="321">
                  <c:v>64.497399999999999</c:v>
                </c:pt>
                <c:pt idx="322">
                  <c:v>65.663257999999999</c:v>
                </c:pt>
                <c:pt idx="323">
                  <c:v>68.316097999999997</c:v>
                </c:pt>
                <c:pt idx="324">
                  <c:v>71.397480000000002</c:v>
                </c:pt>
                <c:pt idx="325">
                  <c:v>72.212599999999995</c:v>
                </c:pt>
                <c:pt idx="326">
                  <c:v>74.268661499999993</c:v>
                </c:pt>
                <c:pt idx="327">
                  <c:v>74.362802000000002</c:v>
                </c:pt>
                <c:pt idx="328">
                  <c:v>73.832075000000003</c:v>
                </c:pt>
                <c:pt idx="329">
                  <c:v>74.031025</c:v>
                </c:pt>
                <c:pt idx="330">
                  <c:v>74.187794999999994</c:v>
                </c:pt>
                <c:pt idx="331">
                  <c:v>75.732685500000002</c:v>
                </c:pt>
                <c:pt idx="332">
                  <c:v>68.688001</c:v>
                </c:pt>
                <c:pt idx="333">
                  <c:v>70.974787500000005</c:v>
                </c:pt>
                <c:pt idx="334">
                  <c:v>70.840892499999995</c:v>
                </c:pt>
                <c:pt idx="335">
                  <c:v>73.111576999999997</c:v>
                </c:pt>
                <c:pt idx="336">
                  <c:v>70.401015000000001</c:v>
                </c:pt>
                <c:pt idx="337">
                  <c:v>71.398488</c:v>
                </c:pt>
                <c:pt idx="338">
                  <c:v>74.556719000000001</c:v>
                </c:pt>
                <c:pt idx="339">
                  <c:v>76.606817000000007</c:v>
                </c:pt>
                <c:pt idx="340">
                  <c:v>76.433279999999996</c:v>
                </c:pt>
                <c:pt idx="341">
                  <c:v>74.762625</c:v>
                </c:pt>
                <c:pt idx="342">
                  <c:v>74.743606</c:v>
                </c:pt>
                <c:pt idx="343">
                  <c:v>74.9135785</c:v>
                </c:pt>
                <c:pt idx="344">
                  <c:v>75.805008000000001</c:v>
                </c:pt>
                <c:pt idx="345">
                  <c:v>74.211870000000005</c:v>
                </c:pt>
                <c:pt idx="346">
                  <c:v>73.754444000000007</c:v>
                </c:pt>
                <c:pt idx="347">
                  <c:v>74.038669999999996</c:v>
                </c:pt>
                <c:pt idx="348">
                  <c:v>70.125641999999999</c:v>
                </c:pt>
                <c:pt idx="349">
                  <c:v>68.960131000000004</c:v>
                </c:pt>
                <c:pt idx="350">
                  <c:v>69.168777000000006</c:v>
                </c:pt>
                <c:pt idx="351">
                  <c:v>69.026516999999998</c:v>
                </c:pt>
                <c:pt idx="352">
                  <c:v>67.074539999999999</c:v>
                </c:pt>
                <c:pt idx="353">
                  <c:v>69.380399999999995</c:v>
                </c:pt>
                <c:pt idx="354">
                  <c:v>68.181487500000003</c:v>
                </c:pt>
                <c:pt idx="355">
                  <c:v>69.957601999999994</c:v>
                </c:pt>
                <c:pt idx="356">
                  <c:v>70.982656000000006</c:v>
                </c:pt>
                <c:pt idx="357">
                  <c:v>73.210678999999999</c:v>
                </c:pt>
                <c:pt idx="358">
                  <c:v>71.678816999999995</c:v>
                </c:pt>
                <c:pt idx="359">
                  <c:v>72.776144500000001</c:v>
                </c:pt>
                <c:pt idx="360">
                  <c:v>73.044484999999995</c:v>
                </c:pt>
                <c:pt idx="361">
                  <c:v>73.041790500000005</c:v>
                </c:pt>
                <c:pt idx="362">
                  <c:v>67.867320000000007</c:v>
                </c:pt>
                <c:pt idx="363">
                  <c:v>68.027842000000007</c:v>
                </c:pt>
                <c:pt idx="364">
                  <c:v>65.743335000000002</c:v>
                </c:pt>
                <c:pt idx="365">
                  <c:v>68.462490000000003</c:v>
                </c:pt>
                <c:pt idx="366">
                  <c:v>68.805148000000003</c:v>
                </c:pt>
                <c:pt idx="367">
                  <c:v>68.136257999999998</c:v>
                </c:pt>
                <c:pt idx="368">
                  <c:v>66.661201000000005</c:v>
                </c:pt>
                <c:pt idx="369">
                  <c:v>66.164776000000003</c:v>
                </c:pt>
                <c:pt idx="370">
                  <c:v>63.7814865</c:v>
                </c:pt>
                <c:pt idx="371">
                  <c:v>64.8151005</c:v>
                </c:pt>
                <c:pt idx="372">
                  <c:v>65.095944000000003</c:v>
                </c:pt>
                <c:pt idx="373">
                  <c:v>64.690799999999996</c:v>
                </c:pt>
                <c:pt idx="374">
                  <c:v>62.134542000000003</c:v>
                </c:pt>
                <c:pt idx="375">
                  <c:v>62.065671000000002</c:v>
                </c:pt>
                <c:pt idx="376">
                  <c:v>61.113787000000002</c:v>
                </c:pt>
                <c:pt idx="377">
                  <c:v>64.20684</c:v>
                </c:pt>
                <c:pt idx="378">
                  <c:v>64.793641500000007</c:v>
                </c:pt>
                <c:pt idx="379">
                  <c:v>65.581826000000007</c:v>
                </c:pt>
                <c:pt idx="380">
                  <c:v>60.135570000000001</c:v>
                </c:pt>
                <c:pt idx="381">
                  <c:v>64.424312499999999</c:v>
                </c:pt>
                <c:pt idx="382">
                  <c:v>61.753430000000002</c:v>
                </c:pt>
                <c:pt idx="383">
                  <c:v>62.110339500000002</c:v>
                </c:pt>
                <c:pt idx="384">
                  <c:v>59.616959999999999</c:v>
                </c:pt>
                <c:pt idx="385">
                  <c:v>60.398144000000002</c:v>
                </c:pt>
                <c:pt idx="386">
                  <c:v>58.794133500000001</c:v>
                </c:pt>
                <c:pt idx="387">
                  <c:v>58.658416000000003</c:v>
                </c:pt>
                <c:pt idx="388">
                  <c:v>57.707006499999999</c:v>
                </c:pt>
                <c:pt idx="389">
                  <c:v>57.571620000000003</c:v>
                </c:pt>
                <c:pt idx="390">
                  <c:v>55.285887500000001</c:v>
                </c:pt>
                <c:pt idx="391">
                  <c:v>54.970032000000003</c:v>
                </c:pt>
                <c:pt idx="392">
                  <c:v>56.779995</c:v>
                </c:pt>
                <c:pt idx="393">
                  <c:v>55.546149999999997</c:v>
                </c:pt>
                <c:pt idx="394">
                  <c:v>54.110411999999997</c:v>
                </c:pt>
                <c:pt idx="395">
                  <c:v>54.501711999999998</c:v>
                </c:pt>
                <c:pt idx="396">
                  <c:v>50.594180999999999</c:v>
                </c:pt>
                <c:pt idx="397">
                  <c:v>50.085964500000003</c:v>
                </c:pt>
                <c:pt idx="398">
                  <c:v>51.068539000000001</c:v>
                </c:pt>
                <c:pt idx="399">
                  <c:v>49.475281000000003</c:v>
                </c:pt>
                <c:pt idx="400">
                  <c:v>49.348934999999997</c:v>
                </c:pt>
                <c:pt idx="401">
                  <c:v>48.771299999999997</c:v>
                </c:pt>
                <c:pt idx="402">
                  <c:v>49.790356000000003</c:v>
                </c:pt>
                <c:pt idx="403">
                  <c:v>50.587219500000003</c:v>
                </c:pt>
                <c:pt idx="404">
                  <c:v>48.281272000000001</c:v>
                </c:pt>
                <c:pt idx="405">
                  <c:v>47.236426999999999</c:v>
                </c:pt>
                <c:pt idx="406">
                  <c:v>46.081218</c:v>
                </c:pt>
                <c:pt idx="407">
                  <c:v>47.030880000000003</c:v>
                </c:pt>
                <c:pt idx="408">
                  <c:v>50.874749999999999</c:v>
                </c:pt>
                <c:pt idx="409">
                  <c:v>50.603417999999998</c:v>
                </c:pt>
                <c:pt idx="410">
                  <c:v>48.704093999999998</c:v>
                </c:pt>
                <c:pt idx="411">
                  <c:v>47.027239999999999</c:v>
                </c:pt>
                <c:pt idx="412">
                  <c:v>45.633167999999998</c:v>
                </c:pt>
                <c:pt idx="413">
                  <c:v>45.153132999999997</c:v>
                </c:pt>
                <c:pt idx="414">
                  <c:v>43.118459999999999</c:v>
                </c:pt>
                <c:pt idx="415">
                  <c:v>44.148000000000003</c:v>
                </c:pt>
                <c:pt idx="416">
                  <c:v>44.242468000000002</c:v>
                </c:pt>
                <c:pt idx="417">
                  <c:v>46.592605499999998</c:v>
                </c:pt>
                <c:pt idx="418">
                  <c:v>43.162799499999998</c:v>
                </c:pt>
                <c:pt idx="419">
                  <c:v>39.494624000000002</c:v>
                </c:pt>
                <c:pt idx="420">
                  <c:v>36.275599999999997</c:v>
                </c:pt>
                <c:pt idx="421">
                  <c:v>31.715028</c:v>
                </c:pt>
                <c:pt idx="422">
                  <c:v>33.369784500000002</c:v>
                </c:pt>
                <c:pt idx="423">
                  <c:v>34.542667000000002</c:v>
                </c:pt>
                <c:pt idx="424">
                  <c:v>32.595419999999997</c:v>
                </c:pt>
                <c:pt idx="425">
                  <c:v>29.960504</c:v>
                </c:pt>
                <c:pt idx="426">
                  <c:v>29.532212999999999</c:v>
                </c:pt>
                <c:pt idx="427">
                  <c:v>34.114102000000003</c:v>
                </c:pt>
                <c:pt idx="428">
                  <c:v>34.214328000000002</c:v>
                </c:pt>
                <c:pt idx="429">
                  <c:v>33.375126000000002</c:v>
                </c:pt>
                <c:pt idx="430">
                  <c:v>38.727750999999998</c:v>
                </c:pt>
                <c:pt idx="431">
                  <c:v>41.765535999999997</c:v>
                </c:pt>
                <c:pt idx="432">
                  <c:v>42.050197500000003</c:v>
                </c:pt>
                <c:pt idx="433">
                  <c:v>40.926205000000003</c:v>
                </c:pt>
                <c:pt idx="434">
                  <c:v>37.596357500000003</c:v>
                </c:pt>
                <c:pt idx="435">
                  <c:v>43.923341999999998</c:v>
                </c:pt>
                <c:pt idx="436">
                  <c:v>42.646703500000001</c:v>
                </c:pt>
                <c:pt idx="437">
                  <c:v>46.907442000000003</c:v>
                </c:pt>
                <c:pt idx="438">
                  <c:v>47.478287999999999</c:v>
                </c:pt>
                <c:pt idx="439">
                  <c:v>48.413128</c:v>
                </c:pt>
                <c:pt idx="440">
                  <c:v>49.316889000000003</c:v>
                </c:pt>
                <c:pt idx="441">
                  <c:v>48.879441999999997</c:v>
                </c:pt>
                <c:pt idx="442">
                  <c:v>46.159147500000003</c:v>
                </c:pt>
                <c:pt idx="443">
                  <c:v>48.417642000000001</c:v>
                </c:pt>
                <c:pt idx="444">
                  <c:v>48.947975</c:v>
                </c:pt>
                <c:pt idx="445">
                  <c:v>46.393099999999997</c:v>
                </c:pt>
                <c:pt idx="446">
                  <c:v>46.463507999999997</c:v>
                </c:pt>
                <c:pt idx="447">
                  <c:v>50.479019999999998</c:v>
                </c:pt>
                <c:pt idx="448">
                  <c:v>51.951919500000002</c:v>
                </c:pt>
                <c:pt idx="449">
                  <c:v>52.682408000000002</c:v>
                </c:pt>
                <c:pt idx="450">
                  <c:v>54.412199999999999</c:v>
                </c:pt>
                <c:pt idx="451">
                  <c:v>57.573334500000001</c:v>
                </c:pt>
                <c:pt idx="452">
                  <c:v>57.1417875</c:v>
                </c:pt>
                <c:pt idx="453">
                  <c:v>55.624178999999998</c:v>
                </c:pt>
                <c:pt idx="454">
                  <c:v>61.385511000000001</c:v>
                </c:pt>
                <c:pt idx="455">
                  <c:v>62.656782</c:v>
                </c:pt>
                <c:pt idx="456">
                  <c:v>60.75188</c:v>
                </c:pt>
                <c:pt idx="457">
                  <c:v>63.741796999999998</c:v>
                </c:pt>
                <c:pt idx="458">
                  <c:v>63.48039</c:v>
                </c:pt>
                <c:pt idx="459">
                  <c:v>61.259103000000003</c:v>
                </c:pt>
                <c:pt idx="460">
                  <c:v>62.363045</c:v>
                </c:pt>
              </c:numCache>
            </c:numRef>
          </c:val>
          <c:smooth val="0"/>
          <c:extLst>
            <c:ext xmlns:c16="http://schemas.microsoft.com/office/drawing/2014/chart" uri="{C3380CC4-5D6E-409C-BE32-E72D297353CC}">
              <c16:uniqueId val="{00000000-E774-4BAA-93E3-51C297B3BA62}"/>
            </c:ext>
          </c:extLst>
        </c:ser>
        <c:dLbls>
          <c:showLegendKey val="0"/>
          <c:showVal val="0"/>
          <c:showCatName val="0"/>
          <c:showSerName val="0"/>
          <c:showPercent val="0"/>
          <c:showBubbleSize val="0"/>
        </c:dLbls>
        <c:marker val="1"/>
        <c:smooth val="0"/>
        <c:axId val="855510016"/>
        <c:axId val="737667904"/>
      </c:lineChart>
      <c:lineChart>
        <c:grouping val="standard"/>
        <c:varyColors val="0"/>
        <c:ser>
          <c:idx val="1"/>
          <c:order val="1"/>
          <c:tx>
            <c:strRef>
              <c:f>中概互联网ETF</c:f>
              <c:strCache>
                <c:ptCount val="1"/>
                <c:pt idx="0">
                  <c:v>中概互联网ETF</c:v>
                </c:pt>
              </c:strCache>
            </c:strRef>
          </c:tx>
          <c:spPr>
            <a:ln w="28575" cap="rnd">
              <a:solidFill>
                <a:srgbClr val="12264F"/>
              </a:solidFill>
              <a:round/>
            </a:ln>
            <a:effectLst/>
          </c:spPr>
          <c:marker>
            <c:symbol val="none"/>
          </c:marker>
          <c:val>
            <c:numRef>
              <c:f>日频!$J$20:$J$480</c:f>
              <c:numCache>
                <c:formatCode>0.0000</c:formatCode>
                <c:ptCount val="461"/>
                <c:pt idx="0">
                  <c:v>2.4649999999999999</c:v>
                </c:pt>
                <c:pt idx="1">
                  <c:v>2.4740000000000002</c:v>
                </c:pt>
                <c:pt idx="2">
                  <c:v>2.4590000000000001</c:v>
                </c:pt>
                <c:pt idx="3">
                  <c:v>2.57</c:v>
                </c:pt>
                <c:pt idx="4">
                  <c:v>2.57</c:v>
                </c:pt>
                <c:pt idx="5">
                  <c:v>2.57</c:v>
                </c:pt>
                <c:pt idx="6">
                  <c:v>2.57</c:v>
                </c:pt>
                <c:pt idx="7">
                  <c:v>2.5649999999999999</c:v>
                </c:pt>
                <c:pt idx="8">
                  <c:v>2.5350000000000001</c:v>
                </c:pt>
                <c:pt idx="9">
                  <c:v>2.4929999999999999</c:v>
                </c:pt>
                <c:pt idx="10">
                  <c:v>2.456</c:v>
                </c:pt>
                <c:pt idx="11">
                  <c:v>2.3540000000000001</c:v>
                </c:pt>
                <c:pt idx="12">
                  <c:v>2.4009999999999998</c:v>
                </c:pt>
                <c:pt idx="13">
                  <c:v>2.2719999999999998</c:v>
                </c:pt>
                <c:pt idx="14">
                  <c:v>2.31</c:v>
                </c:pt>
                <c:pt idx="15">
                  <c:v>2.3380000000000001</c:v>
                </c:pt>
                <c:pt idx="16">
                  <c:v>2.3570000000000002</c:v>
                </c:pt>
                <c:pt idx="17">
                  <c:v>2.2570000000000001</c:v>
                </c:pt>
                <c:pt idx="18">
                  <c:v>2.2210000000000001</c:v>
                </c:pt>
                <c:pt idx="19">
                  <c:v>2.1240000000000001</c:v>
                </c:pt>
                <c:pt idx="20">
                  <c:v>2.0750000000000002</c:v>
                </c:pt>
                <c:pt idx="21">
                  <c:v>2.1549999999999998</c:v>
                </c:pt>
                <c:pt idx="22">
                  <c:v>2.2050000000000001</c:v>
                </c:pt>
                <c:pt idx="23">
                  <c:v>2.2170000000000001</c:v>
                </c:pt>
                <c:pt idx="24">
                  <c:v>2.1230000000000002</c:v>
                </c:pt>
                <c:pt idx="25">
                  <c:v>2.1520000000000001</c:v>
                </c:pt>
                <c:pt idx="26">
                  <c:v>2.1549999999999998</c:v>
                </c:pt>
                <c:pt idx="27">
                  <c:v>2.2290000000000001</c:v>
                </c:pt>
                <c:pt idx="28">
                  <c:v>2.1459999999999999</c:v>
                </c:pt>
                <c:pt idx="29">
                  <c:v>2.165</c:v>
                </c:pt>
                <c:pt idx="30">
                  <c:v>2.129</c:v>
                </c:pt>
                <c:pt idx="31">
                  <c:v>2.0870000000000002</c:v>
                </c:pt>
                <c:pt idx="32">
                  <c:v>2.0230000000000001</c:v>
                </c:pt>
                <c:pt idx="33">
                  <c:v>2.044</c:v>
                </c:pt>
                <c:pt idx="34">
                  <c:v>1.99</c:v>
                </c:pt>
                <c:pt idx="35">
                  <c:v>2.0179999999999998</c:v>
                </c:pt>
                <c:pt idx="36">
                  <c:v>2.0369999999999999</c:v>
                </c:pt>
                <c:pt idx="37">
                  <c:v>2.1059999999999999</c:v>
                </c:pt>
                <c:pt idx="38">
                  <c:v>2.0870000000000002</c:v>
                </c:pt>
                <c:pt idx="39">
                  <c:v>2.0790000000000002</c:v>
                </c:pt>
                <c:pt idx="40">
                  <c:v>2.0449999999999999</c:v>
                </c:pt>
                <c:pt idx="41">
                  <c:v>2.0529999999999999</c:v>
                </c:pt>
                <c:pt idx="42">
                  <c:v>2.0310000000000001</c:v>
                </c:pt>
                <c:pt idx="43">
                  <c:v>2.0630000000000002</c:v>
                </c:pt>
                <c:pt idx="44">
                  <c:v>2.0339999999999998</c:v>
                </c:pt>
                <c:pt idx="45">
                  <c:v>2.0569999999999999</c:v>
                </c:pt>
                <c:pt idx="46">
                  <c:v>2.0630000000000002</c:v>
                </c:pt>
                <c:pt idx="47">
                  <c:v>2.0350000000000001</c:v>
                </c:pt>
                <c:pt idx="48">
                  <c:v>2.0030000000000001</c:v>
                </c:pt>
                <c:pt idx="49">
                  <c:v>2.012</c:v>
                </c:pt>
                <c:pt idx="50">
                  <c:v>2.0419999999999998</c:v>
                </c:pt>
                <c:pt idx="51">
                  <c:v>2.0640000000000001</c:v>
                </c:pt>
                <c:pt idx="52">
                  <c:v>2.0720000000000001</c:v>
                </c:pt>
                <c:pt idx="53">
                  <c:v>2.0790000000000002</c:v>
                </c:pt>
                <c:pt idx="54">
                  <c:v>2.0870000000000002</c:v>
                </c:pt>
                <c:pt idx="55">
                  <c:v>2.0339999999999998</c:v>
                </c:pt>
                <c:pt idx="56">
                  <c:v>2.0339999999999998</c:v>
                </c:pt>
                <c:pt idx="57">
                  <c:v>2.0339999999999998</c:v>
                </c:pt>
                <c:pt idx="58">
                  <c:v>2.0339999999999998</c:v>
                </c:pt>
                <c:pt idx="59">
                  <c:v>2</c:v>
                </c:pt>
                <c:pt idx="60">
                  <c:v>1.954</c:v>
                </c:pt>
                <c:pt idx="61">
                  <c:v>1.905</c:v>
                </c:pt>
                <c:pt idx="62">
                  <c:v>1.8819999999999999</c:v>
                </c:pt>
                <c:pt idx="63">
                  <c:v>1.903</c:v>
                </c:pt>
                <c:pt idx="64">
                  <c:v>1.8759999999999999</c:v>
                </c:pt>
                <c:pt idx="65">
                  <c:v>1.8380000000000001</c:v>
                </c:pt>
                <c:pt idx="66">
                  <c:v>1.861</c:v>
                </c:pt>
                <c:pt idx="67">
                  <c:v>1.8859999999999999</c:v>
                </c:pt>
                <c:pt idx="68">
                  <c:v>1.899</c:v>
                </c:pt>
                <c:pt idx="69">
                  <c:v>1.907</c:v>
                </c:pt>
                <c:pt idx="70">
                  <c:v>1.8979999999999999</c:v>
                </c:pt>
                <c:pt idx="71">
                  <c:v>1.9419999999999999</c:v>
                </c:pt>
                <c:pt idx="72">
                  <c:v>1.972</c:v>
                </c:pt>
                <c:pt idx="73">
                  <c:v>1.962</c:v>
                </c:pt>
                <c:pt idx="74">
                  <c:v>1.9379999999999999</c:v>
                </c:pt>
                <c:pt idx="75">
                  <c:v>1.9710000000000001</c:v>
                </c:pt>
                <c:pt idx="76">
                  <c:v>2.04</c:v>
                </c:pt>
                <c:pt idx="77">
                  <c:v>2.0299999999999998</c:v>
                </c:pt>
                <c:pt idx="78">
                  <c:v>1.966</c:v>
                </c:pt>
                <c:pt idx="79">
                  <c:v>1.919</c:v>
                </c:pt>
                <c:pt idx="80">
                  <c:v>1.905</c:v>
                </c:pt>
                <c:pt idx="81">
                  <c:v>1.8839999999999999</c:v>
                </c:pt>
                <c:pt idx="82">
                  <c:v>1.877</c:v>
                </c:pt>
                <c:pt idx="83">
                  <c:v>1.8740000000000001</c:v>
                </c:pt>
                <c:pt idx="84">
                  <c:v>1.8759999999999999</c:v>
                </c:pt>
                <c:pt idx="85">
                  <c:v>1.875</c:v>
                </c:pt>
                <c:pt idx="86">
                  <c:v>1.8520000000000001</c:v>
                </c:pt>
                <c:pt idx="87">
                  <c:v>1.847</c:v>
                </c:pt>
                <c:pt idx="88">
                  <c:v>1.8839999999999999</c:v>
                </c:pt>
                <c:pt idx="89">
                  <c:v>1.86</c:v>
                </c:pt>
                <c:pt idx="90">
                  <c:v>1.837</c:v>
                </c:pt>
                <c:pt idx="91">
                  <c:v>1.867</c:v>
                </c:pt>
                <c:pt idx="92">
                  <c:v>1.8879999999999999</c:v>
                </c:pt>
                <c:pt idx="93">
                  <c:v>1.9370000000000001</c:v>
                </c:pt>
                <c:pt idx="94">
                  <c:v>1.9419999999999999</c:v>
                </c:pt>
                <c:pt idx="95">
                  <c:v>1.919</c:v>
                </c:pt>
                <c:pt idx="96">
                  <c:v>1.9319999999999999</c:v>
                </c:pt>
                <c:pt idx="97">
                  <c:v>1.865</c:v>
                </c:pt>
                <c:pt idx="98">
                  <c:v>1.8149999999999999</c:v>
                </c:pt>
                <c:pt idx="99">
                  <c:v>1.819</c:v>
                </c:pt>
                <c:pt idx="100">
                  <c:v>1.78</c:v>
                </c:pt>
                <c:pt idx="101">
                  <c:v>1.724</c:v>
                </c:pt>
                <c:pt idx="102">
                  <c:v>1.734</c:v>
                </c:pt>
                <c:pt idx="103">
                  <c:v>1.7410000000000001</c:v>
                </c:pt>
                <c:pt idx="104">
                  <c:v>1.796</c:v>
                </c:pt>
                <c:pt idx="105">
                  <c:v>1.7969999999999999</c:v>
                </c:pt>
                <c:pt idx="106">
                  <c:v>1.8180000000000001</c:v>
                </c:pt>
                <c:pt idx="107">
                  <c:v>1.806</c:v>
                </c:pt>
                <c:pt idx="108">
                  <c:v>1.766</c:v>
                </c:pt>
                <c:pt idx="109">
                  <c:v>1.752</c:v>
                </c:pt>
                <c:pt idx="110">
                  <c:v>1.7569999999999999</c:v>
                </c:pt>
                <c:pt idx="111">
                  <c:v>1.7869999999999999</c:v>
                </c:pt>
                <c:pt idx="112">
                  <c:v>1.76</c:v>
                </c:pt>
                <c:pt idx="113">
                  <c:v>1.645</c:v>
                </c:pt>
                <c:pt idx="114">
                  <c:v>1.5469999999999999</c:v>
                </c:pt>
                <c:pt idx="115">
                  <c:v>1.552</c:v>
                </c:pt>
                <c:pt idx="116">
                  <c:v>1.641</c:v>
                </c:pt>
                <c:pt idx="117">
                  <c:v>1.5920000000000001</c:v>
                </c:pt>
                <c:pt idx="118">
                  <c:v>1.613</c:v>
                </c:pt>
                <c:pt idx="119">
                  <c:v>1.6040000000000001</c:v>
                </c:pt>
                <c:pt idx="120">
                  <c:v>1.6060000000000001</c:v>
                </c:pt>
                <c:pt idx="121">
                  <c:v>1.5780000000000001</c:v>
                </c:pt>
                <c:pt idx="122">
                  <c:v>1.5860000000000001</c:v>
                </c:pt>
                <c:pt idx="123">
                  <c:v>1.5860000000000001</c:v>
                </c:pt>
                <c:pt idx="124">
                  <c:v>1.629</c:v>
                </c:pt>
                <c:pt idx="125">
                  <c:v>1.6160000000000001</c:v>
                </c:pt>
                <c:pt idx="126">
                  <c:v>1.601</c:v>
                </c:pt>
                <c:pt idx="127">
                  <c:v>1.5660000000000001</c:v>
                </c:pt>
                <c:pt idx="128">
                  <c:v>1.5429999999999999</c:v>
                </c:pt>
                <c:pt idx="129">
                  <c:v>1.5069999999999999</c:v>
                </c:pt>
                <c:pt idx="130">
                  <c:v>1.5149999999999999</c:v>
                </c:pt>
                <c:pt idx="131">
                  <c:v>1.48</c:v>
                </c:pt>
                <c:pt idx="132">
                  <c:v>1.462</c:v>
                </c:pt>
                <c:pt idx="133">
                  <c:v>1.474</c:v>
                </c:pt>
                <c:pt idx="134">
                  <c:v>1.528</c:v>
                </c:pt>
                <c:pt idx="135">
                  <c:v>1.5549999999999999</c:v>
                </c:pt>
                <c:pt idx="136">
                  <c:v>1.526</c:v>
                </c:pt>
                <c:pt idx="137">
                  <c:v>1.512</c:v>
                </c:pt>
                <c:pt idx="138">
                  <c:v>1.496</c:v>
                </c:pt>
                <c:pt idx="139">
                  <c:v>1.524</c:v>
                </c:pt>
                <c:pt idx="140">
                  <c:v>1.516</c:v>
                </c:pt>
                <c:pt idx="141">
                  <c:v>1.5529999999999999</c:v>
                </c:pt>
                <c:pt idx="142">
                  <c:v>1.532</c:v>
                </c:pt>
                <c:pt idx="143">
                  <c:v>1.5529999999999999</c:v>
                </c:pt>
                <c:pt idx="144">
                  <c:v>1.579</c:v>
                </c:pt>
                <c:pt idx="145">
                  <c:v>1.5840000000000001</c:v>
                </c:pt>
                <c:pt idx="146">
                  <c:v>1.5149999999999999</c:v>
                </c:pt>
                <c:pt idx="147">
                  <c:v>1.5209999999999999</c:v>
                </c:pt>
                <c:pt idx="148">
                  <c:v>1.48</c:v>
                </c:pt>
                <c:pt idx="149">
                  <c:v>1.468</c:v>
                </c:pt>
                <c:pt idx="150">
                  <c:v>1.4470000000000001</c:v>
                </c:pt>
                <c:pt idx="151">
                  <c:v>1.415</c:v>
                </c:pt>
                <c:pt idx="152">
                  <c:v>1.4379999999999999</c:v>
                </c:pt>
                <c:pt idx="153">
                  <c:v>1.4379999999999999</c:v>
                </c:pt>
                <c:pt idx="154">
                  <c:v>1.4379999999999999</c:v>
                </c:pt>
                <c:pt idx="155">
                  <c:v>1.417</c:v>
                </c:pt>
                <c:pt idx="156">
                  <c:v>1.4059999999999999</c:v>
                </c:pt>
                <c:pt idx="157">
                  <c:v>1.393</c:v>
                </c:pt>
                <c:pt idx="158">
                  <c:v>1.427</c:v>
                </c:pt>
                <c:pt idx="159">
                  <c:v>1.4</c:v>
                </c:pt>
                <c:pt idx="160">
                  <c:v>1.3819999999999999</c:v>
                </c:pt>
                <c:pt idx="161">
                  <c:v>1.3819999999999999</c:v>
                </c:pt>
                <c:pt idx="162">
                  <c:v>1.3819999999999999</c:v>
                </c:pt>
                <c:pt idx="163">
                  <c:v>1.3819999999999999</c:v>
                </c:pt>
                <c:pt idx="164">
                  <c:v>1.3819999999999999</c:v>
                </c:pt>
                <c:pt idx="165">
                  <c:v>1.444</c:v>
                </c:pt>
                <c:pt idx="166">
                  <c:v>1.506</c:v>
                </c:pt>
                <c:pt idx="167">
                  <c:v>1.492</c:v>
                </c:pt>
                <c:pt idx="168">
                  <c:v>1.5089999999999999</c:v>
                </c:pt>
                <c:pt idx="169">
                  <c:v>1.5009999999999999</c:v>
                </c:pt>
                <c:pt idx="170">
                  <c:v>1.522</c:v>
                </c:pt>
                <c:pt idx="171">
                  <c:v>1.569</c:v>
                </c:pt>
                <c:pt idx="172">
                  <c:v>1.556</c:v>
                </c:pt>
                <c:pt idx="173">
                  <c:v>1.573</c:v>
                </c:pt>
                <c:pt idx="174">
                  <c:v>1.571</c:v>
                </c:pt>
                <c:pt idx="175">
                  <c:v>1.5389999999999999</c:v>
                </c:pt>
                <c:pt idx="176">
                  <c:v>1.496</c:v>
                </c:pt>
                <c:pt idx="177">
                  <c:v>1.4950000000000001</c:v>
                </c:pt>
                <c:pt idx="178">
                  <c:v>1.4830000000000001</c:v>
                </c:pt>
                <c:pt idx="179">
                  <c:v>1.458</c:v>
                </c:pt>
                <c:pt idx="180">
                  <c:v>1.466</c:v>
                </c:pt>
                <c:pt idx="181">
                  <c:v>1.468</c:v>
                </c:pt>
                <c:pt idx="182">
                  <c:v>1.484</c:v>
                </c:pt>
                <c:pt idx="183">
                  <c:v>1.4630000000000001</c:v>
                </c:pt>
                <c:pt idx="184">
                  <c:v>1.4430000000000001</c:v>
                </c:pt>
                <c:pt idx="185">
                  <c:v>1.444</c:v>
                </c:pt>
                <c:pt idx="186">
                  <c:v>1.458</c:v>
                </c:pt>
                <c:pt idx="187">
                  <c:v>1.49</c:v>
                </c:pt>
                <c:pt idx="188">
                  <c:v>1.5</c:v>
                </c:pt>
                <c:pt idx="189">
                  <c:v>1.5029999999999999</c:v>
                </c:pt>
                <c:pt idx="190">
                  <c:v>1.528</c:v>
                </c:pt>
                <c:pt idx="191">
                  <c:v>1.5229999999999999</c:v>
                </c:pt>
                <c:pt idx="192">
                  <c:v>1.4790000000000001</c:v>
                </c:pt>
                <c:pt idx="193">
                  <c:v>1.452</c:v>
                </c:pt>
                <c:pt idx="194">
                  <c:v>1.4470000000000001</c:v>
                </c:pt>
                <c:pt idx="195">
                  <c:v>1.4339999999999999</c:v>
                </c:pt>
                <c:pt idx="196">
                  <c:v>1.44</c:v>
                </c:pt>
                <c:pt idx="197">
                  <c:v>1.4410000000000001</c:v>
                </c:pt>
                <c:pt idx="198">
                  <c:v>1.417</c:v>
                </c:pt>
                <c:pt idx="199">
                  <c:v>1.399</c:v>
                </c:pt>
                <c:pt idx="200">
                  <c:v>1.387</c:v>
                </c:pt>
                <c:pt idx="201">
                  <c:v>1.391</c:v>
                </c:pt>
                <c:pt idx="202">
                  <c:v>1.385</c:v>
                </c:pt>
                <c:pt idx="203">
                  <c:v>1.3720000000000001</c:v>
                </c:pt>
                <c:pt idx="204">
                  <c:v>1.321</c:v>
                </c:pt>
                <c:pt idx="205">
                  <c:v>1.3420000000000001</c:v>
                </c:pt>
                <c:pt idx="206">
                  <c:v>1.341</c:v>
                </c:pt>
                <c:pt idx="207">
                  <c:v>1.3480000000000001</c:v>
                </c:pt>
                <c:pt idx="208">
                  <c:v>1.341</c:v>
                </c:pt>
                <c:pt idx="209">
                  <c:v>1.3560000000000001</c:v>
                </c:pt>
                <c:pt idx="210">
                  <c:v>1.333</c:v>
                </c:pt>
                <c:pt idx="211">
                  <c:v>1.3240000000000001</c:v>
                </c:pt>
                <c:pt idx="212">
                  <c:v>1.3109999999999999</c:v>
                </c:pt>
                <c:pt idx="213">
                  <c:v>1.282</c:v>
                </c:pt>
                <c:pt idx="214">
                  <c:v>1.2490000000000001</c:v>
                </c:pt>
                <c:pt idx="215">
                  <c:v>1.25</c:v>
                </c:pt>
                <c:pt idx="216">
                  <c:v>1.2430000000000001</c:v>
                </c:pt>
                <c:pt idx="217">
                  <c:v>1.2490000000000001</c:v>
                </c:pt>
                <c:pt idx="218">
                  <c:v>1.244</c:v>
                </c:pt>
                <c:pt idx="219">
                  <c:v>1.2370000000000001</c:v>
                </c:pt>
                <c:pt idx="220">
                  <c:v>1.214</c:v>
                </c:pt>
                <c:pt idx="221">
                  <c:v>1.204</c:v>
                </c:pt>
                <c:pt idx="222">
                  <c:v>1.264</c:v>
                </c:pt>
                <c:pt idx="223">
                  <c:v>1.264</c:v>
                </c:pt>
                <c:pt idx="224">
                  <c:v>1.24</c:v>
                </c:pt>
                <c:pt idx="225">
                  <c:v>1.204</c:v>
                </c:pt>
                <c:pt idx="226">
                  <c:v>1.2090000000000001</c:v>
                </c:pt>
                <c:pt idx="227">
                  <c:v>1.2390000000000001</c:v>
                </c:pt>
                <c:pt idx="228">
                  <c:v>1.2569999999999999</c:v>
                </c:pt>
                <c:pt idx="229">
                  <c:v>1.2490000000000001</c:v>
                </c:pt>
                <c:pt idx="230">
                  <c:v>1.323</c:v>
                </c:pt>
                <c:pt idx="231">
                  <c:v>1.3080000000000001</c:v>
                </c:pt>
                <c:pt idx="232">
                  <c:v>1.2909999999999999</c:v>
                </c:pt>
                <c:pt idx="233">
                  <c:v>1.29</c:v>
                </c:pt>
                <c:pt idx="234">
                  <c:v>1.2769999999999999</c:v>
                </c:pt>
                <c:pt idx="235">
                  <c:v>1.2549999999999999</c:v>
                </c:pt>
                <c:pt idx="236">
                  <c:v>1.3169999999999999</c:v>
                </c:pt>
                <c:pt idx="237">
                  <c:v>1.3149999999999999</c:v>
                </c:pt>
                <c:pt idx="238">
                  <c:v>1.2869999999999999</c:v>
                </c:pt>
                <c:pt idx="239">
                  <c:v>1.2509999999999999</c:v>
                </c:pt>
                <c:pt idx="240">
                  <c:v>1.2569999999999999</c:v>
                </c:pt>
                <c:pt idx="241">
                  <c:v>1.208</c:v>
                </c:pt>
                <c:pt idx="242">
                  <c:v>1.2130000000000001</c:v>
                </c:pt>
                <c:pt idx="243">
                  <c:v>1.2130000000000001</c:v>
                </c:pt>
                <c:pt idx="244">
                  <c:v>1.2130000000000001</c:v>
                </c:pt>
                <c:pt idx="245">
                  <c:v>1.2490000000000001</c:v>
                </c:pt>
                <c:pt idx="246">
                  <c:v>1.2350000000000001</c:v>
                </c:pt>
                <c:pt idx="247">
                  <c:v>1.2789999999999999</c:v>
                </c:pt>
                <c:pt idx="248">
                  <c:v>1.286</c:v>
                </c:pt>
                <c:pt idx="249">
                  <c:v>1.2749999999999999</c:v>
                </c:pt>
                <c:pt idx="250">
                  <c:v>1.254</c:v>
                </c:pt>
                <c:pt idx="251">
                  <c:v>1.2470000000000001</c:v>
                </c:pt>
                <c:pt idx="252">
                  <c:v>1.26</c:v>
                </c:pt>
                <c:pt idx="253">
                  <c:v>1.2609999999999999</c:v>
                </c:pt>
                <c:pt idx="254">
                  <c:v>1.256</c:v>
                </c:pt>
                <c:pt idx="255">
                  <c:v>1.2150000000000001</c:v>
                </c:pt>
                <c:pt idx="256">
                  <c:v>1.1819999999999999</c:v>
                </c:pt>
                <c:pt idx="257">
                  <c:v>1.202</c:v>
                </c:pt>
                <c:pt idx="258">
                  <c:v>1.1599999999999999</c:v>
                </c:pt>
                <c:pt idx="259">
                  <c:v>1.147</c:v>
                </c:pt>
                <c:pt idx="260">
                  <c:v>1.145</c:v>
                </c:pt>
                <c:pt idx="261">
                  <c:v>1.17</c:v>
                </c:pt>
                <c:pt idx="262">
                  <c:v>1.159</c:v>
                </c:pt>
                <c:pt idx="263">
                  <c:v>1.149</c:v>
                </c:pt>
                <c:pt idx="264">
                  <c:v>1.1060000000000001</c:v>
                </c:pt>
                <c:pt idx="265">
                  <c:v>1.0860000000000001</c:v>
                </c:pt>
                <c:pt idx="266">
                  <c:v>1.05</c:v>
                </c:pt>
                <c:pt idx="267">
                  <c:v>1.052</c:v>
                </c:pt>
                <c:pt idx="268">
                  <c:v>1.0549999999999999</c:v>
                </c:pt>
                <c:pt idx="269">
                  <c:v>1.02</c:v>
                </c:pt>
                <c:pt idx="270">
                  <c:v>0.94499999999999995</c:v>
                </c:pt>
                <c:pt idx="271">
                  <c:v>0.86499999999999999</c:v>
                </c:pt>
                <c:pt idx="272">
                  <c:v>0.95199999999999996</c:v>
                </c:pt>
                <c:pt idx="273">
                  <c:v>1.022</c:v>
                </c:pt>
                <c:pt idx="274">
                  <c:v>1.022</c:v>
                </c:pt>
                <c:pt idx="275">
                  <c:v>1.0069999999999999</c:v>
                </c:pt>
                <c:pt idx="276">
                  <c:v>1.034</c:v>
                </c:pt>
                <c:pt idx="277">
                  <c:v>1.0820000000000001</c:v>
                </c:pt>
                <c:pt idx="278">
                  <c:v>1.052</c:v>
                </c:pt>
                <c:pt idx="279">
                  <c:v>0.999</c:v>
                </c:pt>
                <c:pt idx="280">
                  <c:v>1.0229999999999999</c:v>
                </c:pt>
                <c:pt idx="281">
                  <c:v>1.052</c:v>
                </c:pt>
                <c:pt idx="282">
                  <c:v>1.0640000000000001</c:v>
                </c:pt>
                <c:pt idx="283">
                  <c:v>1.0409999999999999</c:v>
                </c:pt>
                <c:pt idx="284">
                  <c:v>1.0309999999999999</c:v>
                </c:pt>
                <c:pt idx="285">
                  <c:v>1.0309999999999999</c:v>
                </c:pt>
                <c:pt idx="286">
                  <c:v>1.06</c:v>
                </c:pt>
                <c:pt idx="287">
                  <c:v>1.0369999999999999</c:v>
                </c:pt>
                <c:pt idx="288">
                  <c:v>1.0189999999999999</c:v>
                </c:pt>
                <c:pt idx="289">
                  <c:v>0.98099999999999998</c:v>
                </c:pt>
                <c:pt idx="290">
                  <c:v>1.014</c:v>
                </c:pt>
                <c:pt idx="291">
                  <c:v>1.008</c:v>
                </c:pt>
                <c:pt idx="292">
                  <c:v>1.0089999999999999</c:v>
                </c:pt>
                <c:pt idx="293">
                  <c:v>0.97699999999999998</c:v>
                </c:pt>
                <c:pt idx="294">
                  <c:v>0.97499999999999998</c:v>
                </c:pt>
                <c:pt idx="295">
                  <c:v>0.93799999999999994</c:v>
                </c:pt>
                <c:pt idx="296">
                  <c:v>0.93300000000000005</c:v>
                </c:pt>
                <c:pt idx="297">
                  <c:v>0.90600000000000003</c:v>
                </c:pt>
                <c:pt idx="298">
                  <c:v>0.93700000000000006</c:v>
                </c:pt>
                <c:pt idx="299">
                  <c:v>0.95399999999999996</c:v>
                </c:pt>
                <c:pt idx="300">
                  <c:v>0.96699999999999997</c:v>
                </c:pt>
                <c:pt idx="301">
                  <c:v>1.0640000000000001</c:v>
                </c:pt>
                <c:pt idx="302">
                  <c:v>1.0640000000000001</c:v>
                </c:pt>
                <c:pt idx="303">
                  <c:v>1.0640000000000001</c:v>
                </c:pt>
                <c:pt idx="304">
                  <c:v>1.0409999999999999</c:v>
                </c:pt>
                <c:pt idx="305">
                  <c:v>0.99399999999999999</c:v>
                </c:pt>
                <c:pt idx="306">
                  <c:v>0.97199999999999998</c:v>
                </c:pt>
                <c:pt idx="307">
                  <c:v>0.99</c:v>
                </c:pt>
                <c:pt idx="308">
                  <c:v>0.97</c:v>
                </c:pt>
                <c:pt idx="309">
                  <c:v>1.004</c:v>
                </c:pt>
                <c:pt idx="310">
                  <c:v>1.004</c:v>
                </c:pt>
                <c:pt idx="311">
                  <c:v>1.048</c:v>
                </c:pt>
                <c:pt idx="312">
                  <c:v>1.0429999999999999</c:v>
                </c:pt>
                <c:pt idx="313">
                  <c:v>1.0129999999999999</c:v>
                </c:pt>
                <c:pt idx="314">
                  <c:v>1.0349999999999999</c:v>
                </c:pt>
                <c:pt idx="315">
                  <c:v>1.0209999999999999</c:v>
                </c:pt>
                <c:pt idx="316">
                  <c:v>0.99099999999999999</c:v>
                </c:pt>
                <c:pt idx="317">
                  <c:v>0.998</c:v>
                </c:pt>
                <c:pt idx="318">
                  <c:v>0.99399999999999999</c:v>
                </c:pt>
                <c:pt idx="319">
                  <c:v>1.024</c:v>
                </c:pt>
                <c:pt idx="320">
                  <c:v>1.0469999999999999</c:v>
                </c:pt>
                <c:pt idx="321">
                  <c:v>1.071</c:v>
                </c:pt>
                <c:pt idx="322">
                  <c:v>1.0669999999999999</c:v>
                </c:pt>
                <c:pt idx="323">
                  <c:v>1.0589999999999999</c:v>
                </c:pt>
                <c:pt idx="324">
                  <c:v>1.0840000000000001</c:v>
                </c:pt>
                <c:pt idx="325">
                  <c:v>1.1080000000000001</c:v>
                </c:pt>
                <c:pt idx="326">
                  <c:v>1.169</c:v>
                </c:pt>
                <c:pt idx="327">
                  <c:v>1.161</c:v>
                </c:pt>
                <c:pt idx="328">
                  <c:v>1.1830000000000001</c:v>
                </c:pt>
                <c:pt idx="329">
                  <c:v>1.1379999999999999</c:v>
                </c:pt>
                <c:pt idx="330">
                  <c:v>1.1259999999999999</c:v>
                </c:pt>
                <c:pt idx="331">
                  <c:v>1.1459999999999999</c:v>
                </c:pt>
                <c:pt idx="332">
                  <c:v>1.1200000000000001</c:v>
                </c:pt>
                <c:pt idx="333">
                  <c:v>1.1399999999999999</c:v>
                </c:pt>
                <c:pt idx="334">
                  <c:v>1.1419999999999999</c:v>
                </c:pt>
                <c:pt idx="335">
                  <c:v>1.1599999999999999</c:v>
                </c:pt>
                <c:pt idx="336">
                  <c:v>1.1339999999999999</c:v>
                </c:pt>
                <c:pt idx="337">
                  <c:v>1.1639999999999999</c:v>
                </c:pt>
                <c:pt idx="338">
                  <c:v>1.196</c:v>
                </c:pt>
                <c:pt idx="339">
                  <c:v>1.2070000000000001</c:v>
                </c:pt>
                <c:pt idx="340">
                  <c:v>1.206</c:v>
                </c:pt>
                <c:pt idx="341">
                  <c:v>1.179</c:v>
                </c:pt>
                <c:pt idx="342">
                  <c:v>1.167</c:v>
                </c:pt>
                <c:pt idx="343">
                  <c:v>1.181</c:v>
                </c:pt>
                <c:pt idx="344">
                  <c:v>1.1839999999999999</c:v>
                </c:pt>
                <c:pt idx="345">
                  <c:v>1.163</c:v>
                </c:pt>
                <c:pt idx="346">
                  <c:v>1.163</c:v>
                </c:pt>
                <c:pt idx="347">
                  <c:v>1.1719999999999999</c:v>
                </c:pt>
                <c:pt idx="348">
                  <c:v>1.123</c:v>
                </c:pt>
                <c:pt idx="349">
                  <c:v>1.1060000000000001</c:v>
                </c:pt>
                <c:pt idx="350">
                  <c:v>1.1140000000000001</c:v>
                </c:pt>
                <c:pt idx="351">
                  <c:v>1.1140000000000001</c:v>
                </c:pt>
                <c:pt idx="352">
                  <c:v>1.081</c:v>
                </c:pt>
                <c:pt idx="353">
                  <c:v>1.109</c:v>
                </c:pt>
                <c:pt idx="354">
                  <c:v>1.0980000000000001</c:v>
                </c:pt>
                <c:pt idx="355">
                  <c:v>1.1220000000000001</c:v>
                </c:pt>
                <c:pt idx="356">
                  <c:v>1.111</c:v>
                </c:pt>
                <c:pt idx="357">
                  <c:v>1.111</c:v>
                </c:pt>
                <c:pt idx="358">
                  <c:v>1.0920000000000001</c:v>
                </c:pt>
                <c:pt idx="359">
                  <c:v>1.1160000000000001</c:v>
                </c:pt>
                <c:pt idx="360">
                  <c:v>1.0960000000000001</c:v>
                </c:pt>
                <c:pt idx="361">
                  <c:v>1.099</c:v>
                </c:pt>
                <c:pt idx="362">
                  <c:v>1.04</c:v>
                </c:pt>
                <c:pt idx="363">
                  <c:v>1.0369999999999999</c:v>
                </c:pt>
                <c:pt idx="364">
                  <c:v>1.0089999999999999</c:v>
                </c:pt>
                <c:pt idx="365">
                  <c:v>1.0129999999999999</c:v>
                </c:pt>
                <c:pt idx="366">
                  <c:v>1.0469999999999999</c:v>
                </c:pt>
                <c:pt idx="367">
                  <c:v>1.048</c:v>
                </c:pt>
                <c:pt idx="368">
                  <c:v>1.0289999999999999</c:v>
                </c:pt>
                <c:pt idx="369">
                  <c:v>1.0269999999999999</c:v>
                </c:pt>
                <c:pt idx="370">
                  <c:v>1.006</c:v>
                </c:pt>
                <c:pt idx="371">
                  <c:v>1.0349999999999999</c:v>
                </c:pt>
                <c:pt idx="372">
                  <c:v>1.0369999999999999</c:v>
                </c:pt>
                <c:pt idx="373">
                  <c:v>1.034</c:v>
                </c:pt>
                <c:pt idx="374">
                  <c:v>1.018</c:v>
                </c:pt>
                <c:pt idx="375">
                  <c:v>1.0269999999999999</c:v>
                </c:pt>
                <c:pt idx="376">
                  <c:v>1.0189999999999999</c:v>
                </c:pt>
                <c:pt idx="377">
                  <c:v>1.022</c:v>
                </c:pt>
                <c:pt idx="378">
                  <c:v>1.024</c:v>
                </c:pt>
                <c:pt idx="379">
                  <c:v>1.0269999999999999</c:v>
                </c:pt>
                <c:pt idx="380">
                  <c:v>1.0149999999999999</c:v>
                </c:pt>
                <c:pt idx="381">
                  <c:v>1.0780000000000001</c:v>
                </c:pt>
                <c:pt idx="382">
                  <c:v>1.0820000000000001</c:v>
                </c:pt>
                <c:pt idx="383">
                  <c:v>1.0900000000000001</c:v>
                </c:pt>
                <c:pt idx="384">
                  <c:v>1.077</c:v>
                </c:pt>
                <c:pt idx="385">
                  <c:v>1.087</c:v>
                </c:pt>
                <c:pt idx="386">
                  <c:v>1.0649999999999999</c:v>
                </c:pt>
                <c:pt idx="387">
                  <c:v>1.0629999999999999</c:v>
                </c:pt>
                <c:pt idx="388">
                  <c:v>1.048</c:v>
                </c:pt>
                <c:pt idx="389">
                  <c:v>1.046</c:v>
                </c:pt>
                <c:pt idx="390">
                  <c:v>1.04</c:v>
                </c:pt>
                <c:pt idx="391">
                  <c:v>1.028</c:v>
                </c:pt>
                <c:pt idx="392">
                  <c:v>1.0469999999999999</c:v>
                </c:pt>
                <c:pt idx="393">
                  <c:v>1.0469999999999999</c:v>
                </c:pt>
                <c:pt idx="394">
                  <c:v>1.026</c:v>
                </c:pt>
                <c:pt idx="395">
                  <c:v>1.026</c:v>
                </c:pt>
                <c:pt idx="396">
                  <c:v>1.0169999999999999</c:v>
                </c:pt>
                <c:pt idx="397">
                  <c:v>0.995</c:v>
                </c:pt>
                <c:pt idx="398">
                  <c:v>1.016</c:v>
                </c:pt>
                <c:pt idx="399">
                  <c:v>0.999</c:v>
                </c:pt>
                <c:pt idx="400">
                  <c:v>0.98</c:v>
                </c:pt>
                <c:pt idx="401">
                  <c:v>0.96899999999999997</c:v>
                </c:pt>
                <c:pt idx="402">
                  <c:v>0.97699999999999998</c:v>
                </c:pt>
                <c:pt idx="403">
                  <c:v>0.99</c:v>
                </c:pt>
                <c:pt idx="404">
                  <c:v>0.97</c:v>
                </c:pt>
                <c:pt idx="405">
                  <c:v>0.96299999999999997</c:v>
                </c:pt>
                <c:pt idx="406">
                  <c:v>0.94799999999999995</c:v>
                </c:pt>
                <c:pt idx="407">
                  <c:v>0.94799999999999995</c:v>
                </c:pt>
                <c:pt idx="408">
                  <c:v>0.94799999999999995</c:v>
                </c:pt>
                <c:pt idx="409">
                  <c:v>0.94799999999999995</c:v>
                </c:pt>
                <c:pt idx="410">
                  <c:v>0.94799999999999995</c:v>
                </c:pt>
                <c:pt idx="411">
                  <c:v>0.94</c:v>
                </c:pt>
                <c:pt idx="412">
                  <c:v>0.92400000000000004</c:v>
                </c:pt>
                <c:pt idx="413">
                  <c:v>0.94399999999999995</c:v>
                </c:pt>
                <c:pt idx="414">
                  <c:v>0.92200000000000004</c:v>
                </c:pt>
                <c:pt idx="415">
                  <c:v>0.94199999999999995</c:v>
                </c:pt>
                <c:pt idx="416">
                  <c:v>0.93799999999999994</c:v>
                </c:pt>
                <c:pt idx="417">
                  <c:v>0.95299999999999996</c:v>
                </c:pt>
                <c:pt idx="418">
                  <c:v>0.92700000000000005</c:v>
                </c:pt>
                <c:pt idx="419">
                  <c:v>0.91700000000000004</c:v>
                </c:pt>
                <c:pt idx="420">
                  <c:v>0.91200000000000003</c:v>
                </c:pt>
                <c:pt idx="421">
                  <c:v>0.86299999999999999</c:v>
                </c:pt>
                <c:pt idx="422">
                  <c:v>0.85499999999999998</c:v>
                </c:pt>
                <c:pt idx="423">
                  <c:v>0.85399999999999998</c:v>
                </c:pt>
                <c:pt idx="424">
                  <c:v>0.85699999999999998</c:v>
                </c:pt>
                <c:pt idx="425">
                  <c:v>0.81599999999999995</c:v>
                </c:pt>
                <c:pt idx="426">
                  <c:v>0.82399999999999995</c:v>
                </c:pt>
                <c:pt idx="427">
                  <c:v>0.871</c:v>
                </c:pt>
                <c:pt idx="428">
                  <c:v>0.879</c:v>
                </c:pt>
                <c:pt idx="429">
                  <c:v>0.86399999999999999</c:v>
                </c:pt>
                <c:pt idx="430">
                  <c:v>0.92100000000000004</c:v>
                </c:pt>
                <c:pt idx="431">
                  <c:v>0.92700000000000005</c:v>
                </c:pt>
                <c:pt idx="432">
                  <c:v>0.91200000000000003</c:v>
                </c:pt>
                <c:pt idx="433">
                  <c:v>0.89600000000000002</c:v>
                </c:pt>
                <c:pt idx="434">
                  <c:v>0.88300000000000001</c:v>
                </c:pt>
                <c:pt idx="435">
                  <c:v>0.92400000000000004</c:v>
                </c:pt>
                <c:pt idx="436">
                  <c:v>0.92300000000000004</c:v>
                </c:pt>
                <c:pt idx="437">
                  <c:v>0.97599999999999998</c:v>
                </c:pt>
                <c:pt idx="438">
                  <c:v>0.97299999999999998</c:v>
                </c:pt>
                <c:pt idx="439">
                  <c:v>0.97899999999999998</c:v>
                </c:pt>
                <c:pt idx="440">
                  <c:v>0.98099999999999998</c:v>
                </c:pt>
                <c:pt idx="441">
                  <c:v>0.96299999999999997</c:v>
                </c:pt>
                <c:pt idx="442">
                  <c:v>0.93600000000000005</c:v>
                </c:pt>
                <c:pt idx="443">
                  <c:v>0.95599999999999996</c:v>
                </c:pt>
                <c:pt idx="444">
                  <c:v>0.94699999999999995</c:v>
                </c:pt>
                <c:pt idx="445">
                  <c:v>0.94</c:v>
                </c:pt>
                <c:pt idx="446">
                  <c:v>0.92500000000000004</c:v>
                </c:pt>
                <c:pt idx="447">
                  <c:v>0.97399999999999998</c:v>
                </c:pt>
                <c:pt idx="448">
                  <c:v>0.98499999999999999</c:v>
                </c:pt>
                <c:pt idx="449">
                  <c:v>1.014</c:v>
                </c:pt>
                <c:pt idx="450">
                  <c:v>1.012</c:v>
                </c:pt>
                <c:pt idx="451">
                  <c:v>1.0680000000000001</c:v>
                </c:pt>
                <c:pt idx="452">
                  <c:v>1.0469999999999999</c:v>
                </c:pt>
                <c:pt idx="453">
                  <c:v>1.036</c:v>
                </c:pt>
                <c:pt idx="454">
                  <c:v>1.056</c:v>
                </c:pt>
                <c:pt idx="455">
                  <c:v>1.08</c:v>
                </c:pt>
                <c:pt idx="456">
                  <c:v>1.048</c:v>
                </c:pt>
                <c:pt idx="457">
                  <c:v>1.0529999999999999</c:v>
                </c:pt>
                <c:pt idx="458">
                  <c:v>1.06</c:v>
                </c:pt>
                <c:pt idx="459">
                  <c:v>1.0329999999999999</c:v>
                </c:pt>
                <c:pt idx="460">
                  <c:v>1.0409999999999999</c:v>
                </c:pt>
              </c:numCache>
            </c:numRef>
          </c:val>
          <c:smooth val="0"/>
          <c:extLst>
            <c:ext xmlns:c16="http://schemas.microsoft.com/office/drawing/2014/chart" uri="{C3380CC4-5D6E-409C-BE32-E72D297353CC}">
              <c16:uniqueId val="{00000001-E774-4BAA-93E3-51C297B3BA62}"/>
            </c:ext>
          </c:extLst>
        </c:ser>
        <c:dLbls>
          <c:showLegendKey val="0"/>
          <c:showVal val="0"/>
          <c:showCatName val="0"/>
          <c:showSerName val="0"/>
          <c:showPercent val="0"/>
          <c:showBubbleSize val="0"/>
        </c:dLbls>
        <c:marker val="1"/>
        <c:smooth val="0"/>
        <c:axId val="855592960"/>
        <c:axId val="737668480"/>
        <c:extLst>
          <c:ext xmlns:c15="http://schemas.microsoft.com/office/drawing/2012/chart" uri="{02D57815-91ED-43cb-92C2-25804820EDAC}">
            <c15:filteredLineSeries>
              <c15:ser>
                <c:idx val="2"/>
                <c:order val="2"/>
                <c:tx>
                  <c:strRef>
                    <c:extLst>
                      <c:ext uri="{02D57815-91ED-43cb-92C2-25804820EDAC}">
                        <c15:formulaRef>
                          <c15:sqref>恒生指数</c15:sqref>
                        </c15:formulaRef>
                      </c:ext>
                    </c:extLst>
                    <c:strCache>
                      <c:ptCount val="1"/>
                      <c:pt idx="0">
                        <c:v>恒生指数</c:v>
                      </c:pt>
                    </c:strCache>
                  </c:strRef>
                </c:tx>
                <c:spPr>
                  <a:ln w="28575" cap="rnd">
                    <a:solidFill>
                      <a:schemeClr val="accent3"/>
                    </a:solidFill>
                    <a:round/>
                  </a:ln>
                  <a:effectLst/>
                </c:spPr>
                <c:marker>
                  <c:symbol val="none"/>
                </c:marker>
                <c:val>
                  <c:numRef>
                    <c:extLst>
                      <c:ext uri="{02D57815-91ED-43cb-92C2-25804820EDAC}">
                        <c15:formulaRef>
                          <c15:sqref>日频!$Y$2008:$Y$2468</c15:sqref>
                        </c15:formulaRef>
                      </c:ext>
                    </c:extLst>
                    <c:numCache>
                      <c:formatCode>0.0000</c:formatCode>
                      <c:ptCount val="461"/>
                      <c:pt idx="0">
                        <c:v>29288.68</c:v>
                      </c:pt>
                      <c:pt idx="1">
                        <c:v>29319.47</c:v>
                      </c:pt>
                      <c:pt idx="2">
                        <c:v>29476.19</c:v>
                      </c:pt>
                      <c:pt idx="3">
                        <c:v>30038.720000000001</c:v>
                      </c:pt>
                      <c:pt idx="4">
                        <c:v>30173.57</c:v>
                      </c:pt>
                      <c:pt idx="5">
                        <c:v>30746.66</c:v>
                      </c:pt>
                      <c:pt idx="6">
                        <c:v>31084.94</c:v>
                      </c:pt>
                      <c:pt idx="7">
                        <c:v>30595.27</c:v>
                      </c:pt>
                      <c:pt idx="8">
                        <c:v>30644.73</c:v>
                      </c:pt>
                      <c:pt idx="9">
                        <c:v>30319.83</c:v>
                      </c:pt>
                      <c:pt idx="10">
                        <c:v>30632.639999999999</c:v>
                      </c:pt>
                      <c:pt idx="11">
                        <c:v>29718.240000000002</c:v>
                      </c:pt>
                      <c:pt idx="12">
                        <c:v>30074.17</c:v>
                      </c:pt>
                      <c:pt idx="13">
                        <c:v>28980.21</c:v>
                      </c:pt>
                      <c:pt idx="14">
                        <c:v>29452.57</c:v>
                      </c:pt>
                      <c:pt idx="15">
                        <c:v>29095.86</c:v>
                      </c:pt>
                      <c:pt idx="16">
                        <c:v>29880.42</c:v>
                      </c:pt>
                      <c:pt idx="17">
                        <c:v>29236.79</c:v>
                      </c:pt>
                      <c:pt idx="18">
                        <c:v>29098.29</c:v>
                      </c:pt>
                      <c:pt idx="19">
                        <c:v>28540.83</c:v>
                      </c:pt>
                      <c:pt idx="20">
                        <c:v>28773.23</c:v>
                      </c:pt>
                      <c:pt idx="21">
                        <c:v>28907.52</c:v>
                      </c:pt>
                      <c:pt idx="22">
                        <c:v>29385.61</c:v>
                      </c:pt>
                      <c:pt idx="23">
                        <c:v>28739.72</c:v>
                      </c:pt>
                      <c:pt idx="24">
                        <c:v>28833.759999999998</c:v>
                      </c:pt>
                      <c:pt idx="25">
                        <c:v>29027.69</c:v>
                      </c:pt>
                      <c:pt idx="26">
                        <c:v>29034.12</c:v>
                      </c:pt>
                      <c:pt idx="27">
                        <c:v>29405.72</c:v>
                      </c:pt>
                      <c:pt idx="28">
                        <c:v>28990.94</c:v>
                      </c:pt>
                      <c:pt idx="29">
                        <c:v>28885.34</c:v>
                      </c:pt>
                      <c:pt idx="30">
                        <c:v>28497.38</c:v>
                      </c:pt>
                      <c:pt idx="31">
                        <c:v>27918.14</c:v>
                      </c:pt>
                      <c:pt idx="32">
                        <c:v>27899.61</c:v>
                      </c:pt>
                      <c:pt idx="33">
                        <c:v>28336.43</c:v>
                      </c:pt>
                      <c:pt idx="34">
                        <c:v>28338.3</c:v>
                      </c:pt>
                      <c:pt idx="35">
                        <c:v>28577.5</c:v>
                      </c:pt>
                      <c:pt idx="36">
                        <c:v>28378.35</c:v>
                      </c:pt>
                      <c:pt idx="37">
                        <c:v>28938.74</c:v>
                      </c:pt>
                      <c:pt idx="38">
                        <c:v>28674.799999999999</c:v>
                      </c:pt>
                      <c:pt idx="39">
                        <c:v>29008.07</c:v>
                      </c:pt>
                      <c:pt idx="40">
                        <c:v>28698.799999999999</c:v>
                      </c:pt>
                      <c:pt idx="41">
                        <c:v>28453.279999999999</c:v>
                      </c:pt>
                      <c:pt idx="42">
                        <c:v>28497.25</c:v>
                      </c:pt>
                      <c:pt idx="43">
                        <c:v>28900.83</c:v>
                      </c:pt>
                      <c:pt idx="44">
                        <c:v>28793.14</c:v>
                      </c:pt>
                      <c:pt idx="45">
                        <c:v>28969.71</c:v>
                      </c:pt>
                      <c:pt idx="46">
                        <c:v>29106.15</c:v>
                      </c:pt>
                      <c:pt idx="47">
                        <c:v>29135.73</c:v>
                      </c:pt>
                      <c:pt idx="48">
                        <c:v>28621.919999999998</c:v>
                      </c:pt>
                      <c:pt idx="49">
                        <c:v>28755.34</c:v>
                      </c:pt>
                      <c:pt idx="50">
                        <c:v>29078.75</c:v>
                      </c:pt>
                      <c:pt idx="51">
                        <c:v>28952.83</c:v>
                      </c:pt>
                      <c:pt idx="52">
                        <c:v>28941.54</c:v>
                      </c:pt>
                      <c:pt idx="53">
                        <c:v>29071.34</c:v>
                      </c:pt>
                      <c:pt idx="54">
                        <c:v>29303.26</c:v>
                      </c:pt>
                      <c:pt idx="55">
                        <c:v>28724.880000000001</c:v>
                      </c:pt>
                      <c:pt idx="56">
                        <c:v>28357.54</c:v>
                      </c:pt>
                      <c:pt idx="57">
                        <c:v>28557.14</c:v>
                      </c:pt>
                      <c:pt idx="58">
                        <c:v>28417.98</c:v>
                      </c:pt>
                      <c:pt idx="59">
                        <c:v>28637.46</c:v>
                      </c:pt>
                      <c:pt idx="60">
                        <c:v>28610.65</c:v>
                      </c:pt>
                      <c:pt idx="61">
                        <c:v>28595.66</c:v>
                      </c:pt>
                      <c:pt idx="62">
                        <c:v>28013.81</c:v>
                      </c:pt>
                      <c:pt idx="63">
                        <c:v>28231.040000000001</c:v>
                      </c:pt>
                      <c:pt idx="64">
                        <c:v>27718.67</c:v>
                      </c:pt>
                      <c:pt idx="65">
                        <c:v>28027.57</c:v>
                      </c:pt>
                      <c:pt idx="66">
                        <c:v>28194.09</c:v>
                      </c:pt>
                      <c:pt idx="67">
                        <c:v>28593.81</c:v>
                      </c:pt>
                      <c:pt idx="68">
                        <c:v>28450.29</c:v>
                      </c:pt>
                      <c:pt idx="69">
                        <c:v>28458.44</c:v>
                      </c:pt>
                      <c:pt idx="70">
                        <c:v>28412.26</c:v>
                      </c:pt>
                      <c:pt idx="71">
                        <c:v>28910.86</c:v>
                      </c:pt>
                      <c:pt idx="72">
                        <c:v>29166.01</c:v>
                      </c:pt>
                      <c:pt idx="73">
                        <c:v>29113.200000000001</c:v>
                      </c:pt>
                      <c:pt idx="74">
                        <c:v>29124.41</c:v>
                      </c:pt>
                      <c:pt idx="75">
                        <c:v>29151.8</c:v>
                      </c:pt>
                      <c:pt idx="76">
                        <c:v>29468</c:v>
                      </c:pt>
                      <c:pt idx="77">
                        <c:v>29297.62</c:v>
                      </c:pt>
                      <c:pt idx="78">
                        <c:v>28966.03</c:v>
                      </c:pt>
                      <c:pt idx="79">
                        <c:v>28918.1</c:v>
                      </c:pt>
                      <c:pt idx="80">
                        <c:v>28787.279999999999</c:v>
                      </c:pt>
                      <c:pt idx="81">
                        <c:v>28781.38</c:v>
                      </c:pt>
                      <c:pt idx="82">
                        <c:v>28742.63</c:v>
                      </c:pt>
                      <c:pt idx="83">
                        <c:v>28738.880000000001</c:v>
                      </c:pt>
                      <c:pt idx="84">
                        <c:v>28842.13</c:v>
                      </c:pt>
                      <c:pt idx="85">
                        <c:v>28638.53</c:v>
                      </c:pt>
                      <c:pt idx="86">
                        <c:v>28436.84</c:v>
                      </c:pt>
                      <c:pt idx="87">
                        <c:v>28558.59</c:v>
                      </c:pt>
                      <c:pt idx="88">
                        <c:v>28801.27</c:v>
                      </c:pt>
                      <c:pt idx="89">
                        <c:v>28489</c:v>
                      </c:pt>
                      <c:pt idx="90">
                        <c:v>28309.759999999998</c:v>
                      </c:pt>
                      <c:pt idx="91">
                        <c:v>28817.07</c:v>
                      </c:pt>
                      <c:pt idx="92">
                        <c:v>28882.46</c:v>
                      </c:pt>
                      <c:pt idx="93">
                        <c:v>29288.22</c:v>
                      </c:pt>
                      <c:pt idx="94">
                        <c:v>29268.3</c:v>
                      </c:pt>
                      <c:pt idx="95">
                        <c:v>28994.1</c:v>
                      </c:pt>
                      <c:pt idx="96">
                        <c:v>28827.95</c:v>
                      </c:pt>
                      <c:pt idx="97">
                        <c:v>28310.42</c:v>
                      </c:pt>
                      <c:pt idx="98">
                        <c:v>28143.5</c:v>
                      </c:pt>
                      <c:pt idx="99">
                        <c:v>28072.86</c:v>
                      </c:pt>
                      <c:pt idx="100">
                        <c:v>27960.62</c:v>
                      </c:pt>
                      <c:pt idx="101">
                        <c:v>27153.13</c:v>
                      </c:pt>
                      <c:pt idx="102">
                        <c:v>27344.54</c:v>
                      </c:pt>
                      <c:pt idx="103">
                        <c:v>27515.24</c:v>
                      </c:pt>
                      <c:pt idx="104">
                        <c:v>27963.41</c:v>
                      </c:pt>
                      <c:pt idx="105">
                        <c:v>27787.46</c:v>
                      </c:pt>
                      <c:pt idx="106">
                        <c:v>27996.27</c:v>
                      </c:pt>
                      <c:pt idx="107">
                        <c:v>28004.68</c:v>
                      </c:pt>
                      <c:pt idx="108">
                        <c:v>27489.78</c:v>
                      </c:pt>
                      <c:pt idx="109">
                        <c:v>27259.25</c:v>
                      </c:pt>
                      <c:pt idx="110">
                        <c:v>27224.58</c:v>
                      </c:pt>
                      <c:pt idx="111">
                        <c:v>27723.84</c:v>
                      </c:pt>
                      <c:pt idx="112">
                        <c:v>27321.98</c:v>
                      </c:pt>
                      <c:pt idx="113">
                        <c:v>26192.32</c:v>
                      </c:pt>
                      <c:pt idx="114">
                        <c:v>25086.43</c:v>
                      </c:pt>
                      <c:pt idx="115">
                        <c:v>25473.88</c:v>
                      </c:pt>
                      <c:pt idx="116">
                        <c:v>26315.32</c:v>
                      </c:pt>
                      <c:pt idx="117">
                        <c:v>25961.03</c:v>
                      </c:pt>
                      <c:pt idx="118">
                        <c:v>26235.8</c:v>
                      </c:pt>
                      <c:pt idx="119">
                        <c:v>26194.82</c:v>
                      </c:pt>
                      <c:pt idx="120">
                        <c:v>26426.55</c:v>
                      </c:pt>
                      <c:pt idx="121">
                        <c:v>26204.69</c:v>
                      </c:pt>
                      <c:pt idx="122">
                        <c:v>26179.4</c:v>
                      </c:pt>
                      <c:pt idx="123">
                        <c:v>26283.4</c:v>
                      </c:pt>
                      <c:pt idx="124">
                        <c:v>26605.62</c:v>
                      </c:pt>
                      <c:pt idx="125">
                        <c:v>26660.16</c:v>
                      </c:pt>
                      <c:pt idx="126">
                        <c:v>26517.82</c:v>
                      </c:pt>
                      <c:pt idx="127">
                        <c:v>26391.62</c:v>
                      </c:pt>
                      <c:pt idx="128">
                        <c:v>26181.46</c:v>
                      </c:pt>
                      <c:pt idx="129">
                        <c:v>25745.87</c:v>
                      </c:pt>
                      <c:pt idx="130">
                        <c:v>25867.01</c:v>
                      </c:pt>
                      <c:pt idx="131">
                        <c:v>25316.33</c:v>
                      </c:pt>
                      <c:pt idx="132">
                        <c:v>24849.72</c:v>
                      </c:pt>
                      <c:pt idx="133">
                        <c:v>25109.59</c:v>
                      </c:pt>
                      <c:pt idx="134">
                        <c:v>25727.919999999998</c:v>
                      </c:pt>
                      <c:pt idx="135">
                        <c:v>25693.95</c:v>
                      </c:pt>
                      <c:pt idx="136">
                        <c:v>25415.69</c:v>
                      </c:pt>
                      <c:pt idx="137">
                        <c:v>25407.89</c:v>
                      </c:pt>
                      <c:pt idx="138">
                        <c:v>25539.54</c:v>
                      </c:pt>
                      <c:pt idx="139">
                        <c:v>25878.99</c:v>
                      </c:pt>
                      <c:pt idx="140">
                        <c:v>26028.29</c:v>
                      </c:pt>
                      <c:pt idx="141">
                        <c:v>26090.43</c:v>
                      </c:pt>
                      <c:pt idx="142">
                        <c:v>25901.99</c:v>
                      </c:pt>
                      <c:pt idx="143">
                        <c:v>26163.63</c:v>
                      </c:pt>
                      <c:pt idx="144">
                        <c:v>26353.63</c:v>
                      </c:pt>
                      <c:pt idx="145">
                        <c:v>26320.93</c:v>
                      </c:pt>
                      <c:pt idx="146">
                        <c:v>25716</c:v>
                      </c:pt>
                      <c:pt idx="147">
                        <c:v>26205.91</c:v>
                      </c:pt>
                      <c:pt idx="148">
                        <c:v>25813.81</c:v>
                      </c:pt>
                      <c:pt idx="149">
                        <c:v>25502.23</c:v>
                      </c:pt>
                      <c:pt idx="150">
                        <c:v>25033.21</c:v>
                      </c:pt>
                      <c:pt idx="151">
                        <c:v>24667.85</c:v>
                      </c:pt>
                      <c:pt idx="152">
                        <c:v>24920.76</c:v>
                      </c:pt>
                      <c:pt idx="153">
                        <c:v>24099.14</c:v>
                      </c:pt>
                      <c:pt idx="154">
                        <c:v>24221.54</c:v>
                      </c:pt>
                      <c:pt idx="155">
                        <c:v>24510.98</c:v>
                      </c:pt>
                      <c:pt idx="156">
                        <c:v>24192.16</c:v>
                      </c:pt>
                      <c:pt idx="157">
                        <c:v>24208.78</c:v>
                      </c:pt>
                      <c:pt idx="158">
                        <c:v>24500.39</c:v>
                      </c:pt>
                      <c:pt idx="159">
                        <c:v>24663.5</c:v>
                      </c:pt>
                      <c:pt idx="160">
                        <c:v>24575.64</c:v>
                      </c:pt>
                      <c:pt idx="161">
                        <c:v>24036.37</c:v>
                      </c:pt>
                      <c:pt idx="162">
                        <c:v>24104.15</c:v>
                      </c:pt>
                      <c:pt idx="163">
                        <c:v>23966.49</c:v>
                      </c:pt>
                      <c:pt idx="164">
                        <c:v>24701.73</c:v>
                      </c:pt>
                      <c:pt idx="165">
                        <c:v>24837.85</c:v>
                      </c:pt>
                      <c:pt idx="166">
                        <c:v>25325.09</c:v>
                      </c:pt>
                      <c:pt idx="167">
                        <c:v>24962.59</c:v>
                      </c:pt>
                      <c:pt idx="168">
                        <c:v>25330.959999999999</c:v>
                      </c:pt>
                      <c:pt idx="169">
                        <c:v>25409.75</c:v>
                      </c:pt>
                      <c:pt idx="170">
                        <c:v>25787.21</c:v>
                      </c:pt>
                      <c:pt idx="171">
                        <c:v>26136.02</c:v>
                      </c:pt>
                      <c:pt idx="172">
                        <c:v>26017.53</c:v>
                      </c:pt>
                      <c:pt idx="173">
                        <c:v>26126.93</c:v>
                      </c:pt>
                      <c:pt idx="174">
                        <c:v>26132.03</c:v>
                      </c:pt>
                      <c:pt idx="175">
                        <c:v>26038.27</c:v>
                      </c:pt>
                      <c:pt idx="176">
                        <c:v>25628.74</c:v>
                      </c:pt>
                      <c:pt idx="177">
                        <c:v>25555.73</c:v>
                      </c:pt>
                      <c:pt idx="178">
                        <c:v>25377.24</c:v>
                      </c:pt>
                      <c:pt idx="179">
                        <c:v>25154.32</c:v>
                      </c:pt>
                      <c:pt idx="180">
                        <c:v>25099.67</c:v>
                      </c:pt>
                      <c:pt idx="181">
                        <c:v>25024.75</c:v>
                      </c:pt>
                      <c:pt idx="182">
                        <c:v>25225.19</c:v>
                      </c:pt>
                      <c:pt idx="183">
                        <c:v>24870.51</c:v>
                      </c:pt>
                      <c:pt idx="184">
                        <c:v>24763.77</c:v>
                      </c:pt>
                      <c:pt idx="185">
                        <c:v>24813.13</c:v>
                      </c:pt>
                      <c:pt idx="186">
                        <c:v>24996.14</c:v>
                      </c:pt>
                      <c:pt idx="187">
                        <c:v>25247.99</c:v>
                      </c:pt>
                      <c:pt idx="188">
                        <c:v>25327.97</c:v>
                      </c:pt>
                      <c:pt idx="189">
                        <c:v>25390.91</c:v>
                      </c:pt>
                      <c:pt idx="190">
                        <c:v>25713.78</c:v>
                      </c:pt>
                      <c:pt idx="191">
                        <c:v>25650.080000000002</c:v>
                      </c:pt>
                      <c:pt idx="192">
                        <c:v>25319.72</c:v>
                      </c:pt>
                      <c:pt idx="193">
                        <c:v>25049.97</c:v>
                      </c:pt>
                      <c:pt idx="194">
                        <c:v>24951.34</c:v>
                      </c:pt>
                      <c:pt idx="195">
                        <c:v>24651.58</c:v>
                      </c:pt>
                      <c:pt idx="196">
                        <c:v>24685.5</c:v>
                      </c:pt>
                      <c:pt idx="197">
                        <c:v>24740.16</c:v>
                      </c:pt>
                      <c:pt idx="198">
                        <c:v>24080.52</c:v>
                      </c:pt>
                      <c:pt idx="199">
                        <c:v>23852.240000000002</c:v>
                      </c:pt>
                      <c:pt idx="200">
                        <c:v>23475.26</c:v>
                      </c:pt>
                      <c:pt idx="201">
                        <c:v>23658.92</c:v>
                      </c:pt>
                      <c:pt idx="202">
                        <c:v>23788.93</c:v>
                      </c:pt>
                      <c:pt idx="203">
                        <c:v>23766.69</c:v>
                      </c:pt>
                      <c:pt idx="204">
                        <c:v>23349.38</c:v>
                      </c:pt>
                      <c:pt idx="205">
                        <c:v>23983.66</c:v>
                      </c:pt>
                      <c:pt idx="206">
                        <c:v>23996.87</c:v>
                      </c:pt>
                      <c:pt idx="207">
                        <c:v>24254.86</c:v>
                      </c:pt>
                      <c:pt idx="208">
                        <c:v>23995.72</c:v>
                      </c:pt>
                      <c:pt idx="209">
                        <c:v>23954.58</c:v>
                      </c:pt>
                      <c:pt idx="210">
                        <c:v>23635.95</c:v>
                      </c:pt>
                      <c:pt idx="211">
                        <c:v>23420.76</c:v>
                      </c:pt>
                      <c:pt idx="212">
                        <c:v>23475.5</c:v>
                      </c:pt>
                      <c:pt idx="213">
                        <c:v>23192.63</c:v>
                      </c:pt>
                      <c:pt idx="214">
                        <c:v>22744.86</c:v>
                      </c:pt>
                      <c:pt idx="215">
                        <c:v>22971.33</c:v>
                      </c:pt>
                      <c:pt idx="216">
                        <c:v>23102.33</c:v>
                      </c:pt>
                      <c:pt idx="217">
                        <c:v>23193.64</c:v>
                      </c:pt>
                      <c:pt idx="218">
                        <c:v>23223.759999999998</c:v>
                      </c:pt>
                      <c:pt idx="219">
                        <c:v>23280.560000000001</c:v>
                      </c:pt>
                      <c:pt idx="220">
                        <c:v>23086.54</c:v>
                      </c:pt>
                      <c:pt idx="221">
                        <c:v>23112.01</c:v>
                      </c:pt>
                      <c:pt idx="222">
                        <c:v>23397.67</c:v>
                      </c:pt>
                      <c:pt idx="223">
                        <c:v>23274.75</c:v>
                      </c:pt>
                      <c:pt idx="224">
                        <c:v>23289.84</c:v>
                      </c:pt>
                      <c:pt idx="225">
                        <c:v>22907.25</c:v>
                      </c:pt>
                      <c:pt idx="226">
                        <c:v>23072.86</c:v>
                      </c:pt>
                      <c:pt idx="227">
                        <c:v>23493.38</c:v>
                      </c:pt>
                      <c:pt idx="228">
                        <c:v>23746.54</c:v>
                      </c:pt>
                      <c:pt idx="229">
                        <c:v>23739.06</c:v>
                      </c:pt>
                      <c:pt idx="230">
                        <c:v>24402.17</c:v>
                      </c:pt>
                      <c:pt idx="231">
                        <c:v>24429.77</c:v>
                      </c:pt>
                      <c:pt idx="232">
                        <c:v>24383.32</c:v>
                      </c:pt>
                      <c:pt idx="233">
                        <c:v>24218.03</c:v>
                      </c:pt>
                      <c:pt idx="234">
                        <c:v>24112.78</c:v>
                      </c:pt>
                      <c:pt idx="235">
                        <c:v>24127.85</c:v>
                      </c:pt>
                      <c:pt idx="236">
                        <c:v>24952.35</c:v>
                      </c:pt>
                      <c:pt idx="237">
                        <c:v>24965.55</c:v>
                      </c:pt>
                      <c:pt idx="238">
                        <c:v>24656.46</c:v>
                      </c:pt>
                      <c:pt idx="239">
                        <c:v>24243.61</c:v>
                      </c:pt>
                      <c:pt idx="240">
                        <c:v>24289.9</c:v>
                      </c:pt>
                      <c:pt idx="241">
                        <c:v>23807</c:v>
                      </c:pt>
                      <c:pt idx="242">
                        <c:v>23550.080000000002</c:v>
                      </c:pt>
                      <c:pt idx="243">
                        <c:v>23802.26</c:v>
                      </c:pt>
                      <c:pt idx="244">
                        <c:v>24573.29</c:v>
                      </c:pt>
                      <c:pt idx="245">
                        <c:v>24579.55</c:v>
                      </c:pt>
                      <c:pt idx="246">
                        <c:v>24329.49</c:v>
                      </c:pt>
                      <c:pt idx="247">
                        <c:v>24829.99</c:v>
                      </c:pt>
                      <c:pt idx="248">
                        <c:v>24924.35</c:v>
                      </c:pt>
                      <c:pt idx="249">
                        <c:v>24906.66</c:v>
                      </c:pt>
                      <c:pt idx="250">
                        <c:v>24556.57</c:v>
                      </c:pt>
                      <c:pt idx="251">
                        <c:v>24355.71</c:v>
                      </c:pt>
                      <c:pt idx="252">
                        <c:v>24718.9</c:v>
                      </c:pt>
                      <c:pt idx="253">
                        <c:v>24792.77</c:v>
                      </c:pt>
                      <c:pt idx="254">
                        <c:v>24327.71</c:v>
                      </c:pt>
                      <c:pt idx="255">
                        <c:v>24170.07</c:v>
                      </c:pt>
                      <c:pt idx="256">
                        <c:v>23520</c:v>
                      </c:pt>
                      <c:pt idx="257">
                        <c:v>23660.28</c:v>
                      </c:pt>
                      <c:pt idx="258">
                        <c:v>22901.56</c:v>
                      </c:pt>
                      <c:pt idx="259">
                        <c:v>22767.18</c:v>
                      </c:pt>
                      <c:pt idx="260">
                        <c:v>22713.02</c:v>
                      </c:pt>
                      <c:pt idx="261">
                        <c:v>22761.71</c:v>
                      </c:pt>
                      <c:pt idx="262">
                        <c:v>22343.919999999998</c:v>
                      </c:pt>
                      <c:pt idx="263">
                        <c:v>22467.34</c:v>
                      </c:pt>
                      <c:pt idx="264">
                        <c:v>21905.29</c:v>
                      </c:pt>
                      <c:pt idx="265">
                        <c:v>21057.63</c:v>
                      </c:pt>
                      <c:pt idx="266">
                        <c:v>20765.87</c:v>
                      </c:pt>
                      <c:pt idx="267">
                        <c:v>20627.71</c:v>
                      </c:pt>
                      <c:pt idx="268">
                        <c:v>20890.259999999998</c:v>
                      </c:pt>
                      <c:pt idx="269">
                        <c:v>20553.79</c:v>
                      </c:pt>
                      <c:pt idx="270">
                        <c:v>19531.66</c:v>
                      </c:pt>
                      <c:pt idx="271">
                        <c:v>18415.080000000002</c:v>
                      </c:pt>
                      <c:pt idx="272">
                        <c:v>20087.5</c:v>
                      </c:pt>
                      <c:pt idx="273">
                        <c:v>21501.23</c:v>
                      </c:pt>
                      <c:pt idx="274">
                        <c:v>21412.400000000001</c:v>
                      </c:pt>
                      <c:pt idx="275">
                        <c:v>21221.34</c:v>
                      </c:pt>
                      <c:pt idx="276">
                        <c:v>21889.279999999999</c:v>
                      </c:pt>
                      <c:pt idx="277">
                        <c:v>22154.080000000002</c:v>
                      </c:pt>
                      <c:pt idx="278">
                        <c:v>21945.95</c:v>
                      </c:pt>
                      <c:pt idx="279">
                        <c:v>21404.880000000001</c:v>
                      </c:pt>
                      <c:pt idx="280">
                        <c:v>21684.97</c:v>
                      </c:pt>
                      <c:pt idx="281">
                        <c:v>21927.63</c:v>
                      </c:pt>
                      <c:pt idx="282">
                        <c:v>22232.03</c:v>
                      </c:pt>
                      <c:pt idx="283">
                        <c:v>21996.85</c:v>
                      </c:pt>
                      <c:pt idx="284">
                        <c:v>22039.55</c:v>
                      </c:pt>
                      <c:pt idx="285">
                        <c:v>22502.31</c:v>
                      </c:pt>
                      <c:pt idx="286">
                        <c:v>22080.52</c:v>
                      </c:pt>
                      <c:pt idx="287">
                        <c:v>21808.98</c:v>
                      </c:pt>
                      <c:pt idx="288">
                        <c:v>21872.01</c:v>
                      </c:pt>
                      <c:pt idx="289">
                        <c:v>21208.3</c:v>
                      </c:pt>
                      <c:pt idx="290">
                        <c:v>21319.13</c:v>
                      </c:pt>
                      <c:pt idx="291">
                        <c:v>21374.37</c:v>
                      </c:pt>
                      <c:pt idx="292">
                        <c:v>21518.080000000002</c:v>
                      </c:pt>
                      <c:pt idx="293">
                        <c:v>21027.759999999998</c:v>
                      </c:pt>
                      <c:pt idx="294">
                        <c:v>20944.669999999998</c:v>
                      </c:pt>
                      <c:pt idx="295">
                        <c:v>20682.22</c:v>
                      </c:pt>
                      <c:pt idx="296">
                        <c:v>20638.52</c:v>
                      </c:pt>
                      <c:pt idx="297">
                        <c:v>19869.34</c:v>
                      </c:pt>
                      <c:pt idx="298">
                        <c:v>19934.71</c:v>
                      </c:pt>
                      <c:pt idx="299">
                        <c:v>19946.36</c:v>
                      </c:pt>
                      <c:pt idx="300">
                        <c:v>20276.169999999998</c:v>
                      </c:pt>
                      <c:pt idx="301">
                        <c:v>21089.39</c:v>
                      </c:pt>
                      <c:pt idx="302">
                        <c:v>21101.89</c:v>
                      </c:pt>
                      <c:pt idx="303">
                        <c:v>20869.52</c:v>
                      </c:pt>
                      <c:pt idx="304">
                        <c:v>20793.400000000001</c:v>
                      </c:pt>
                      <c:pt idx="305">
                        <c:v>20001.96</c:v>
                      </c:pt>
                      <c:pt idx="306">
                        <c:v>19633.689999999999</c:v>
                      </c:pt>
                      <c:pt idx="307">
                        <c:v>19824.57</c:v>
                      </c:pt>
                      <c:pt idx="308">
                        <c:v>19380.34</c:v>
                      </c:pt>
                      <c:pt idx="309">
                        <c:v>19898.77</c:v>
                      </c:pt>
                      <c:pt idx="310">
                        <c:v>19950.21</c:v>
                      </c:pt>
                      <c:pt idx="311">
                        <c:v>20602.52</c:v>
                      </c:pt>
                      <c:pt idx="312">
                        <c:v>20644.28</c:v>
                      </c:pt>
                      <c:pt idx="313">
                        <c:v>20120.68</c:v>
                      </c:pt>
                      <c:pt idx="314">
                        <c:v>20717.240000000002</c:v>
                      </c:pt>
                      <c:pt idx="315">
                        <c:v>20470.060000000001</c:v>
                      </c:pt>
                      <c:pt idx="316">
                        <c:v>20112.099999999999</c:v>
                      </c:pt>
                      <c:pt idx="317">
                        <c:v>20171.27</c:v>
                      </c:pt>
                      <c:pt idx="318">
                        <c:v>20116.2</c:v>
                      </c:pt>
                      <c:pt idx="319">
                        <c:v>20697.36</c:v>
                      </c:pt>
                      <c:pt idx="320">
                        <c:v>21123.93</c:v>
                      </c:pt>
                      <c:pt idx="321">
                        <c:v>21415.200000000001</c:v>
                      </c:pt>
                      <c:pt idx="322">
                        <c:v>21294.94</c:v>
                      </c:pt>
                      <c:pt idx="323">
                        <c:v>21082.13</c:v>
                      </c:pt>
                      <c:pt idx="324">
                        <c:v>21653.9</c:v>
                      </c:pt>
                      <c:pt idx="325">
                        <c:v>21531.67</c:v>
                      </c:pt>
                      <c:pt idx="326">
                        <c:v>22014.59</c:v>
                      </c:pt>
                      <c:pt idx="327">
                        <c:v>21869.05</c:v>
                      </c:pt>
                      <c:pt idx="328">
                        <c:v>21806.18</c:v>
                      </c:pt>
                      <c:pt idx="329">
                        <c:v>21067.58</c:v>
                      </c:pt>
                      <c:pt idx="330">
                        <c:v>21067.99</c:v>
                      </c:pt>
                      <c:pt idx="331">
                        <c:v>21308.21</c:v>
                      </c:pt>
                      <c:pt idx="332">
                        <c:v>20845.43</c:v>
                      </c:pt>
                      <c:pt idx="333">
                        <c:v>21075</c:v>
                      </c:pt>
                      <c:pt idx="334">
                        <c:v>21163.91</c:v>
                      </c:pt>
                      <c:pt idx="335">
                        <c:v>21559.59</c:v>
                      </c:pt>
                      <c:pt idx="336">
                        <c:v>21008.34</c:v>
                      </c:pt>
                      <c:pt idx="337">
                        <c:v>21273.87</c:v>
                      </c:pt>
                      <c:pt idx="338">
                        <c:v>21719.06</c:v>
                      </c:pt>
                      <c:pt idx="339">
                        <c:v>22229.52</c:v>
                      </c:pt>
                      <c:pt idx="340">
                        <c:v>22418.97</c:v>
                      </c:pt>
                      <c:pt idx="341">
                        <c:v>21996.89</c:v>
                      </c:pt>
                      <c:pt idx="342">
                        <c:v>21859.79</c:v>
                      </c:pt>
                      <c:pt idx="343">
                        <c:v>21830.35</c:v>
                      </c:pt>
                      <c:pt idx="344">
                        <c:v>21853.07</c:v>
                      </c:pt>
                      <c:pt idx="345">
                        <c:v>21586.66</c:v>
                      </c:pt>
                      <c:pt idx="346">
                        <c:v>21643.58</c:v>
                      </c:pt>
                      <c:pt idx="347">
                        <c:v>21725.78</c:v>
                      </c:pt>
                      <c:pt idx="348">
                        <c:v>21124.2</c:v>
                      </c:pt>
                      <c:pt idx="349">
                        <c:v>20844.740000000002</c:v>
                      </c:pt>
                      <c:pt idx="350">
                        <c:v>20797.95</c:v>
                      </c:pt>
                      <c:pt idx="351">
                        <c:v>20751.21</c:v>
                      </c:pt>
                      <c:pt idx="352">
                        <c:v>20297.72</c:v>
                      </c:pt>
                      <c:pt idx="353">
                        <c:v>20846.18</c:v>
                      </c:pt>
                      <c:pt idx="354">
                        <c:v>20661.060000000001</c:v>
                      </c:pt>
                      <c:pt idx="355">
                        <c:v>20890.22</c:v>
                      </c:pt>
                      <c:pt idx="356">
                        <c:v>20574.63</c:v>
                      </c:pt>
                      <c:pt idx="357">
                        <c:v>20609.14</c:v>
                      </c:pt>
                      <c:pt idx="358">
                        <c:v>20562.939999999999</c:v>
                      </c:pt>
                      <c:pt idx="359">
                        <c:v>20905.88</c:v>
                      </c:pt>
                      <c:pt idx="360">
                        <c:v>20670.04</c:v>
                      </c:pt>
                      <c:pt idx="361">
                        <c:v>20622.68</c:v>
                      </c:pt>
                      <c:pt idx="362">
                        <c:v>20156.509999999998</c:v>
                      </c:pt>
                      <c:pt idx="363">
                        <c:v>20165.84</c:v>
                      </c:pt>
                      <c:pt idx="364">
                        <c:v>19689.21</c:v>
                      </c:pt>
                      <c:pt idx="365">
                        <c:v>19767.09</c:v>
                      </c:pt>
                      <c:pt idx="366">
                        <c:v>20174.04</c:v>
                      </c:pt>
                      <c:pt idx="367">
                        <c:v>20201.939999999999</c:v>
                      </c:pt>
                      <c:pt idx="368">
                        <c:v>20045.77</c:v>
                      </c:pt>
                      <c:pt idx="369">
                        <c:v>20003.439999999999</c:v>
                      </c:pt>
                      <c:pt idx="370">
                        <c:v>19610.84</c:v>
                      </c:pt>
                      <c:pt idx="371">
                        <c:v>20082.43</c:v>
                      </c:pt>
                      <c:pt idx="372">
                        <c:v>20175.62</c:v>
                      </c:pt>
                      <c:pt idx="373">
                        <c:v>20040.86</c:v>
                      </c:pt>
                      <c:pt idx="374">
                        <c:v>19830.52</c:v>
                      </c:pt>
                      <c:pt idx="375">
                        <c:v>19922.45</c:v>
                      </c:pt>
                      <c:pt idx="376">
                        <c:v>19763.91</c:v>
                      </c:pt>
                      <c:pt idx="377">
                        <c:v>19773.03</c:v>
                      </c:pt>
                      <c:pt idx="378">
                        <c:v>19656.98</c:v>
                      </c:pt>
                      <c:pt idx="379">
                        <c:v>19503.25</c:v>
                      </c:pt>
                      <c:pt idx="380">
                        <c:v>19268.740000000002</c:v>
                      </c:pt>
                      <c:pt idx="381">
                        <c:v>19968.38</c:v>
                      </c:pt>
                      <c:pt idx="382">
                        <c:v>20170.04</c:v>
                      </c:pt>
                      <c:pt idx="383">
                        <c:v>20023.22</c:v>
                      </c:pt>
                      <c:pt idx="384">
                        <c:v>19949.03</c:v>
                      </c:pt>
                      <c:pt idx="385">
                        <c:v>19954.39</c:v>
                      </c:pt>
                      <c:pt idx="386">
                        <c:v>19597.310000000001</c:v>
                      </c:pt>
                      <c:pt idx="387">
                        <c:v>19452.09</c:v>
                      </c:pt>
                      <c:pt idx="388">
                        <c:v>19225.7</c:v>
                      </c:pt>
                      <c:pt idx="389">
                        <c:v>19202.73</c:v>
                      </c:pt>
                      <c:pt idx="390">
                        <c:v>19044.3</c:v>
                      </c:pt>
                      <c:pt idx="391">
                        <c:v>18854.62</c:v>
                      </c:pt>
                      <c:pt idx="392">
                        <c:v>19362.25</c:v>
                      </c:pt>
                      <c:pt idx="393">
                        <c:v>19326.86</c:v>
                      </c:pt>
                      <c:pt idx="394">
                        <c:v>18847.099999999999</c:v>
                      </c:pt>
                      <c:pt idx="395">
                        <c:v>18930.38</c:v>
                      </c:pt>
                      <c:pt idx="396">
                        <c:v>18761.689999999999</c:v>
                      </c:pt>
                      <c:pt idx="397">
                        <c:v>18565.97</c:v>
                      </c:pt>
                      <c:pt idx="398">
                        <c:v>18781.419999999998</c:v>
                      </c:pt>
                      <c:pt idx="399">
                        <c:v>18444.62</c:v>
                      </c:pt>
                      <c:pt idx="400">
                        <c:v>18147.95</c:v>
                      </c:pt>
                      <c:pt idx="401">
                        <c:v>17933.27</c:v>
                      </c:pt>
                      <c:pt idx="402">
                        <c:v>17855.14</c:v>
                      </c:pt>
                      <c:pt idx="403">
                        <c:v>17860.310000000001</c:v>
                      </c:pt>
                      <c:pt idx="404">
                        <c:v>17250.88</c:v>
                      </c:pt>
                      <c:pt idx="405">
                        <c:v>17165.87</c:v>
                      </c:pt>
                      <c:pt idx="406">
                        <c:v>17222.830000000002</c:v>
                      </c:pt>
                      <c:pt idx="407">
                        <c:v>17079.509999999998</c:v>
                      </c:pt>
                      <c:pt idx="408">
                        <c:v>18087.97</c:v>
                      </c:pt>
                      <c:pt idx="409">
                        <c:v>18012.150000000001</c:v>
                      </c:pt>
                      <c:pt idx="410">
                        <c:v>17740.05</c:v>
                      </c:pt>
                      <c:pt idx="411">
                        <c:v>17216.66</c:v>
                      </c:pt>
                      <c:pt idx="412">
                        <c:v>16832.36</c:v>
                      </c:pt>
                      <c:pt idx="413">
                        <c:v>16701.03</c:v>
                      </c:pt>
                      <c:pt idx="414">
                        <c:v>16389.11</c:v>
                      </c:pt>
                      <c:pt idx="415">
                        <c:v>16587.689999999999</c:v>
                      </c:pt>
                      <c:pt idx="416">
                        <c:v>16612.900000000001</c:v>
                      </c:pt>
                      <c:pt idx="417">
                        <c:v>16914.580000000002</c:v>
                      </c:pt>
                      <c:pt idx="418">
                        <c:v>16511.28</c:v>
                      </c:pt>
                      <c:pt idx="419">
                        <c:v>16280.22</c:v>
                      </c:pt>
                      <c:pt idx="420">
                        <c:v>16211.12</c:v>
                      </c:pt>
                      <c:pt idx="421">
                        <c:v>15180.69</c:v>
                      </c:pt>
                      <c:pt idx="422">
                        <c:v>15165.59</c:v>
                      </c:pt>
                      <c:pt idx="423">
                        <c:v>15317.67</c:v>
                      </c:pt>
                      <c:pt idx="424">
                        <c:v>15427.94</c:v>
                      </c:pt>
                      <c:pt idx="425">
                        <c:v>14863.06</c:v>
                      </c:pt>
                      <c:pt idx="426">
                        <c:v>14687.02</c:v>
                      </c:pt>
                      <c:pt idx="427">
                        <c:v>15455.27</c:v>
                      </c:pt>
                      <c:pt idx="428">
                        <c:v>15827.17</c:v>
                      </c:pt>
                      <c:pt idx="429">
                        <c:v>15339.49</c:v>
                      </c:pt>
                      <c:pt idx="430">
                        <c:v>16161.14</c:v>
                      </c:pt>
                      <c:pt idx="431">
                        <c:v>16595.91</c:v>
                      </c:pt>
                      <c:pt idx="432">
                        <c:v>16557.310000000001</c:v>
                      </c:pt>
                      <c:pt idx="433">
                        <c:v>16358.52</c:v>
                      </c:pt>
                      <c:pt idx="434">
                        <c:v>16081.04</c:v>
                      </c:pt>
                      <c:pt idx="435">
                        <c:v>17325.66</c:v>
                      </c:pt>
                      <c:pt idx="436">
                        <c:v>17619.71</c:v>
                      </c:pt>
                      <c:pt idx="437">
                        <c:v>18343.12</c:v>
                      </c:pt>
                      <c:pt idx="438">
                        <c:v>18256.48</c:v>
                      </c:pt>
                      <c:pt idx="439">
                        <c:v>18045.66</c:v>
                      </c:pt>
                      <c:pt idx="440">
                        <c:v>17992.54</c:v>
                      </c:pt>
                      <c:pt idx="441">
                        <c:v>17655.91</c:v>
                      </c:pt>
                      <c:pt idx="442">
                        <c:v>17424.41</c:v>
                      </c:pt>
                      <c:pt idx="443">
                        <c:v>17523.810000000001</c:v>
                      </c:pt>
                      <c:pt idx="444">
                        <c:v>17660.900000000001</c:v>
                      </c:pt>
                      <c:pt idx="445">
                        <c:v>17573.580000000002</c:v>
                      </c:pt>
                      <c:pt idx="446">
                        <c:v>17297.939999999999</c:v>
                      </c:pt>
                      <c:pt idx="447">
                        <c:v>18204.68</c:v>
                      </c:pt>
                      <c:pt idx="448">
                        <c:v>18597.23</c:v>
                      </c:pt>
                      <c:pt idx="449">
                        <c:v>18736.439999999999</c:v>
                      </c:pt>
                      <c:pt idx="450">
                        <c:v>18675.349999999999</c:v>
                      </c:pt>
                      <c:pt idx="451">
                        <c:v>19518.29</c:v>
                      </c:pt>
                      <c:pt idx="452">
                        <c:v>19441.18</c:v>
                      </c:pt>
                      <c:pt idx="453">
                        <c:v>18814.82</c:v>
                      </c:pt>
                      <c:pt idx="454">
                        <c:v>19450.23</c:v>
                      </c:pt>
                      <c:pt idx="455">
                        <c:v>19900.87</c:v>
                      </c:pt>
                      <c:pt idx="456">
                        <c:v>19463.63</c:v>
                      </c:pt>
                      <c:pt idx="457">
                        <c:v>19596.2</c:v>
                      </c:pt>
                      <c:pt idx="458">
                        <c:v>19673.45</c:v>
                      </c:pt>
                      <c:pt idx="459">
                        <c:v>19368.59</c:v>
                      </c:pt>
                      <c:pt idx="460">
                        <c:v>19450.669999999998</c:v>
                      </c:pt>
                    </c:numCache>
                  </c:numRef>
                </c:val>
                <c:smooth val="0"/>
                <c:extLst>
                  <c:ext xmlns:c16="http://schemas.microsoft.com/office/drawing/2014/chart" uri="{C3380CC4-5D6E-409C-BE32-E72D297353CC}">
                    <c16:uniqueId val="{00000002-E774-4BAA-93E3-51C297B3BA62}"/>
                  </c:ext>
                </c:extLst>
              </c15:ser>
            </c15:filteredLineSeries>
          </c:ext>
        </c:extLst>
      </c:lineChart>
      <c:dateAx>
        <c:axId val="855510016"/>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crossAx val="737667904"/>
        <c:crosses val="autoZero"/>
        <c:auto val="1"/>
        <c:lblOffset val="100"/>
        <c:baseTimeUnit val="days"/>
        <c:majorUnit val="6"/>
        <c:majorTimeUnit val="months"/>
      </c:dateAx>
      <c:valAx>
        <c:axId val="737667904"/>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crossAx val="855510016"/>
        <c:crosses val="autoZero"/>
        <c:crossBetween val="between"/>
      </c:valAx>
      <c:catAx>
        <c:axId val="855592960"/>
        <c:scaling>
          <c:orientation val="minMax"/>
        </c:scaling>
        <c:delete val="1"/>
        <c:axPos val="b"/>
        <c:majorTickMark val="out"/>
        <c:minorTickMark val="none"/>
        <c:tickLblPos val="nextTo"/>
        <c:crossAx val="737668480"/>
        <c:crosses val="autoZero"/>
        <c:auto val="1"/>
        <c:lblAlgn val="ctr"/>
        <c:lblOffset val="100"/>
        <c:noMultiLvlLbl val="0"/>
      </c:catAx>
      <c:valAx>
        <c:axId val="737668480"/>
        <c:scaling>
          <c:orientation val="minMax"/>
        </c:scaling>
        <c:delete val="0"/>
        <c:axPos val="r"/>
        <c:numFmt formatCode="#,##0.0_);[Red]\(#,##0.0\)" sourceLinked="0"/>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crossAx val="855592960"/>
        <c:crosses val="max"/>
        <c:crossBetween val="between"/>
      </c:valAx>
      <c:spPr>
        <a:noFill/>
        <a:ln>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legendEntry>
      <c:legendEntry>
        <c:idx val="1"/>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legendEntry>
      <c:layout>
        <c:manualLayout>
          <c:xMode val="edge"/>
          <c:yMode val="edge"/>
          <c:x val="0.31380092788565001"/>
          <c:y val="0.89083565878301096"/>
          <c:w val="0.41258355260104701"/>
          <c:h val="8.0115281308612799E-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legend>
    <c:plotVisOnly val="1"/>
    <c:dispBlanksAs val="gap"/>
    <c:showDLblsOverMax val="0"/>
  </c:chart>
  <c:spPr>
    <a:noFill/>
    <a:ln>
      <a:noFill/>
    </a:ln>
    <a:effectLst/>
  </c:spPr>
  <c:txPr>
    <a:bodyPr/>
    <a:lstStyle/>
    <a:p>
      <a:pPr>
        <a:defRPr lang="zh-CN" sz="1200">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快手</c:f>
              <c:strCache>
                <c:ptCount val="1"/>
                <c:pt idx="0">
                  <c:v>快手</c:v>
                </c:pt>
              </c:strCache>
            </c:strRef>
          </c:tx>
          <c:spPr>
            <a:ln w="28575" cap="rnd">
              <a:solidFill>
                <a:schemeClr val="accent1"/>
              </a:solidFill>
              <a:round/>
            </a:ln>
            <a:effectLst/>
          </c:spPr>
          <c:marker>
            <c:symbol val="none"/>
          </c:marker>
          <c:cat>
            <c:numRef>
              <c:f>日频!$A$29:$A$489</c:f>
              <c:numCache>
                <c:formatCode>yyyy\-mm\-dd</c:formatCode>
                <c:ptCount val="461"/>
                <c:pt idx="0">
                  <c:v>44232</c:v>
                </c:pt>
                <c:pt idx="1">
                  <c:v>44235</c:v>
                </c:pt>
                <c:pt idx="2">
                  <c:v>44236</c:v>
                </c:pt>
                <c:pt idx="3">
                  <c:v>44237</c:v>
                </c:pt>
                <c:pt idx="4">
                  <c:v>44238</c:v>
                </c:pt>
                <c:pt idx="5">
                  <c:v>44243</c:v>
                </c:pt>
                <c:pt idx="6">
                  <c:v>44244</c:v>
                </c:pt>
                <c:pt idx="7">
                  <c:v>44245</c:v>
                </c:pt>
                <c:pt idx="8">
                  <c:v>44246</c:v>
                </c:pt>
                <c:pt idx="9">
                  <c:v>44249</c:v>
                </c:pt>
                <c:pt idx="10">
                  <c:v>44250</c:v>
                </c:pt>
                <c:pt idx="11">
                  <c:v>44251</c:v>
                </c:pt>
                <c:pt idx="12">
                  <c:v>44252</c:v>
                </c:pt>
                <c:pt idx="13">
                  <c:v>44253</c:v>
                </c:pt>
                <c:pt idx="14">
                  <c:v>44256</c:v>
                </c:pt>
                <c:pt idx="15">
                  <c:v>44257</c:v>
                </c:pt>
                <c:pt idx="16">
                  <c:v>44258</c:v>
                </c:pt>
                <c:pt idx="17">
                  <c:v>44259</c:v>
                </c:pt>
                <c:pt idx="18">
                  <c:v>44260</c:v>
                </c:pt>
                <c:pt idx="19">
                  <c:v>44263</c:v>
                </c:pt>
                <c:pt idx="20">
                  <c:v>44264</c:v>
                </c:pt>
                <c:pt idx="21">
                  <c:v>44265</c:v>
                </c:pt>
                <c:pt idx="22">
                  <c:v>44266</c:v>
                </c:pt>
                <c:pt idx="23">
                  <c:v>44267</c:v>
                </c:pt>
                <c:pt idx="24">
                  <c:v>44270</c:v>
                </c:pt>
                <c:pt idx="25">
                  <c:v>44271</c:v>
                </c:pt>
                <c:pt idx="26">
                  <c:v>44272</c:v>
                </c:pt>
                <c:pt idx="27">
                  <c:v>44273</c:v>
                </c:pt>
                <c:pt idx="28">
                  <c:v>44274</c:v>
                </c:pt>
                <c:pt idx="29">
                  <c:v>44277</c:v>
                </c:pt>
                <c:pt idx="30">
                  <c:v>44278</c:v>
                </c:pt>
                <c:pt idx="31">
                  <c:v>44279</c:v>
                </c:pt>
                <c:pt idx="32">
                  <c:v>44280</c:v>
                </c:pt>
                <c:pt idx="33">
                  <c:v>44281</c:v>
                </c:pt>
                <c:pt idx="34">
                  <c:v>44284</c:v>
                </c:pt>
                <c:pt idx="35">
                  <c:v>44285</c:v>
                </c:pt>
                <c:pt idx="36">
                  <c:v>44286</c:v>
                </c:pt>
                <c:pt idx="37">
                  <c:v>44287</c:v>
                </c:pt>
                <c:pt idx="38">
                  <c:v>44293</c:v>
                </c:pt>
                <c:pt idx="39">
                  <c:v>44294</c:v>
                </c:pt>
                <c:pt idx="40">
                  <c:v>44295</c:v>
                </c:pt>
                <c:pt idx="41">
                  <c:v>44298</c:v>
                </c:pt>
                <c:pt idx="42">
                  <c:v>44299</c:v>
                </c:pt>
                <c:pt idx="43">
                  <c:v>44300</c:v>
                </c:pt>
                <c:pt idx="44">
                  <c:v>44301</c:v>
                </c:pt>
                <c:pt idx="45">
                  <c:v>44302</c:v>
                </c:pt>
                <c:pt idx="46">
                  <c:v>44305</c:v>
                </c:pt>
                <c:pt idx="47">
                  <c:v>44306</c:v>
                </c:pt>
                <c:pt idx="48">
                  <c:v>44307</c:v>
                </c:pt>
                <c:pt idx="49">
                  <c:v>44308</c:v>
                </c:pt>
                <c:pt idx="50">
                  <c:v>44309</c:v>
                </c:pt>
                <c:pt idx="51">
                  <c:v>44312</c:v>
                </c:pt>
                <c:pt idx="52">
                  <c:v>44313</c:v>
                </c:pt>
                <c:pt idx="53">
                  <c:v>44314</c:v>
                </c:pt>
                <c:pt idx="54">
                  <c:v>44315</c:v>
                </c:pt>
                <c:pt idx="55">
                  <c:v>44316</c:v>
                </c:pt>
                <c:pt idx="56">
                  <c:v>44319</c:v>
                </c:pt>
                <c:pt idx="57">
                  <c:v>44320</c:v>
                </c:pt>
                <c:pt idx="58">
                  <c:v>44321</c:v>
                </c:pt>
                <c:pt idx="59">
                  <c:v>44322</c:v>
                </c:pt>
                <c:pt idx="60">
                  <c:v>44323</c:v>
                </c:pt>
                <c:pt idx="61">
                  <c:v>44326</c:v>
                </c:pt>
                <c:pt idx="62">
                  <c:v>44327</c:v>
                </c:pt>
                <c:pt idx="63">
                  <c:v>44328</c:v>
                </c:pt>
                <c:pt idx="64">
                  <c:v>44329</c:v>
                </c:pt>
                <c:pt idx="65">
                  <c:v>44330</c:v>
                </c:pt>
                <c:pt idx="66">
                  <c:v>44333</c:v>
                </c:pt>
                <c:pt idx="67">
                  <c:v>44334</c:v>
                </c:pt>
                <c:pt idx="68">
                  <c:v>44336</c:v>
                </c:pt>
                <c:pt idx="69">
                  <c:v>44337</c:v>
                </c:pt>
                <c:pt idx="70">
                  <c:v>44340</c:v>
                </c:pt>
                <c:pt idx="71">
                  <c:v>44341</c:v>
                </c:pt>
                <c:pt idx="72">
                  <c:v>44342</c:v>
                </c:pt>
                <c:pt idx="73">
                  <c:v>44343</c:v>
                </c:pt>
                <c:pt idx="74">
                  <c:v>44344</c:v>
                </c:pt>
                <c:pt idx="75">
                  <c:v>44347</c:v>
                </c:pt>
                <c:pt idx="76">
                  <c:v>44348</c:v>
                </c:pt>
                <c:pt idx="77">
                  <c:v>44349</c:v>
                </c:pt>
                <c:pt idx="78">
                  <c:v>44350</c:v>
                </c:pt>
                <c:pt idx="79">
                  <c:v>44351</c:v>
                </c:pt>
                <c:pt idx="80">
                  <c:v>44354</c:v>
                </c:pt>
                <c:pt idx="81">
                  <c:v>44355</c:v>
                </c:pt>
                <c:pt idx="82">
                  <c:v>44356</c:v>
                </c:pt>
                <c:pt idx="83">
                  <c:v>44357</c:v>
                </c:pt>
                <c:pt idx="84">
                  <c:v>44358</c:v>
                </c:pt>
                <c:pt idx="85">
                  <c:v>44362</c:v>
                </c:pt>
                <c:pt idx="86">
                  <c:v>44363</c:v>
                </c:pt>
                <c:pt idx="87">
                  <c:v>44364</c:v>
                </c:pt>
                <c:pt idx="88">
                  <c:v>44365</c:v>
                </c:pt>
                <c:pt idx="89">
                  <c:v>44368</c:v>
                </c:pt>
                <c:pt idx="90">
                  <c:v>44369</c:v>
                </c:pt>
                <c:pt idx="91">
                  <c:v>44370</c:v>
                </c:pt>
                <c:pt idx="92">
                  <c:v>44371</c:v>
                </c:pt>
                <c:pt idx="93">
                  <c:v>44372</c:v>
                </c:pt>
                <c:pt idx="94">
                  <c:v>44375</c:v>
                </c:pt>
                <c:pt idx="95">
                  <c:v>44376</c:v>
                </c:pt>
                <c:pt idx="96">
                  <c:v>44377</c:v>
                </c:pt>
                <c:pt idx="97">
                  <c:v>44379</c:v>
                </c:pt>
                <c:pt idx="98">
                  <c:v>44382</c:v>
                </c:pt>
                <c:pt idx="99">
                  <c:v>44383</c:v>
                </c:pt>
                <c:pt idx="100">
                  <c:v>44384</c:v>
                </c:pt>
                <c:pt idx="101">
                  <c:v>44385</c:v>
                </c:pt>
                <c:pt idx="102">
                  <c:v>44386</c:v>
                </c:pt>
                <c:pt idx="103">
                  <c:v>44389</c:v>
                </c:pt>
                <c:pt idx="104">
                  <c:v>44390</c:v>
                </c:pt>
                <c:pt idx="105">
                  <c:v>44391</c:v>
                </c:pt>
                <c:pt idx="106">
                  <c:v>44392</c:v>
                </c:pt>
                <c:pt idx="107">
                  <c:v>44393</c:v>
                </c:pt>
                <c:pt idx="108">
                  <c:v>44396</c:v>
                </c:pt>
                <c:pt idx="109">
                  <c:v>44397</c:v>
                </c:pt>
                <c:pt idx="110">
                  <c:v>44398</c:v>
                </c:pt>
                <c:pt idx="111">
                  <c:v>44399</c:v>
                </c:pt>
                <c:pt idx="112">
                  <c:v>44400</c:v>
                </c:pt>
                <c:pt idx="113">
                  <c:v>44403</c:v>
                </c:pt>
                <c:pt idx="114">
                  <c:v>44404</c:v>
                </c:pt>
                <c:pt idx="115">
                  <c:v>44405</c:v>
                </c:pt>
                <c:pt idx="116">
                  <c:v>44406</c:v>
                </c:pt>
                <c:pt idx="117">
                  <c:v>44407</c:v>
                </c:pt>
                <c:pt idx="118">
                  <c:v>44410</c:v>
                </c:pt>
                <c:pt idx="119">
                  <c:v>44411</c:v>
                </c:pt>
                <c:pt idx="120">
                  <c:v>44412</c:v>
                </c:pt>
                <c:pt idx="121">
                  <c:v>44413</c:v>
                </c:pt>
                <c:pt idx="122">
                  <c:v>44414</c:v>
                </c:pt>
                <c:pt idx="123">
                  <c:v>44417</c:v>
                </c:pt>
                <c:pt idx="124">
                  <c:v>44418</c:v>
                </c:pt>
                <c:pt idx="125">
                  <c:v>44419</c:v>
                </c:pt>
                <c:pt idx="126">
                  <c:v>44420</c:v>
                </c:pt>
                <c:pt idx="127">
                  <c:v>44421</c:v>
                </c:pt>
                <c:pt idx="128">
                  <c:v>44424</c:v>
                </c:pt>
                <c:pt idx="129">
                  <c:v>44425</c:v>
                </c:pt>
                <c:pt idx="130">
                  <c:v>44426</c:v>
                </c:pt>
                <c:pt idx="131">
                  <c:v>44427</c:v>
                </c:pt>
                <c:pt idx="132">
                  <c:v>44428</c:v>
                </c:pt>
                <c:pt idx="133">
                  <c:v>44431</c:v>
                </c:pt>
                <c:pt idx="134">
                  <c:v>44432</c:v>
                </c:pt>
                <c:pt idx="135">
                  <c:v>44433</c:v>
                </c:pt>
                <c:pt idx="136">
                  <c:v>44434</c:v>
                </c:pt>
                <c:pt idx="137">
                  <c:v>44435</c:v>
                </c:pt>
                <c:pt idx="138">
                  <c:v>44438</c:v>
                </c:pt>
                <c:pt idx="139">
                  <c:v>44439</c:v>
                </c:pt>
                <c:pt idx="140">
                  <c:v>44440</c:v>
                </c:pt>
                <c:pt idx="141">
                  <c:v>44441</c:v>
                </c:pt>
                <c:pt idx="142">
                  <c:v>44442</c:v>
                </c:pt>
                <c:pt idx="143">
                  <c:v>44445</c:v>
                </c:pt>
                <c:pt idx="144">
                  <c:v>44446</c:v>
                </c:pt>
                <c:pt idx="145">
                  <c:v>44447</c:v>
                </c:pt>
                <c:pt idx="146">
                  <c:v>44448</c:v>
                </c:pt>
                <c:pt idx="147">
                  <c:v>44449</c:v>
                </c:pt>
                <c:pt idx="148">
                  <c:v>44452</c:v>
                </c:pt>
                <c:pt idx="149">
                  <c:v>44453</c:v>
                </c:pt>
                <c:pt idx="150">
                  <c:v>44454</c:v>
                </c:pt>
                <c:pt idx="151">
                  <c:v>44455</c:v>
                </c:pt>
                <c:pt idx="152">
                  <c:v>44456</c:v>
                </c:pt>
                <c:pt idx="153">
                  <c:v>44459</c:v>
                </c:pt>
                <c:pt idx="154">
                  <c:v>44460</c:v>
                </c:pt>
                <c:pt idx="155">
                  <c:v>44462</c:v>
                </c:pt>
                <c:pt idx="156">
                  <c:v>44463</c:v>
                </c:pt>
                <c:pt idx="157">
                  <c:v>44466</c:v>
                </c:pt>
                <c:pt idx="158">
                  <c:v>44467</c:v>
                </c:pt>
                <c:pt idx="159">
                  <c:v>44468</c:v>
                </c:pt>
                <c:pt idx="160">
                  <c:v>44469</c:v>
                </c:pt>
                <c:pt idx="161">
                  <c:v>44473</c:v>
                </c:pt>
                <c:pt idx="162">
                  <c:v>44474</c:v>
                </c:pt>
                <c:pt idx="163">
                  <c:v>44475</c:v>
                </c:pt>
                <c:pt idx="164">
                  <c:v>44476</c:v>
                </c:pt>
                <c:pt idx="165">
                  <c:v>44477</c:v>
                </c:pt>
                <c:pt idx="166">
                  <c:v>44480</c:v>
                </c:pt>
                <c:pt idx="167">
                  <c:v>44481</c:v>
                </c:pt>
                <c:pt idx="168">
                  <c:v>44484</c:v>
                </c:pt>
                <c:pt idx="169">
                  <c:v>44487</c:v>
                </c:pt>
                <c:pt idx="170">
                  <c:v>44488</c:v>
                </c:pt>
                <c:pt idx="171">
                  <c:v>44489</c:v>
                </c:pt>
                <c:pt idx="172">
                  <c:v>44490</c:v>
                </c:pt>
                <c:pt idx="173">
                  <c:v>44491</c:v>
                </c:pt>
                <c:pt idx="174">
                  <c:v>44494</c:v>
                </c:pt>
                <c:pt idx="175">
                  <c:v>44495</c:v>
                </c:pt>
                <c:pt idx="176">
                  <c:v>44496</c:v>
                </c:pt>
                <c:pt idx="177">
                  <c:v>44497</c:v>
                </c:pt>
                <c:pt idx="178">
                  <c:v>44498</c:v>
                </c:pt>
                <c:pt idx="179">
                  <c:v>44501</c:v>
                </c:pt>
                <c:pt idx="180">
                  <c:v>44502</c:v>
                </c:pt>
                <c:pt idx="181">
                  <c:v>44503</c:v>
                </c:pt>
                <c:pt idx="182">
                  <c:v>44504</c:v>
                </c:pt>
                <c:pt idx="183">
                  <c:v>44505</c:v>
                </c:pt>
                <c:pt idx="184">
                  <c:v>44508</c:v>
                </c:pt>
                <c:pt idx="185">
                  <c:v>44509</c:v>
                </c:pt>
                <c:pt idx="186">
                  <c:v>44510</c:v>
                </c:pt>
                <c:pt idx="187">
                  <c:v>44511</c:v>
                </c:pt>
                <c:pt idx="188">
                  <c:v>44512</c:v>
                </c:pt>
                <c:pt idx="189">
                  <c:v>44515</c:v>
                </c:pt>
                <c:pt idx="190">
                  <c:v>44516</c:v>
                </c:pt>
                <c:pt idx="191">
                  <c:v>44517</c:v>
                </c:pt>
                <c:pt idx="192">
                  <c:v>44518</c:v>
                </c:pt>
                <c:pt idx="193">
                  <c:v>44519</c:v>
                </c:pt>
                <c:pt idx="194">
                  <c:v>44522</c:v>
                </c:pt>
                <c:pt idx="195">
                  <c:v>44523</c:v>
                </c:pt>
                <c:pt idx="196">
                  <c:v>44524</c:v>
                </c:pt>
                <c:pt idx="197">
                  <c:v>44525</c:v>
                </c:pt>
                <c:pt idx="198">
                  <c:v>44526</c:v>
                </c:pt>
                <c:pt idx="199">
                  <c:v>44529</c:v>
                </c:pt>
                <c:pt idx="200">
                  <c:v>44530</c:v>
                </c:pt>
                <c:pt idx="201">
                  <c:v>44531</c:v>
                </c:pt>
                <c:pt idx="202">
                  <c:v>44532</c:v>
                </c:pt>
                <c:pt idx="203">
                  <c:v>44533</c:v>
                </c:pt>
                <c:pt idx="204">
                  <c:v>44536</c:v>
                </c:pt>
                <c:pt idx="205">
                  <c:v>44537</c:v>
                </c:pt>
                <c:pt idx="206">
                  <c:v>44538</c:v>
                </c:pt>
                <c:pt idx="207">
                  <c:v>44539</c:v>
                </c:pt>
                <c:pt idx="208">
                  <c:v>44540</c:v>
                </c:pt>
                <c:pt idx="209">
                  <c:v>44543</c:v>
                </c:pt>
                <c:pt idx="210">
                  <c:v>44544</c:v>
                </c:pt>
                <c:pt idx="211">
                  <c:v>44545</c:v>
                </c:pt>
                <c:pt idx="212">
                  <c:v>44546</c:v>
                </c:pt>
                <c:pt idx="213">
                  <c:v>44547</c:v>
                </c:pt>
                <c:pt idx="214">
                  <c:v>44550</c:v>
                </c:pt>
                <c:pt idx="215">
                  <c:v>44551</c:v>
                </c:pt>
                <c:pt idx="216">
                  <c:v>44552</c:v>
                </c:pt>
                <c:pt idx="217">
                  <c:v>44553</c:v>
                </c:pt>
                <c:pt idx="218">
                  <c:v>44554</c:v>
                </c:pt>
                <c:pt idx="219">
                  <c:v>44558</c:v>
                </c:pt>
                <c:pt idx="220">
                  <c:v>44559</c:v>
                </c:pt>
                <c:pt idx="221">
                  <c:v>44560</c:v>
                </c:pt>
                <c:pt idx="222">
                  <c:v>44561</c:v>
                </c:pt>
                <c:pt idx="223">
                  <c:v>44564</c:v>
                </c:pt>
                <c:pt idx="224">
                  <c:v>44565</c:v>
                </c:pt>
                <c:pt idx="225">
                  <c:v>44566</c:v>
                </c:pt>
                <c:pt idx="226">
                  <c:v>44567</c:v>
                </c:pt>
                <c:pt idx="227">
                  <c:v>44568</c:v>
                </c:pt>
                <c:pt idx="228">
                  <c:v>44571</c:v>
                </c:pt>
                <c:pt idx="229">
                  <c:v>44572</c:v>
                </c:pt>
                <c:pt idx="230">
                  <c:v>44573</c:v>
                </c:pt>
                <c:pt idx="231">
                  <c:v>44574</c:v>
                </c:pt>
                <c:pt idx="232">
                  <c:v>44575</c:v>
                </c:pt>
                <c:pt idx="233">
                  <c:v>44578</c:v>
                </c:pt>
                <c:pt idx="234">
                  <c:v>44579</c:v>
                </c:pt>
                <c:pt idx="235">
                  <c:v>44580</c:v>
                </c:pt>
                <c:pt idx="236">
                  <c:v>44581</c:v>
                </c:pt>
                <c:pt idx="237">
                  <c:v>44582</c:v>
                </c:pt>
                <c:pt idx="238">
                  <c:v>44585</c:v>
                </c:pt>
                <c:pt idx="239">
                  <c:v>44586</c:v>
                </c:pt>
                <c:pt idx="240">
                  <c:v>44587</c:v>
                </c:pt>
                <c:pt idx="241">
                  <c:v>44588</c:v>
                </c:pt>
                <c:pt idx="242">
                  <c:v>44589</c:v>
                </c:pt>
                <c:pt idx="243">
                  <c:v>44592</c:v>
                </c:pt>
                <c:pt idx="244">
                  <c:v>44596</c:v>
                </c:pt>
                <c:pt idx="245">
                  <c:v>44599</c:v>
                </c:pt>
                <c:pt idx="246">
                  <c:v>44600</c:v>
                </c:pt>
                <c:pt idx="247">
                  <c:v>44601</c:v>
                </c:pt>
                <c:pt idx="248">
                  <c:v>44602</c:v>
                </c:pt>
                <c:pt idx="249">
                  <c:v>44603</c:v>
                </c:pt>
                <c:pt idx="250">
                  <c:v>44606</c:v>
                </c:pt>
                <c:pt idx="251">
                  <c:v>44607</c:v>
                </c:pt>
                <c:pt idx="252">
                  <c:v>44608</c:v>
                </c:pt>
                <c:pt idx="253">
                  <c:v>44609</c:v>
                </c:pt>
                <c:pt idx="254">
                  <c:v>44610</c:v>
                </c:pt>
                <c:pt idx="255">
                  <c:v>44613</c:v>
                </c:pt>
                <c:pt idx="256">
                  <c:v>44614</c:v>
                </c:pt>
                <c:pt idx="257">
                  <c:v>44615</c:v>
                </c:pt>
                <c:pt idx="258">
                  <c:v>44616</c:v>
                </c:pt>
                <c:pt idx="259">
                  <c:v>44617</c:v>
                </c:pt>
                <c:pt idx="260">
                  <c:v>44620</c:v>
                </c:pt>
                <c:pt idx="261">
                  <c:v>44621</c:v>
                </c:pt>
                <c:pt idx="262">
                  <c:v>44622</c:v>
                </c:pt>
                <c:pt idx="263">
                  <c:v>44623</c:v>
                </c:pt>
                <c:pt idx="264">
                  <c:v>44624</c:v>
                </c:pt>
                <c:pt idx="265">
                  <c:v>44627</c:v>
                </c:pt>
                <c:pt idx="266">
                  <c:v>44628</c:v>
                </c:pt>
                <c:pt idx="267">
                  <c:v>44629</c:v>
                </c:pt>
                <c:pt idx="268">
                  <c:v>44630</c:v>
                </c:pt>
                <c:pt idx="269">
                  <c:v>44631</c:v>
                </c:pt>
                <c:pt idx="270">
                  <c:v>44634</c:v>
                </c:pt>
                <c:pt idx="271">
                  <c:v>44635</c:v>
                </c:pt>
                <c:pt idx="272">
                  <c:v>44636</c:v>
                </c:pt>
                <c:pt idx="273">
                  <c:v>44637</c:v>
                </c:pt>
                <c:pt idx="274">
                  <c:v>44638</c:v>
                </c:pt>
                <c:pt idx="275">
                  <c:v>44641</c:v>
                </c:pt>
                <c:pt idx="276">
                  <c:v>44642</c:v>
                </c:pt>
                <c:pt idx="277">
                  <c:v>44643</c:v>
                </c:pt>
                <c:pt idx="278">
                  <c:v>44644</c:v>
                </c:pt>
                <c:pt idx="279">
                  <c:v>44645</c:v>
                </c:pt>
                <c:pt idx="280">
                  <c:v>44648</c:v>
                </c:pt>
                <c:pt idx="281">
                  <c:v>44649</c:v>
                </c:pt>
                <c:pt idx="282">
                  <c:v>44650</c:v>
                </c:pt>
                <c:pt idx="283">
                  <c:v>44651</c:v>
                </c:pt>
                <c:pt idx="284">
                  <c:v>44652</c:v>
                </c:pt>
                <c:pt idx="285">
                  <c:v>44655</c:v>
                </c:pt>
                <c:pt idx="286">
                  <c:v>44657</c:v>
                </c:pt>
                <c:pt idx="287">
                  <c:v>44658</c:v>
                </c:pt>
                <c:pt idx="288">
                  <c:v>44659</c:v>
                </c:pt>
                <c:pt idx="289">
                  <c:v>44662</c:v>
                </c:pt>
                <c:pt idx="290">
                  <c:v>44663</c:v>
                </c:pt>
                <c:pt idx="291">
                  <c:v>44664</c:v>
                </c:pt>
                <c:pt idx="292">
                  <c:v>44665</c:v>
                </c:pt>
                <c:pt idx="293">
                  <c:v>44670</c:v>
                </c:pt>
                <c:pt idx="294">
                  <c:v>44671</c:v>
                </c:pt>
                <c:pt idx="295">
                  <c:v>44672</c:v>
                </c:pt>
                <c:pt idx="296">
                  <c:v>44673</c:v>
                </c:pt>
                <c:pt idx="297">
                  <c:v>44676</c:v>
                </c:pt>
                <c:pt idx="298">
                  <c:v>44677</c:v>
                </c:pt>
                <c:pt idx="299">
                  <c:v>44678</c:v>
                </c:pt>
                <c:pt idx="300">
                  <c:v>44679</c:v>
                </c:pt>
                <c:pt idx="301">
                  <c:v>44680</c:v>
                </c:pt>
                <c:pt idx="302">
                  <c:v>44684</c:v>
                </c:pt>
                <c:pt idx="303">
                  <c:v>44685</c:v>
                </c:pt>
                <c:pt idx="304">
                  <c:v>44686</c:v>
                </c:pt>
                <c:pt idx="305">
                  <c:v>44687</c:v>
                </c:pt>
                <c:pt idx="306">
                  <c:v>44691</c:v>
                </c:pt>
                <c:pt idx="307">
                  <c:v>44692</c:v>
                </c:pt>
                <c:pt idx="308">
                  <c:v>44693</c:v>
                </c:pt>
                <c:pt idx="309">
                  <c:v>44694</c:v>
                </c:pt>
                <c:pt idx="310">
                  <c:v>44697</c:v>
                </c:pt>
                <c:pt idx="311">
                  <c:v>44698</c:v>
                </c:pt>
                <c:pt idx="312">
                  <c:v>44699</c:v>
                </c:pt>
                <c:pt idx="313">
                  <c:v>44700</c:v>
                </c:pt>
                <c:pt idx="314">
                  <c:v>44701</c:v>
                </c:pt>
                <c:pt idx="315">
                  <c:v>44704</c:v>
                </c:pt>
                <c:pt idx="316">
                  <c:v>44705</c:v>
                </c:pt>
                <c:pt idx="317">
                  <c:v>44706</c:v>
                </c:pt>
                <c:pt idx="318">
                  <c:v>44707</c:v>
                </c:pt>
                <c:pt idx="319">
                  <c:v>44708</c:v>
                </c:pt>
                <c:pt idx="320">
                  <c:v>44711</c:v>
                </c:pt>
                <c:pt idx="321">
                  <c:v>44712</c:v>
                </c:pt>
                <c:pt idx="322">
                  <c:v>44713</c:v>
                </c:pt>
                <c:pt idx="323">
                  <c:v>44714</c:v>
                </c:pt>
                <c:pt idx="324">
                  <c:v>44718</c:v>
                </c:pt>
                <c:pt idx="325">
                  <c:v>44719</c:v>
                </c:pt>
                <c:pt idx="326">
                  <c:v>44720</c:v>
                </c:pt>
                <c:pt idx="327">
                  <c:v>44721</c:v>
                </c:pt>
                <c:pt idx="328">
                  <c:v>44722</c:v>
                </c:pt>
                <c:pt idx="329">
                  <c:v>44725</c:v>
                </c:pt>
                <c:pt idx="330">
                  <c:v>44726</c:v>
                </c:pt>
                <c:pt idx="331">
                  <c:v>44727</c:v>
                </c:pt>
                <c:pt idx="332">
                  <c:v>44728</c:v>
                </c:pt>
                <c:pt idx="333">
                  <c:v>44729</c:v>
                </c:pt>
                <c:pt idx="334">
                  <c:v>44732</c:v>
                </c:pt>
                <c:pt idx="335">
                  <c:v>44733</c:v>
                </c:pt>
                <c:pt idx="336">
                  <c:v>44734</c:v>
                </c:pt>
                <c:pt idx="337">
                  <c:v>44735</c:v>
                </c:pt>
                <c:pt idx="338">
                  <c:v>44736</c:v>
                </c:pt>
                <c:pt idx="339">
                  <c:v>44739</c:v>
                </c:pt>
                <c:pt idx="340">
                  <c:v>44740</c:v>
                </c:pt>
                <c:pt idx="341">
                  <c:v>44741</c:v>
                </c:pt>
                <c:pt idx="342">
                  <c:v>44742</c:v>
                </c:pt>
                <c:pt idx="343">
                  <c:v>44746</c:v>
                </c:pt>
                <c:pt idx="344">
                  <c:v>44747</c:v>
                </c:pt>
                <c:pt idx="345">
                  <c:v>44748</c:v>
                </c:pt>
                <c:pt idx="346">
                  <c:v>44749</c:v>
                </c:pt>
                <c:pt idx="347">
                  <c:v>44750</c:v>
                </c:pt>
                <c:pt idx="348">
                  <c:v>44753</c:v>
                </c:pt>
                <c:pt idx="349">
                  <c:v>44754</c:v>
                </c:pt>
                <c:pt idx="350">
                  <c:v>44755</c:v>
                </c:pt>
                <c:pt idx="351">
                  <c:v>44756</c:v>
                </c:pt>
                <c:pt idx="352">
                  <c:v>44757</c:v>
                </c:pt>
                <c:pt idx="353">
                  <c:v>44760</c:v>
                </c:pt>
                <c:pt idx="354">
                  <c:v>44761</c:v>
                </c:pt>
                <c:pt idx="355">
                  <c:v>44762</c:v>
                </c:pt>
                <c:pt idx="356">
                  <c:v>44763</c:v>
                </c:pt>
                <c:pt idx="357">
                  <c:v>44764</c:v>
                </c:pt>
                <c:pt idx="358">
                  <c:v>44767</c:v>
                </c:pt>
                <c:pt idx="359">
                  <c:v>44768</c:v>
                </c:pt>
                <c:pt idx="360">
                  <c:v>44769</c:v>
                </c:pt>
                <c:pt idx="361">
                  <c:v>44770</c:v>
                </c:pt>
                <c:pt idx="362">
                  <c:v>44771</c:v>
                </c:pt>
                <c:pt idx="363">
                  <c:v>44774</c:v>
                </c:pt>
                <c:pt idx="364">
                  <c:v>44775</c:v>
                </c:pt>
                <c:pt idx="365">
                  <c:v>44776</c:v>
                </c:pt>
                <c:pt idx="366">
                  <c:v>44777</c:v>
                </c:pt>
                <c:pt idx="367">
                  <c:v>44778</c:v>
                </c:pt>
                <c:pt idx="368">
                  <c:v>44781</c:v>
                </c:pt>
                <c:pt idx="369">
                  <c:v>44782</c:v>
                </c:pt>
                <c:pt idx="370">
                  <c:v>44783</c:v>
                </c:pt>
                <c:pt idx="371">
                  <c:v>44784</c:v>
                </c:pt>
                <c:pt idx="372">
                  <c:v>44785</c:v>
                </c:pt>
                <c:pt idx="373">
                  <c:v>44788</c:v>
                </c:pt>
                <c:pt idx="374">
                  <c:v>44789</c:v>
                </c:pt>
                <c:pt idx="375">
                  <c:v>44790</c:v>
                </c:pt>
                <c:pt idx="376">
                  <c:v>44791</c:v>
                </c:pt>
                <c:pt idx="377">
                  <c:v>44792</c:v>
                </c:pt>
                <c:pt idx="378">
                  <c:v>44795</c:v>
                </c:pt>
                <c:pt idx="379">
                  <c:v>44796</c:v>
                </c:pt>
                <c:pt idx="380">
                  <c:v>44797</c:v>
                </c:pt>
                <c:pt idx="381">
                  <c:v>44798</c:v>
                </c:pt>
                <c:pt idx="382">
                  <c:v>44799</c:v>
                </c:pt>
                <c:pt idx="383">
                  <c:v>44802</c:v>
                </c:pt>
                <c:pt idx="384">
                  <c:v>44803</c:v>
                </c:pt>
                <c:pt idx="385">
                  <c:v>44804</c:v>
                </c:pt>
                <c:pt idx="386">
                  <c:v>44805</c:v>
                </c:pt>
                <c:pt idx="387">
                  <c:v>44806</c:v>
                </c:pt>
                <c:pt idx="388">
                  <c:v>44809</c:v>
                </c:pt>
                <c:pt idx="389">
                  <c:v>44810</c:v>
                </c:pt>
                <c:pt idx="390">
                  <c:v>44811</c:v>
                </c:pt>
                <c:pt idx="391">
                  <c:v>44812</c:v>
                </c:pt>
                <c:pt idx="392">
                  <c:v>44813</c:v>
                </c:pt>
                <c:pt idx="393">
                  <c:v>44817</c:v>
                </c:pt>
                <c:pt idx="394">
                  <c:v>44818</c:v>
                </c:pt>
                <c:pt idx="395">
                  <c:v>44819</c:v>
                </c:pt>
                <c:pt idx="396">
                  <c:v>44820</c:v>
                </c:pt>
                <c:pt idx="397">
                  <c:v>44823</c:v>
                </c:pt>
                <c:pt idx="398">
                  <c:v>44824</c:v>
                </c:pt>
                <c:pt idx="399">
                  <c:v>44825</c:v>
                </c:pt>
                <c:pt idx="400">
                  <c:v>44826</c:v>
                </c:pt>
                <c:pt idx="401">
                  <c:v>44827</c:v>
                </c:pt>
                <c:pt idx="402">
                  <c:v>44830</c:v>
                </c:pt>
                <c:pt idx="403">
                  <c:v>44831</c:v>
                </c:pt>
                <c:pt idx="404">
                  <c:v>44832</c:v>
                </c:pt>
                <c:pt idx="405">
                  <c:v>44833</c:v>
                </c:pt>
                <c:pt idx="406">
                  <c:v>44834</c:v>
                </c:pt>
                <c:pt idx="407">
                  <c:v>44837</c:v>
                </c:pt>
                <c:pt idx="408">
                  <c:v>44839</c:v>
                </c:pt>
                <c:pt idx="409">
                  <c:v>44840</c:v>
                </c:pt>
                <c:pt idx="410">
                  <c:v>44841</c:v>
                </c:pt>
                <c:pt idx="411">
                  <c:v>44844</c:v>
                </c:pt>
                <c:pt idx="412">
                  <c:v>44845</c:v>
                </c:pt>
                <c:pt idx="413">
                  <c:v>44846</c:v>
                </c:pt>
                <c:pt idx="414">
                  <c:v>44847</c:v>
                </c:pt>
                <c:pt idx="415">
                  <c:v>44848</c:v>
                </c:pt>
                <c:pt idx="416">
                  <c:v>44851</c:v>
                </c:pt>
                <c:pt idx="417">
                  <c:v>44852</c:v>
                </c:pt>
                <c:pt idx="418">
                  <c:v>44853</c:v>
                </c:pt>
                <c:pt idx="419">
                  <c:v>44854</c:v>
                </c:pt>
                <c:pt idx="420">
                  <c:v>44855</c:v>
                </c:pt>
                <c:pt idx="421">
                  <c:v>44858</c:v>
                </c:pt>
                <c:pt idx="422">
                  <c:v>44859</c:v>
                </c:pt>
                <c:pt idx="423">
                  <c:v>44860</c:v>
                </c:pt>
                <c:pt idx="424">
                  <c:v>44861</c:v>
                </c:pt>
                <c:pt idx="425">
                  <c:v>44862</c:v>
                </c:pt>
                <c:pt idx="426">
                  <c:v>44865</c:v>
                </c:pt>
                <c:pt idx="427">
                  <c:v>44866</c:v>
                </c:pt>
                <c:pt idx="428">
                  <c:v>44867</c:v>
                </c:pt>
                <c:pt idx="429">
                  <c:v>44868</c:v>
                </c:pt>
                <c:pt idx="430">
                  <c:v>44869</c:v>
                </c:pt>
                <c:pt idx="431">
                  <c:v>44872</c:v>
                </c:pt>
                <c:pt idx="432">
                  <c:v>44873</c:v>
                </c:pt>
                <c:pt idx="433">
                  <c:v>44874</c:v>
                </c:pt>
                <c:pt idx="434">
                  <c:v>44875</c:v>
                </c:pt>
                <c:pt idx="435">
                  <c:v>44876</c:v>
                </c:pt>
                <c:pt idx="436">
                  <c:v>44879</c:v>
                </c:pt>
                <c:pt idx="437">
                  <c:v>44880</c:v>
                </c:pt>
                <c:pt idx="438">
                  <c:v>44881</c:v>
                </c:pt>
                <c:pt idx="439">
                  <c:v>44882</c:v>
                </c:pt>
                <c:pt idx="440">
                  <c:v>44883</c:v>
                </c:pt>
                <c:pt idx="441">
                  <c:v>44886</c:v>
                </c:pt>
                <c:pt idx="442">
                  <c:v>44887</c:v>
                </c:pt>
                <c:pt idx="443">
                  <c:v>44888</c:v>
                </c:pt>
                <c:pt idx="444">
                  <c:v>44889</c:v>
                </c:pt>
                <c:pt idx="445">
                  <c:v>44890</c:v>
                </c:pt>
                <c:pt idx="446">
                  <c:v>44893</c:v>
                </c:pt>
                <c:pt idx="447">
                  <c:v>44894</c:v>
                </c:pt>
                <c:pt idx="448">
                  <c:v>44895</c:v>
                </c:pt>
                <c:pt idx="449">
                  <c:v>44896</c:v>
                </c:pt>
                <c:pt idx="450">
                  <c:v>44897</c:v>
                </c:pt>
                <c:pt idx="451">
                  <c:v>44900</c:v>
                </c:pt>
                <c:pt idx="452">
                  <c:v>44901</c:v>
                </c:pt>
                <c:pt idx="453">
                  <c:v>44902</c:v>
                </c:pt>
                <c:pt idx="454">
                  <c:v>44903</c:v>
                </c:pt>
                <c:pt idx="455">
                  <c:v>44904</c:v>
                </c:pt>
                <c:pt idx="456">
                  <c:v>44907</c:v>
                </c:pt>
                <c:pt idx="457">
                  <c:v>44908</c:v>
                </c:pt>
                <c:pt idx="458">
                  <c:v>44909</c:v>
                </c:pt>
                <c:pt idx="459">
                  <c:v>44910</c:v>
                </c:pt>
                <c:pt idx="460">
                  <c:v>44911</c:v>
                </c:pt>
              </c:numCache>
            </c:numRef>
          </c:cat>
          <c:val>
            <c:numRef>
              <c:f>日频!$B$29:$B$489</c:f>
              <c:numCache>
                <c:formatCode>0.0000</c:formatCode>
                <c:ptCount val="461"/>
                <c:pt idx="0">
                  <c:v>250.398</c:v>
                </c:pt>
                <c:pt idx="1">
                  <c:v>252.78077999999999</c:v>
                </c:pt>
                <c:pt idx="2">
                  <c:v>291.85696999999999</c:v>
                </c:pt>
                <c:pt idx="3">
                  <c:v>329.76407999999998</c:v>
                </c:pt>
                <c:pt idx="4">
                  <c:v>330.59472</c:v>
                </c:pt>
                <c:pt idx="5">
                  <c:v>334.74792000000002</c:v>
                </c:pt>
                <c:pt idx="6">
                  <c:v>344.71559999999999</c:v>
                </c:pt>
                <c:pt idx="7">
                  <c:v>327.65231999999997</c:v>
                </c:pt>
                <c:pt idx="8">
                  <c:v>323.42903999999999</c:v>
                </c:pt>
                <c:pt idx="9">
                  <c:v>314.60161599999998</c:v>
                </c:pt>
                <c:pt idx="10">
                  <c:v>297.87747999999999</c:v>
                </c:pt>
                <c:pt idx="11">
                  <c:v>272.68520799999999</c:v>
                </c:pt>
                <c:pt idx="12">
                  <c:v>282.23136</c:v>
                </c:pt>
                <c:pt idx="13">
                  <c:v>257.69051200000001</c:v>
                </c:pt>
                <c:pt idx="14">
                  <c:v>261.96651600000001</c:v>
                </c:pt>
                <c:pt idx="15">
                  <c:v>265.78442000000001</c:v>
                </c:pt>
                <c:pt idx="16">
                  <c:v>263.99921599999999</c:v>
                </c:pt>
                <c:pt idx="17">
                  <c:v>250.11506800000001</c:v>
                </c:pt>
                <c:pt idx="18">
                  <c:v>238.33695</c:v>
                </c:pt>
                <c:pt idx="19">
                  <c:v>221.99562</c:v>
                </c:pt>
                <c:pt idx="20">
                  <c:v>228.8064</c:v>
                </c:pt>
                <c:pt idx="21">
                  <c:v>233.34025</c:v>
                </c:pt>
                <c:pt idx="22">
                  <c:v>257.680926</c:v>
                </c:pt>
                <c:pt idx="23">
                  <c:v>254.09232</c:v>
                </c:pt>
                <c:pt idx="24">
                  <c:v>242.502352</c:v>
                </c:pt>
                <c:pt idx="25">
                  <c:v>253.607112</c:v>
                </c:pt>
                <c:pt idx="26">
                  <c:v>261.37570799999997</c:v>
                </c:pt>
                <c:pt idx="27">
                  <c:v>265.48058600000002</c:v>
                </c:pt>
                <c:pt idx="28">
                  <c:v>264.722508</c:v>
                </c:pt>
                <c:pt idx="29">
                  <c:v>264.22737999999998</c:v>
                </c:pt>
                <c:pt idx="30">
                  <c:v>252.24596399999999</c:v>
                </c:pt>
                <c:pt idx="31">
                  <c:v>222.49930000000001</c:v>
                </c:pt>
                <c:pt idx="32">
                  <c:v>223.52778000000001</c:v>
                </c:pt>
                <c:pt idx="33">
                  <c:v>235.59479999999999</c:v>
                </c:pt>
                <c:pt idx="34">
                  <c:v>223.62988799999999</c:v>
                </c:pt>
                <c:pt idx="35">
                  <c:v>222.74480600000001</c:v>
                </c:pt>
                <c:pt idx="36">
                  <c:v>228.1986</c:v>
                </c:pt>
                <c:pt idx="37">
                  <c:v>240.44880000000001</c:v>
                </c:pt>
                <c:pt idx="38">
                  <c:v>231.04359600000001</c:v>
                </c:pt>
                <c:pt idx="39">
                  <c:v>229.06116</c:v>
                </c:pt>
                <c:pt idx="40">
                  <c:v>232.44134399999999</c:v>
                </c:pt>
                <c:pt idx="41">
                  <c:v>225.648348</c:v>
                </c:pt>
                <c:pt idx="42">
                  <c:v>218.254176</c:v>
                </c:pt>
                <c:pt idx="43">
                  <c:v>218.78396599999999</c:v>
                </c:pt>
                <c:pt idx="44">
                  <c:v>201.7944</c:v>
                </c:pt>
                <c:pt idx="45">
                  <c:v>203.42519999999999</c:v>
                </c:pt>
                <c:pt idx="46">
                  <c:v>207.14417599999999</c:v>
                </c:pt>
                <c:pt idx="47">
                  <c:v>206.18736000000001</c:v>
                </c:pt>
                <c:pt idx="48">
                  <c:v>198.59889000000001</c:v>
                </c:pt>
                <c:pt idx="49">
                  <c:v>205.32405600000001</c:v>
                </c:pt>
                <c:pt idx="50">
                  <c:v>214.86456000000001</c:v>
                </c:pt>
                <c:pt idx="51">
                  <c:v>229.53559999999999</c:v>
                </c:pt>
                <c:pt idx="52">
                  <c:v>229.22018</c:v>
                </c:pt>
                <c:pt idx="53">
                  <c:v>228.41749799999999</c:v>
                </c:pt>
                <c:pt idx="54">
                  <c:v>227.27207200000001</c:v>
                </c:pt>
                <c:pt idx="55">
                  <c:v>219.09477999999999</c:v>
                </c:pt>
                <c:pt idx="56">
                  <c:v>215.59592799999999</c:v>
                </c:pt>
                <c:pt idx="57">
                  <c:v>216.26237599999999</c:v>
                </c:pt>
                <c:pt idx="58">
                  <c:v>214.09641999999999</c:v>
                </c:pt>
                <c:pt idx="59">
                  <c:v>215.99565000000001</c:v>
                </c:pt>
                <c:pt idx="60">
                  <c:v>203.30138400000001</c:v>
                </c:pt>
                <c:pt idx="61">
                  <c:v>198.93568200000001</c:v>
                </c:pt>
                <c:pt idx="62">
                  <c:v>187.976192</c:v>
                </c:pt>
                <c:pt idx="63">
                  <c:v>195.39408800000001</c:v>
                </c:pt>
                <c:pt idx="64">
                  <c:v>183.84989999999999</c:v>
                </c:pt>
                <c:pt idx="65">
                  <c:v>184.24925999999999</c:v>
                </c:pt>
                <c:pt idx="66">
                  <c:v>186.43857600000001</c:v>
                </c:pt>
                <c:pt idx="67">
                  <c:v>188.43955800000001</c:v>
                </c:pt>
                <c:pt idx="68">
                  <c:v>188.27802</c:v>
                </c:pt>
                <c:pt idx="69">
                  <c:v>198.635932</c:v>
                </c:pt>
                <c:pt idx="70">
                  <c:v>192.630798</c:v>
                </c:pt>
                <c:pt idx="71">
                  <c:v>170.22446400000001</c:v>
                </c:pt>
                <c:pt idx="72">
                  <c:v>169.11359999999999</c:v>
                </c:pt>
                <c:pt idx="73">
                  <c:v>168.921088</c:v>
                </c:pt>
                <c:pt idx="74">
                  <c:v>164.89112399999999</c:v>
                </c:pt>
                <c:pt idx="75">
                  <c:v>159.409549</c:v>
                </c:pt>
                <c:pt idx="76">
                  <c:v>173.81938600000001</c:v>
                </c:pt>
                <c:pt idx="77">
                  <c:v>174.40293600000001</c:v>
                </c:pt>
                <c:pt idx="78">
                  <c:v>169.576818</c:v>
                </c:pt>
                <c:pt idx="79">
                  <c:v>170.45544000000001</c:v>
                </c:pt>
                <c:pt idx="80">
                  <c:v>170.53348399999999</c:v>
                </c:pt>
                <c:pt idx="81">
                  <c:v>168.85235</c:v>
                </c:pt>
                <c:pt idx="82">
                  <c:v>167.65244999999999</c:v>
                </c:pt>
                <c:pt idx="83">
                  <c:v>168.659964</c:v>
                </c:pt>
                <c:pt idx="84">
                  <c:v>171.82360800000001</c:v>
                </c:pt>
                <c:pt idx="85">
                  <c:v>169.87143599999999</c:v>
                </c:pt>
                <c:pt idx="86">
                  <c:v>166.408704</c:v>
                </c:pt>
                <c:pt idx="87">
                  <c:v>157.77400499999999</c:v>
                </c:pt>
                <c:pt idx="88">
                  <c:v>159.15456</c:v>
                </c:pt>
                <c:pt idx="89">
                  <c:v>160.64193599999999</c:v>
                </c:pt>
                <c:pt idx="90">
                  <c:v>156.28716</c:v>
                </c:pt>
                <c:pt idx="91">
                  <c:v>166.005945</c:v>
                </c:pt>
                <c:pt idx="92">
                  <c:v>159.86228500000001</c:v>
                </c:pt>
                <c:pt idx="93">
                  <c:v>172.49394799999999</c:v>
                </c:pt>
                <c:pt idx="94">
                  <c:v>170.73666</c:v>
                </c:pt>
                <c:pt idx="95">
                  <c:v>168.36441600000001</c:v>
                </c:pt>
                <c:pt idx="96">
                  <c:v>162.08918399999999</c:v>
                </c:pt>
                <c:pt idx="97">
                  <c:v>152.67521600000001</c:v>
                </c:pt>
                <c:pt idx="98">
                  <c:v>143.604028</c:v>
                </c:pt>
                <c:pt idx="99">
                  <c:v>142.15120200000001</c:v>
                </c:pt>
                <c:pt idx="100">
                  <c:v>137.65377599999999</c:v>
                </c:pt>
                <c:pt idx="101">
                  <c:v>133.2688</c:v>
                </c:pt>
                <c:pt idx="102">
                  <c:v>127.37408000000001</c:v>
                </c:pt>
                <c:pt idx="103">
                  <c:v>124.684495</c:v>
                </c:pt>
                <c:pt idx="104">
                  <c:v>131.74513999999999</c:v>
                </c:pt>
                <c:pt idx="105">
                  <c:v>133.84577999999999</c:v>
                </c:pt>
                <c:pt idx="106">
                  <c:v>128.82765599999999</c:v>
                </c:pt>
                <c:pt idx="107">
                  <c:v>125.77997999999999</c:v>
                </c:pt>
                <c:pt idx="108">
                  <c:v>118.518824</c:v>
                </c:pt>
                <c:pt idx="109">
                  <c:v>115.839704</c:v>
                </c:pt>
                <c:pt idx="110">
                  <c:v>113.19822600000001</c:v>
                </c:pt>
                <c:pt idx="111">
                  <c:v>120.684023</c:v>
                </c:pt>
                <c:pt idx="112">
                  <c:v>107.73752500000001</c:v>
                </c:pt>
                <c:pt idx="113">
                  <c:v>95.011020000000002</c:v>
                </c:pt>
                <c:pt idx="114">
                  <c:v>90.636381</c:v>
                </c:pt>
                <c:pt idx="115">
                  <c:v>95.685034000000002</c:v>
                </c:pt>
                <c:pt idx="116">
                  <c:v>99.283878000000001</c:v>
                </c:pt>
                <c:pt idx="117">
                  <c:v>91.515119999999996</c:v>
                </c:pt>
                <c:pt idx="118">
                  <c:v>92.168980000000005</c:v>
                </c:pt>
                <c:pt idx="119">
                  <c:v>89.668137000000002</c:v>
                </c:pt>
                <c:pt idx="120">
                  <c:v>87.458020000000005</c:v>
                </c:pt>
                <c:pt idx="121">
                  <c:v>74.116052999999994</c:v>
                </c:pt>
                <c:pt idx="122">
                  <c:v>70.554446999999996</c:v>
                </c:pt>
                <c:pt idx="123">
                  <c:v>68.751374999999996</c:v>
                </c:pt>
                <c:pt idx="124">
                  <c:v>70.825400000000002</c:v>
                </c:pt>
                <c:pt idx="125">
                  <c:v>70.192044999999993</c:v>
                </c:pt>
                <c:pt idx="126">
                  <c:v>70.007362999999998</c:v>
                </c:pt>
                <c:pt idx="127">
                  <c:v>66.652832000000004</c:v>
                </c:pt>
                <c:pt idx="128">
                  <c:v>62.069982000000003</c:v>
                </c:pt>
                <c:pt idx="129">
                  <c:v>59.186838999999999</c:v>
                </c:pt>
                <c:pt idx="130">
                  <c:v>58.922722499999999</c:v>
                </c:pt>
                <c:pt idx="131">
                  <c:v>54.738190000000003</c:v>
                </c:pt>
                <c:pt idx="132">
                  <c:v>56.771393000000003</c:v>
                </c:pt>
                <c:pt idx="133">
                  <c:v>58.214596</c:v>
                </c:pt>
                <c:pt idx="134">
                  <c:v>66.823077499999997</c:v>
                </c:pt>
                <c:pt idx="135">
                  <c:v>64.405600000000007</c:v>
                </c:pt>
                <c:pt idx="136">
                  <c:v>58.545344</c:v>
                </c:pt>
                <c:pt idx="137">
                  <c:v>59.506417999999996</c:v>
                </c:pt>
                <c:pt idx="138">
                  <c:v>64.604342000000003</c:v>
                </c:pt>
                <c:pt idx="139">
                  <c:v>70.194149999999993</c:v>
                </c:pt>
                <c:pt idx="140">
                  <c:v>69.821214999999995</c:v>
                </c:pt>
                <c:pt idx="141">
                  <c:v>73.385277000000002</c:v>
                </c:pt>
                <c:pt idx="142">
                  <c:v>74.921862000000004</c:v>
                </c:pt>
                <c:pt idx="143">
                  <c:v>77.383960000000002</c:v>
                </c:pt>
                <c:pt idx="144">
                  <c:v>84.598399000000001</c:v>
                </c:pt>
                <c:pt idx="145">
                  <c:v>82.567067499999993</c:v>
                </c:pt>
                <c:pt idx="146">
                  <c:v>76.772388000000007</c:v>
                </c:pt>
                <c:pt idx="147">
                  <c:v>80.895194000000004</c:v>
                </c:pt>
                <c:pt idx="148">
                  <c:v>83.002920000000003</c:v>
                </c:pt>
                <c:pt idx="149">
                  <c:v>81.003069999999994</c:v>
                </c:pt>
                <c:pt idx="150">
                  <c:v>77.183623999999995</c:v>
                </c:pt>
                <c:pt idx="151">
                  <c:v>78.454779000000002</c:v>
                </c:pt>
                <c:pt idx="152">
                  <c:v>83.569248000000002</c:v>
                </c:pt>
                <c:pt idx="153">
                  <c:v>81.123520999999997</c:v>
                </c:pt>
                <c:pt idx="154">
                  <c:v>79.879930999999999</c:v>
                </c:pt>
                <c:pt idx="155">
                  <c:v>79.955455499999999</c:v>
                </c:pt>
                <c:pt idx="156">
                  <c:v>72.059444999999997</c:v>
                </c:pt>
                <c:pt idx="157">
                  <c:v>67.646655999999993</c:v>
                </c:pt>
                <c:pt idx="158">
                  <c:v>71.387739999999994</c:v>
                </c:pt>
                <c:pt idx="159">
                  <c:v>70.280603999999997</c:v>
                </c:pt>
                <c:pt idx="160">
                  <c:v>68.894062000000005</c:v>
                </c:pt>
                <c:pt idx="161">
                  <c:v>67.561166</c:v>
                </c:pt>
                <c:pt idx="162">
                  <c:v>66.103311000000005</c:v>
                </c:pt>
                <c:pt idx="163">
                  <c:v>66.228269999999995</c:v>
                </c:pt>
                <c:pt idx="164">
                  <c:v>71.851425000000006</c:v>
                </c:pt>
                <c:pt idx="165">
                  <c:v>69.496587500000004</c:v>
                </c:pt>
                <c:pt idx="166">
                  <c:v>72.893039999999999</c:v>
                </c:pt>
                <c:pt idx="167">
                  <c:v>68.536032500000005</c:v>
                </c:pt>
                <c:pt idx="168">
                  <c:v>70.142489999999995</c:v>
                </c:pt>
                <c:pt idx="169">
                  <c:v>67.944875999999994</c:v>
                </c:pt>
                <c:pt idx="170">
                  <c:v>74.411100000000005</c:v>
                </c:pt>
                <c:pt idx="171">
                  <c:v>77.323953500000002</c:v>
                </c:pt>
                <c:pt idx="172">
                  <c:v>79.433735499999997</c:v>
                </c:pt>
                <c:pt idx="173">
                  <c:v>84.169876000000002</c:v>
                </c:pt>
                <c:pt idx="174">
                  <c:v>88.815960000000004</c:v>
                </c:pt>
                <c:pt idx="175">
                  <c:v>88.913349999999994</c:v>
                </c:pt>
                <c:pt idx="176">
                  <c:v>86.378668000000005</c:v>
                </c:pt>
                <c:pt idx="177">
                  <c:v>85.352664000000004</c:v>
                </c:pt>
                <c:pt idx="178">
                  <c:v>85.039739999999995</c:v>
                </c:pt>
                <c:pt idx="179">
                  <c:v>82.434483</c:v>
                </c:pt>
                <c:pt idx="180">
                  <c:v>82.221999999999994</c:v>
                </c:pt>
                <c:pt idx="181">
                  <c:v>79.012906000000001</c:v>
                </c:pt>
                <c:pt idx="182">
                  <c:v>79.361729999999994</c:v>
                </c:pt>
                <c:pt idx="183">
                  <c:v>78.298357499999995</c:v>
                </c:pt>
                <c:pt idx="184">
                  <c:v>76.712229500000007</c:v>
                </c:pt>
                <c:pt idx="185">
                  <c:v>75.527945500000001</c:v>
                </c:pt>
                <c:pt idx="186">
                  <c:v>76.547060000000002</c:v>
                </c:pt>
                <c:pt idx="187">
                  <c:v>82.074037000000004</c:v>
                </c:pt>
                <c:pt idx="188">
                  <c:v>82.228999999999999</c:v>
                </c:pt>
                <c:pt idx="189">
                  <c:v>81.184950000000001</c:v>
                </c:pt>
                <c:pt idx="190">
                  <c:v>83.628310999999997</c:v>
                </c:pt>
                <c:pt idx="191">
                  <c:v>83.078115999999994</c:v>
                </c:pt>
                <c:pt idx="192">
                  <c:v>80.643348500000002</c:v>
                </c:pt>
                <c:pt idx="193">
                  <c:v>78.902441999999994</c:v>
                </c:pt>
                <c:pt idx="194">
                  <c:v>76.882903999999996</c:v>
                </c:pt>
                <c:pt idx="195">
                  <c:v>77.751850000000005</c:v>
                </c:pt>
                <c:pt idx="196">
                  <c:v>81.754997000000003</c:v>
                </c:pt>
                <c:pt idx="197">
                  <c:v>80.281032499999995</c:v>
                </c:pt>
                <c:pt idx="198">
                  <c:v>73.796400000000006</c:v>
                </c:pt>
                <c:pt idx="199">
                  <c:v>70.034760000000006</c:v>
                </c:pt>
                <c:pt idx="200">
                  <c:v>69.482303999999999</c:v>
                </c:pt>
                <c:pt idx="201">
                  <c:v>71.389194000000003</c:v>
                </c:pt>
                <c:pt idx="202">
                  <c:v>68.887855000000002</c:v>
                </c:pt>
                <c:pt idx="203">
                  <c:v>66.464937500000005</c:v>
                </c:pt>
                <c:pt idx="204">
                  <c:v>64.791272000000006</c:v>
                </c:pt>
                <c:pt idx="205">
                  <c:v>68.647319999999993</c:v>
                </c:pt>
                <c:pt idx="206">
                  <c:v>68.750141999999997</c:v>
                </c:pt>
                <c:pt idx="207">
                  <c:v>69.827939999999998</c:v>
                </c:pt>
                <c:pt idx="208">
                  <c:v>70.501921999999993</c:v>
                </c:pt>
                <c:pt idx="209">
                  <c:v>70.820097500000003</c:v>
                </c:pt>
                <c:pt idx="210">
                  <c:v>67.320824999999999</c:v>
                </c:pt>
                <c:pt idx="211">
                  <c:v>67.052712</c:v>
                </c:pt>
                <c:pt idx="212">
                  <c:v>69.279273500000002</c:v>
                </c:pt>
                <c:pt idx="213">
                  <c:v>66.437135999999995</c:v>
                </c:pt>
                <c:pt idx="214">
                  <c:v>64.031420999999995</c:v>
                </c:pt>
                <c:pt idx="215">
                  <c:v>64.256263500000003</c:v>
                </c:pt>
                <c:pt idx="216">
                  <c:v>64.269568000000007</c:v>
                </c:pt>
                <c:pt idx="217">
                  <c:v>61.898909500000002</c:v>
                </c:pt>
                <c:pt idx="218">
                  <c:v>61.701684999999998</c:v>
                </c:pt>
                <c:pt idx="219">
                  <c:v>59.244824999999999</c:v>
                </c:pt>
                <c:pt idx="220">
                  <c:v>55.987789999999997</c:v>
                </c:pt>
                <c:pt idx="221">
                  <c:v>55.605693000000002</c:v>
                </c:pt>
                <c:pt idx="222">
                  <c:v>58.908079999999998</c:v>
                </c:pt>
                <c:pt idx="223">
                  <c:v>60.992959999999997</c:v>
                </c:pt>
                <c:pt idx="224">
                  <c:v>59.762205000000002</c:v>
                </c:pt>
                <c:pt idx="225">
                  <c:v>55.280217999999998</c:v>
                </c:pt>
                <c:pt idx="226">
                  <c:v>55.541650500000003</c:v>
                </c:pt>
                <c:pt idx="227">
                  <c:v>57.807702499999998</c:v>
                </c:pt>
                <c:pt idx="228">
                  <c:v>63.583537999999997</c:v>
                </c:pt>
                <c:pt idx="229">
                  <c:v>65.759645000000006</c:v>
                </c:pt>
                <c:pt idx="230">
                  <c:v>69.943503000000007</c:v>
                </c:pt>
                <c:pt idx="231">
                  <c:v>69.683620500000004</c:v>
                </c:pt>
                <c:pt idx="232">
                  <c:v>73.211602499999998</c:v>
                </c:pt>
                <c:pt idx="233">
                  <c:v>71.179762499999995</c:v>
                </c:pt>
                <c:pt idx="234">
                  <c:v>69.755758999999998</c:v>
                </c:pt>
                <c:pt idx="235">
                  <c:v>68.381037500000005</c:v>
                </c:pt>
                <c:pt idx="236">
                  <c:v>72.887438000000003</c:v>
                </c:pt>
                <c:pt idx="237">
                  <c:v>72.021152999999998</c:v>
                </c:pt>
                <c:pt idx="238">
                  <c:v>69.412255000000002</c:v>
                </c:pt>
                <c:pt idx="239">
                  <c:v>67.5652635</c:v>
                </c:pt>
                <c:pt idx="240">
                  <c:v>70.103216000000003</c:v>
                </c:pt>
                <c:pt idx="241">
                  <c:v>67.002430500000003</c:v>
                </c:pt>
                <c:pt idx="242">
                  <c:v>67.504800000000003</c:v>
                </c:pt>
                <c:pt idx="243">
                  <c:v>71.964207999999999</c:v>
                </c:pt>
                <c:pt idx="244">
                  <c:v>73.355215999999999</c:v>
                </c:pt>
                <c:pt idx="245">
                  <c:v>72.971856000000002</c:v>
                </c:pt>
                <c:pt idx="246">
                  <c:v>73.378511500000002</c:v>
                </c:pt>
                <c:pt idx="247">
                  <c:v>77.297815499999999</c:v>
                </c:pt>
                <c:pt idx="248">
                  <c:v>77.13279</c:v>
                </c:pt>
                <c:pt idx="249">
                  <c:v>75.409316000000004</c:v>
                </c:pt>
                <c:pt idx="250">
                  <c:v>73.245872500000004</c:v>
                </c:pt>
                <c:pt idx="251">
                  <c:v>73.858931999999996</c:v>
                </c:pt>
                <c:pt idx="252">
                  <c:v>77.759128000000004</c:v>
                </c:pt>
                <c:pt idx="253">
                  <c:v>80.201887999999997</c:v>
                </c:pt>
                <c:pt idx="254">
                  <c:v>76.339280000000002</c:v>
                </c:pt>
                <c:pt idx="255">
                  <c:v>70.831162500000005</c:v>
                </c:pt>
                <c:pt idx="256">
                  <c:v>72.868626000000006</c:v>
                </c:pt>
                <c:pt idx="257">
                  <c:v>74.368476000000001</c:v>
                </c:pt>
                <c:pt idx="258">
                  <c:v>70.133335000000002</c:v>
                </c:pt>
                <c:pt idx="259">
                  <c:v>70.297411999999994</c:v>
                </c:pt>
                <c:pt idx="260">
                  <c:v>72.474605999999994</c:v>
                </c:pt>
                <c:pt idx="261">
                  <c:v>71.493565500000003</c:v>
                </c:pt>
                <c:pt idx="262">
                  <c:v>65.532158999999993</c:v>
                </c:pt>
                <c:pt idx="263">
                  <c:v>64.429761999999997</c:v>
                </c:pt>
                <c:pt idx="264">
                  <c:v>62.058906</c:v>
                </c:pt>
                <c:pt idx="265">
                  <c:v>61.28049</c:v>
                </c:pt>
                <c:pt idx="266">
                  <c:v>58.103109000000003</c:v>
                </c:pt>
                <c:pt idx="267">
                  <c:v>58.135599999999997</c:v>
                </c:pt>
                <c:pt idx="268">
                  <c:v>59.638778000000002</c:v>
                </c:pt>
                <c:pt idx="269">
                  <c:v>55.953414000000002</c:v>
                </c:pt>
                <c:pt idx="270">
                  <c:v>48.829424000000003</c:v>
                </c:pt>
                <c:pt idx="271">
                  <c:v>45.734175</c:v>
                </c:pt>
                <c:pt idx="272">
                  <c:v>61.641216</c:v>
                </c:pt>
                <c:pt idx="273">
                  <c:v>60.796441999999999</c:v>
                </c:pt>
                <c:pt idx="274">
                  <c:v>61.986376</c:v>
                </c:pt>
                <c:pt idx="275">
                  <c:v>58.431558000000003</c:v>
                </c:pt>
                <c:pt idx="276">
                  <c:v>61.371784499999997</c:v>
                </c:pt>
                <c:pt idx="277">
                  <c:v>65.123202000000006</c:v>
                </c:pt>
                <c:pt idx="278">
                  <c:v>62.598824999999998</c:v>
                </c:pt>
                <c:pt idx="279">
                  <c:v>57.641440000000003</c:v>
                </c:pt>
                <c:pt idx="280">
                  <c:v>61.0959535</c:v>
                </c:pt>
                <c:pt idx="281">
                  <c:v>63.811864999999997</c:v>
                </c:pt>
                <c:pt idx="282">
                  <c:v>59.776448000000002</c:v>
                </c:pt>
                <c:pt idx="283">
                  <c:v>60.176941999999997</c:v>
                </c:pt>
                <c:pt idx="284">
                  <c:v>59.272404000000002</c:v>
                </c:pt>
                <c:pt idx="285">
                  <c:v>64.461780000000005</c:v>
                </c:pt>
                <c:pt idx="286">
                  <c:v>61.307754000000003</c:v>
                </c:pt>
                <c:pt idx="287">
                  <c:v>58.476239999999997</c:v>
                </c:pt>
                <c:pt idx="288">
                  <c:v>57.049322500000002</c:v>
                </c:pt>
                <c:pt idx="289">
                  <c:v>53.093682000000001</c:v>
                </c:pt>
                <c:pt idx="290">
                  <c:v>49.364248000000003</c:v>
                </c:pt>
                <c:pt idx="291">
                  <c:v>52.058239999999998</c:v>
                </c:pt>
                <c:pt idx="292">
                  <c:v>51.626939</c:v>
                </c:pt>
                <c:pt idx="293">
                  <c:v>50.206319999999998</c:v>
                </c:pt>
                <c:pt idx="294">
                  <c:v>50.061599999999999</c:v>
                </c:pt>
                <c:pt idx="295">
                  <c:v>48.865569999999998</c:v>
                </c:pt>
                <c:pt idx="296">
                  <c:v>48.827620000000003</c:v>
                </c:pt>
                <c:pt idx="297">
                  <c:v>45.744712999999997</c:v>
                </c:pt>
                <c:pt idx="298">
                  <c:v>48.517029000000001</c:v>
                </c:pt>
                <c:pt idx="299">
                  <c:v>50.956028500000002</c:v>
                </c:pt>
                <c:pt idx="300">
                  <c:v>51.229500000000002</c:v>
                </c:pt>
                <c:pt idx="301">
                  <c:v>56.295614999999998</c:v>
                </c:pt>
                <c:pt idx="302">
                  <c:v>56.084769999999999</c:v>
                </c:pt>
                <c:pt idx="303">
                  <c:v>52.837757000000003</c:v>
                </c:pt>
                <c:pt idx="304">
                  <c:v>53.429041499999997</c:v>
                </c:pt>
                <c:pt idx="305">
                  <c:v>50.787505000000003</c:v>
                </c:pt>
                <c:pt idx="306">
                  <c:v>50.030954999999999</c:v>
                </c:pt>
                <c:pt idx="307">
                  <c:v>53.919137999999997</c:v>
                </c:pt>
                <c:pt idx="308">
                  <c:v>53.619736500000002</c:v>
                </c:pt>
                <c:pt idx="309">
                  <c:v>58.643610000000002</c:v>
                </c:pt>
                <c:pt idx="310">
                  <c:v>59.096093500000002</c:v>
                </c:pt>
                <c:pt idx="311">
                  <c:v>62.019982499999998</c:v>
                </c:pt>
                <c:pt idx="312">
                  <c:v>59.995562</c:v>
                </c:pt>
                <c:pt idx="313">
                  <c:v>58.373390499999999</c:v>
                </c:pt>
                <c:pt idx="314">
                  <c:v>61.277850000000001</c:v>
                </c:pt>
                <c:pt idx="315">
                  <c:v>56.099048500000002</c:v>
                </c:pt>
                <c:pt idx="316">
                  <c:v>53.723334000000001</c:v>
                </c:pt>
                <c:pt idx="317">
                  <c:v>56.593987499999997</c:v>
                </c:pt>
                <c:pt idx="318">
                  <c:v>57.668646000000003</c:v>
                </c:pt>
                <c:pt idx="319">
                  <c:v>58.848118499999998</c:v>
                </c:pt>
                <c:pt idx="320">
                  <c:v>60.562779999999997</c:v>
                </c:pt>
                <c:pt idx="321">
                  <c:v>64.497399999999999</c:v>
                </c:pt>
                <c:pt idx="322">
                  <c:v>65.663257999999999</c:v>
                </c:pt>
                <c:pt idx="323">
                  <c:v>68.316097999999997</c:v>
                </c:pt>
                <c:pt idx="324">
                  <c:v>71.397480000000002</c:v>
                </c:pt>
                <c:pt idx="325">
                  <c:v>72.212599999999995</c:v>
                </c:pt>
                <c:pt idx="326">
                  <c:v>74.268661499999993</c:v>
                </c:pt>
                <c:pt idx="327">
                  <c:v>74.362802000000002</c:v>
                </c:pt>
                <c:pt idx="328">
                  <c:v>73.832075000000003</c:v>
                </c:pt>
                <c:pt idx="329">
                  <c:v>74.031025</c:v>
                </c:pt>
                <c:pt idx="330">
                  <c:v>74.187794999999994</c:v>
                </c:pt>
                <c:pt idx="331">
                  <c:v>75.732685500000002</c:v>
                </c:pt>
                <c:pt idx="332">
                  <c:v>68.688001</c:v>
                </c:pt>
                <c:pt idx="333">
                  <c:v>70.974787500000005</c:v>
                </c:pt>
                <c:pt idx="334">
                  <c:v>70.840892499999995</c:v>
                </c:pt>
                <c:pt idx="335">
                  <c:v>73.111576999999997</c:v>
                </c:pt>
                <c:pt idx="336">
                  <c:v>70.401015000000001</c:v>
                </c:pt>
                <c:pt idx="337">
                  <c:v>71.398488</c:v>
                </c:pt>
                <c:pt idx="338">
                  <c:v>74.556719000000001</c:v>
                </c:pt>
                <c:pt idx="339">
                  <c:v>76.606817000000007</c:v>
                </c:pt>
                <c:pt idx="340">
                  <c:v>76.433279999999996</c:v>
                </c:pt>
                <c:pt idx="341">
                  <c:v>74.762625</c:v>
                </c:pt>
                <c:pt idx="342">
                  <c:v>74.743606</c:v>
                </c:pt>
                <c:pt idx="343">
                  <c:v>74.9135785</c:v>
                </c:pt>
                <c:pt idx="344">
                  <c:v>75.805008000000001</c:v>
                </c:pt>
                <c:pt idx="345">
                  <c:v>74.211870000000005</c:v>
                </c:pt>
                <c:pt idx="346">
                  <c:v>73.754444000000007</c:v>
                </c:pt>
                <c:pt idx="347">
                  <c:v>74.038669999999996</c:v>
                </c:pt>
                <c:pt idx="348">
                  <c:v>70.125641999999999</c:v>
                </c:pt>
                <c:pt idx="349">
                  <c:v>68.960131000000004</c:v>
                </c:pt>
                <c:pt idx="350">
                  <c:v>69.168777000000006</c:v>
                </c:pt>
                <c:pt idx="351">
                  <c:v>69.026516999999998</c:v>
                </c:pt>
                <c:pt idx="352">
                  <c:v>67.074539999999999</c:v>
                </c:pt>
                <c:pt idx="353">
                  <c:v>69.380399999999995</c:v>
                </c:pt>
                <c:pt idx="354">
                  <c:v>68.181487500000003</c:v>
                </c:pt>
                <c:pt idx="355">
                  <c:v>69.957601999999994</c:v>
                </c:pt>
                <c:pt idx="356">
                  <c:v>70.982656000000006</c:v>
                </c:pt>
                <c:pt idx="357">
                  <c:v>73.210678999999999</c:v>
                </c:pt>
                <c:pt idx="358">
                  <c:v>71.678816999999995</c:v>
                </c:pt>
                <c:pt idx="359">
                  <c:v>72.776144500000001</c:v>
                </c:pt>
                <c:pt idx="360">
                  <c:v>73.044484999999995</c:v>
                </c:pt>
                <c:pt idx="361">
                  <c:v>73.041790500000005</c:v>
                </c:pt>
                <c:pt idx="362">
                  <c:v>67.867320000000007</c:v>
                </c:pt>
                <c:pt idx="363">
                  <c:v>68.027842000000007</c:v>
                </c:pt>
                <c:pt idx="364">
                  <c:v>65.743335000000002</c:v>
                </c:pt>
                <c:pt idx="365">
                  <c:v>68.462490000000003</c:v>
                </c:pt>
                <c:pt idx="366">
                  <c:v>68.805148000000003</c:v>
                </c:pt>
                <c:pt idx="367">
                  <c:v>68.136257999999998</c:v>
                </c:pt>
                <c:pt idx="368">
                  <c:v>66.661201000000005</c:v>
                </c:pt>
                <c:pt idx="369">
                  <c:v>66.164776000000003</c:v>
                </c:pt>
                <c:pt idx="370">
                  <c:v>63.7814865</c:v>
                </c:pt>
                <c:pt idx="371">
                  <c:v>64.8151005</c:v>
                </c:pt>
                <c:pt idx="372">
                  <c:v>65.095944000000003</c:v>
                </c:pt>
                <c:pt idx="373">
                  <c:v>64.690799999999996</c:v>
                </c:pt>
                <c:pt idx="374">
                  <c:v>62.134542000000003</c:v>
                </c:pt>
                <c:pt idx="375">
                  <c:v>62.065671000000002</c:v>
                </c:pt>
                <c:pt idx="376">
                  <c:v>61.113787000000002</c:v>
                </c:pt>
                <c:pt idx="377">
                  <c:v>64.20684</c:v>
                </c:pt>
                <c:pt idx="378">
                  <c:v>64.793641500000007</c:v>
                </c:pt>
                <c:pt idx="379">
                  <c:v>65.581826000000007</c:v>
                </c:pt>
                <c:pt idx="380">
                  <c:v>60.135570000000001</c:v>
                </c:pt>
                <c:pt idx="381">
                  <c:v>64.424312499999999</c:v>
                </c:pt>
                <c:pt idx="382">
                  <c:v>61.753430000000002</c:v>
                </c:pt>
                <c:pt idx="383">
                  <c:v>62.110339500000002</c:v>
                </c:pt>
                <c:pt idx="384">
                  <c:v>59.616959999999999</c:v>
                </c:pt>
                <c:pt idx="385">
                  <c:v>60.398144000000002</c:v>
                </c:pt>
                <c:pt idx="386">
                  <c:v>58.794133500000001</c:v>
                </c:pt>
                <c:pt idx="387">
                  <c:v>58.658416000000003</c:v>
                </c:pt>
                <c:pt idx="388">
                  <c:v>57.707006499999999</c:v>
                </c:pt>
                <c:pt idx="389">
                  <c:v>57.571620000000003</c:v>
                </c:pt>
                <c:pt idx="390">
                  <c:v>55.285887500000001</c:v>
                </c:pt>
                <c:pt idx="391">
                  <c:v>54.970032000000003</c:v>
                </c:pt>
                <c:pt idx="392">
                  <c:v>56.779995</c:v>
                </c:pt>
                <c:pt idx="393">
                  <c:v>55.546149999999997</c:v>
                </c:pt>
                <c:pt idx="394">
                  <c:v>54.110411999999997</c:v>
                </c:pt>
                <c:pt idx="395">
                  <c:v>54.501711999999998</c:v>
                </c:pt>
                <c:pt idx="396">
                  <c:v>50.594180999999999</c:v>
                </c:pt>
                <c:pt idx="397">
                  <c:v>50.085964500000003</c:v>
                </c:pt>
                <c:pt idx="398">
                  <c:v>51.068539000000001</c:v>
                </c:pt>
                <c:pt idx="399">
                  <c:v>49.475281000000003</c:v>
                </c:pt>
                <c:pt idx="400">
                  <c:v>49.348934999999997</c:v>
                </c:pt>
                <c:pt idx="401">
                  <c:v>48.771299999999997</c:v>
                </c:pt>
                <c:pt idx="402">
                  <c:v>49.790356000000003</c:v>
                </c:pt>
                <c:pt idx="403">
                  <c:v>50.587219500000003</c:v>
                </c:pt>
                <c:pt idx="404">
                  <c:v>48.281272000000001</c:v>
                </c:pt>
                <c:pt idx="405">
                  <c:v>47.236426999999999</c:v>
                </c:pt>
                <c:pt idx="406">
                  <c:v>46.081218</c:v>
                </c:pt>
                <c:pt idx="407">
                  <c:v>47.030880000000003</c:v>
                </c:pt>
                <c:pt idx="408">
                  <c:v>50.874749999999999</c:v>
                </c:pt>
                <c:pt idx="409">
                  <c:v>50.603417999999998</c:v>
                </c:pt>
                <c:pt idx="410">
                  <c:v>48.704093999999998</c:v>
                </c:pt>
                <c:pt idx="411">
                  <c:v>47.027239999999999</c:v>
                </c:pt>
                <c:pt idx="412">
                  <c:v>45.633167999999998</c:v>
                </c:pt>
                <c:pt idx="413">
                  <c:v>45.153132999999997</c:v>
                </c:pt>
                <c:pt idx="414">
                  <c:v>43.118459999999999</c:v>
                </c:pt>
                <c:pt idx="415">
                  <c:v>44.148000000000003</c:v>
                </c:pt>
                <c:pt idx="416">
                  <c:v>44.242468000000002</c:v>
                </c:pt>
                <c:pt idx="417">
                  <c:v>46.592605499999998</c:v>
                </c:pt>
                <c:pt idx="418">
                  <c:v>43.162799499999998</c:v>
                </c:pt>
                <c:pt idx="419">
                  <c:v>39.494624000000002</c:v>
                </c:pt>
                <c:pt idx="420">
                  <c:v>36.275599999999997</c:v>
                </c:pt>
                <c:pt idx="421">
                  <c:v>31.715028</c:v>
                </c:pt>
                <c:pt idx="422">
                  <c:v>33.369784500000002</c:v>
                </c:pt>
                <c:pt idx="423">
                  <c:v>34.542667000000002</c:v>
                </c:pt>
                <c:pt idx="424">
                  <c:v>32.595419999999997</c:v>
                </c:pt>
                <c:pt idx="425">
                  <c:v>29.960504</c:v>
                </c:pt>
                <c:pt idx="426">
                  <c:v>29.532212999999999</c:v>
                </c:pt>
                <c:pt idx="427">
                  <c:v>34.114102000000003</c:v>
                </c:pt>
                <c:pt idx="428">
                  <c:v>34.214328000000002</c:v>
                </c:pt>
                <c:pt idx="429">
                  <c:v>33.375126000000002</c:v>
                </c:pt>
                <c:pt idx="430">
                  <c:v>38.727750999999998</c:v>
                </c:pt>
                <c:pt idx="431">
                  <c:v>41.765535999999997</c:v>
                </c:pt>
                <c:pt idx="432">
                  <c:v>42.050197500000003</c:v>
                </c:pt>
                <c:pt idx="433">
                  <c:v>40.926205000000003</c:v>
                </c:pt>
                <c:pt idx="434">
                  <c:v>37.596357500000003</c:v>
                </c:pt>
                <c:pt idx="435">
                  <c:v>43.923341999999998</c:v>
                </c:pt>
                <c:pt idx="436">
                  <c:v>42.646703500000001</c:v>
                </c:pt>
                <c:pt idx="437">
                  <c:v>46.907442000000003</c:v>
                </c:pt>
                <c:pt idx="438">
                  <c:v>47.478287999999999</c:v>
                </c:pt>
                <c:pt idx="439">
                  <c:v>48.413128</c:v>
                </c:pt>
                <c:pt idx="440">
                  <c:v>49.316889000000003</c:v>
                </c:pt>
                <c:pt idx="441">
                  <c:v>48.879441999999997</c:v>
                </c:pt>
                <c:pt idx="442">
                  <c:v>46.159147500000003</c:v>
                </c:pt>
                <c:pt idx="443">
                  <c:v>48.417642000000001</c:v>
                </c:pt>
                <c:pt idx="444">
                  <c:v>48.947975</c:v>
                </c:pt>
                <c:pt idx="445">
                  <c:v>46.393099999999997</c:v>
                </c:pt>
                <c:pt idx="446">
                  <c:v>46.463507999999997</c:v>
                </c:pt>
                <c:pt idx="447">
                  <c:v>50.479019999999998</c:v>
                </c:pt>
                <c:pt idx="448">
                  <c:v>51.951919500000002</c:v>
                </c:pt>
                <c:pt idx="449">
                  <c:v>52.682408000000002</c:v>
                </c:pt>
                <c:pt idx="450">
                  <c:v>54.412199999999999</c:v>
                </c:pt>
                <c:pt idx="451">
                  <c:v>57.573334500000001</c:v>
                </c:pt>
                <c:pt idx="452">
                  <c:v>57.1417875</c:v>
                </c:pt>
                <c:pt idx="453">
                  <c:v>55.624178999999998</c:v>
                </c:pt>
                <c:pt idx="454">
                  <c:v>61.385511000000001</c:v>
                </c:pt>
                <c:pt idx="455">
                  <c:v>62.656782</c:v>
                </c:pt>
                <c:pt idx="456">
                  <c:v>60.75188</c:v>
                </c:pt>
                <c:pt idx="457">
                  <c:v>63.741796999999998</c:v>
                </c:pt>
                <c:pt idx="458">
                  <c:v>63.48039</c:v>
                </c:pt>
                <c:pt idx="459">
                  <c:v>61.259103000000003</c:v>
                </c:pt>
                <c:pt idx="460">
                  <c:v>62.363045</c:v>
                </c:pt>
              </c:numCache>
            </c:numRef>
          </c:val>
          <c:smooth val="0"/>
          <c:extLst>
            <c:ext xmlns:c16="http://schemas.microsoft.com/office/drawing/2014/chart" uri="{C3380CC4-5D6E-409C-BE32-E72D297353CC}">
              <c16:uniqueId val="{00000000-45EB-42CD-A428-DE946E8FAC2D}"/>
            </c:ext>
          </c:extLst>
        </c:ser>
        <c:dLbls>
          <c:showLegendKey val="0"/>
          <c:showVal val="0"/>
          <c:showCatName val="0"/>
          <c:showSerName val="0"/>
          <c:showPercent val="0"/>
          <c:showBubbleSize val="0"/>
        </c:dLbls>
        <c:marker val="1"/>
        <c:smooth val="0"/>
        <c:axId val="855510016"/>
        <c:axId val="737667904"/>
      </c:lineChart>
      <c:lineChart>
        <c:grouping val="standard"/>
        <c:varyColors val="0"/>
        <c:ser>
          <c:idx val="1"/>
          <c:order val="1"/>
          <c:tx>
            <c:strRef>
              <c:f>恒生指数</c:f>
              <c:strCache>
                <c:ptCount val="1"/>
                <c:pt idx="0">
                  <c:v>恒生指数</c:v>
                </c:pt>
              </c:strCache>
            </c:strRef>
          </c:tx>
          <c:spPr>
            <a:ln w="28575" cap="rnd">
              <a:solidFill>
                <a:srgbClr val="12264F"/>
              </a:solidFill>
              <a:round/>
            </a:ln>
            <a:effectLst/>
          </c:spPr>
          <c:marker>
            <c:symbol val="none"/>
          </c:marker>
          <c:val>
            <c:numRef>
              <c:f>日频!$Y$2008:$Y$2468</c:f>
              <c:numCache>
                <c:formatCode>0.0000</c:formatCode>
                <c:ptCount val="461"/>
                <c:pt idx="0">
                  <c:v>29288.68</c:v>
                </c:pt>
                <c:pt idx="1">
                  <c:v>29319.47</c:v>
                </c:pt>
                <c:pt idx="2">
                  <c:v>29476.19</c:v>
                </c:pt>
                <c:pt idx="3">
                  <c:v>30038.720000000001</c:v>
                </c:pt>
                <c:pt idx="4">
                  <c:v>30173.57</c:v>
                </c:pt>
                <c:pt idx="5">
                  <c:v>30746.66</c:v>
                </c:pt>
                <c:pt idx="6">
                  <c:v>31084.94</c:v>
                </c:pt>
                <c:pt idx="7">
                  <c:v>30595.27</c:v>
                </c:pt>
                <c:pt idx="8">
                  <c:v>30644.73</c:v>
                </c:pt>
                <c:pt idx="9">
                  <c:v>30319.83</c:v>
                </c:pt>
                <c:pt idx="10">
                  <c:v>30632.639999999999</c:v>
                </c:pt>
                <c:pt idx="11">
                  <c:v>29718.240000000002</c:v>
                </c:pt>
                <c:pt idx="12">
                  <c:v>30074.17</c:v>
                </c:pt>
                <c:pt idx="13">
                  <c:v>28980.21</c:v>
                </c:pt>
                <c:pt idx="14">
                  <c:v>29452.57</c:v>
                </c:pt>
                <c:pt idx="15">
                  <c:v>29095.86</c:v>
                </c:pt>
                <c:pt idx="16">
                  <c:v>29880.42</c:v>
                </c:pt>
                <c:pt idx="17">
                  <c:v>29236.79</c:v>
                </c:pt>
                <c:pt idx="18">
                  <c:v>29098.29</c:v>
                </c:pt>
                <c:pt idx="19">
                  <c:v>28540.83</c:v>
                </c:pt>
                <c:pt idx="20">
                  <c:v>28773.23</c:v>
                </c:pt>
                <c:pt idx="21">
                  <c:v>28907.52</c:v>
                </c:pt>
                <c:pt idx="22">
                  <c:v>29385.61</c:v>
                </c:pt>
                <c:pt idx="23">
                  <c:v>28739.72</c:v>
                </c:pt>
                <c:pt idx="24">
                  <c:v>28833.759999999998</c:v>
                </c:pt>
                <c:pt idx="25">
                  <c:v>29027.69</c:v>
                </c:pt>
                <c:pt idx="26">
                  <c:v>29034.12</c:v>
                </c:pt>
                <c:pt idx="27">
                  <c:v>29405.72</c:v>
                </c:pt>
                <c:pt idx="28">
                  <c:v>28990.94</c:v>
                </c:pt>
                <c:pt idx="29">
                  <c:v>28885.34</c:v>
                </c:pt>
                <c:pt idx="30">
                  <c:v>28497.38</c:v>
                </c:pt>
                <c:pt idx="31">
                  <c:v>27918.14</c:v>
                </c:pt>
                <c:pt idx="32">
                  <c:v>27899.61</c:v>
                </c:pt>
                <c:pt idx="33">
                  <c:v>28336.43</c:v>
                </c:pt>
                <c:pt idx="34">
                  <c:v>28338.3</c:v>
                </c:pt>
                <c:pt idx="35">
                  <c:v>28577.5</c:v>
                </c:pt>
                <c:pt idx="36">
                  <c:v>28378.35</c:v>
                </c:pt>
                <c:pt idx="37">
                  <c:v>28938.74</c:v>
                </c:pt>
                <c:pt idx="38">
                  <c:v>28674.799999999999</c:v>
                </c:pt>
                <c:pt idx="39">
                  <c:v>29008.07</c:v>
                </c:pt>
                <c:pt idx="40">
                  <c:v>28698.799999999999</c:v>
                </c:pt>
                <c:pt idx="41">
                  <c:v>28453.279999999999</c:v>
                </c:pt>
                <c:pt idx="42">
                  <c:v>28497.25</c:v>
                </c:pt>
                <c:pt idx="43">
                  <c:v>28900.83</c:v>
                </c:pt>
                <c:pt idx="44">
                  <c:v>28793.14</c:v>
                </c:pt>
                <c:pt idx="45">
                  <c:v>28969.71</c:v>
                </c:pt>
                <c:pt idx="46">
                  <c:v>29106.15</c:v>
                </c:pt>
                <c:pt idx="47">
                  <c:v>29135.73</c:v>
                </c:pt>
                <c:pt idx="48">
                  <c:v>28621.919999999998</c:v>
                </c:pt>
                <c:pt idx="49">
                  <c:v>28755.34</c:v>
                </c:pt>
                <c:pt idx="50">
                  <c:v>29078.75</c:v>
                </c:pt>
                <c:pt idx="51">
                  <c:v>28952.83</c:v>
                </c:pt>
                <c:pt idx="52">
                  <c:v>28941.54</c:v>
                </c:pt>
                <c:pt idx="53">
                  <c:v>29071.34</c:v>
                </c:pt>
                <c:pt idx="54">
                  <c:v>29303.26</c:v>
                </c:pt>
                <c:pt idx="55">
                  <c:v>28724.880000000001</c:v>
                </c:pt>
                <c:pt idx="56">
                  <c:v>28357.54</c:v>
                </c:pt>
                <c:pt idx="57">
                  <c:v>28557.14</c:v>
                </c:pt>
                <c:pt idx="58">
                  <c:v>28417.98</c:v>
                </c:pt>
                <c:pt idx="59">
                  <c:v>28637.46</c:v>
                </c:pt>
                <c:pt idx="60">
                  <c:v>28610.65</c:v>
                </c:pt>
                <c:pt idx="61">
                  <c:v>28595.66</c:v>
                </c:pt>
                <c:pt idx="62">
                  <c:v>28013.81</c:v>
                </c:pt>
                <c:pt idx="63">
                  <c:v>28231.040000000001</c:v>
                </c:pt>
                <c:pt idx="64">
                  <c:v>27718.67</c:v>
                </c:pt>
                <c:pt idx="65">
                  <c:v>28027.57</c:v>
                </c:pt>
                <c:pt idx="66">
                  <c:v>28194.09</c:v>
                </c:pt>
                <c:pt idx="67">
                  <c:v>28593.81</c:v>
                </c:pt>
                <c:pt idx="68">
                  <c:v>28450.29</c:v>
                </c:pt>
                <c:pt idx="69">
                  <c:v>28458.44</c:v>
                </c:pt>
                <c:pt idx="70">
                  <c:v>28412.26</c:v>
                </c:pt>
                <c:pt idx="71">
                  <c:v>28910.86</c:v>
                </c:pt>
                <c:pt idx="72">
                  <c:v>29166.01</c:v>
                </c:pt>
                <c:pt idx="73">
                  <c:v>29113.200000000001</c:v>
                </c:pt>
                <c:pt idx="74">
                  <c:v>29124.41</c:v>
                </c:pt>
                <c:pt idx="75">
                  <c:v>29151.8</c:v>
                </c:pt>
                <c:pt idx="76">
                  <c:v>29468</c:v>
                </c:pt>
                <c:pt idx="77">
                  <c:v>29297.62</c:v>
                </c:pt>
                <c:pt idx="78">
                  <c:v>28966.03</c:v>
                </c:pt>
                <c:pt idx="79">
                  <c:v>28918.1</c:v>
                </c:pt>
                <c:pt idx="80">
                  <c:v>28787.279999999999</c:v>
                </c:pt>
                <c:pt idx="81">
                  <c:v>28781.38</c:v>
                </c:pt>
                <c:pt idx="82">
                  <c:v>28742.63</c:v>
                </c:pt>
                <c:pt idx="83">
                  <c:v>28738.880000000001</c:v>
                </c:pt>
                <c:pt idx="84">
                  <c:v>28842.13</c:v>
                </c:pt>
                <c:pt idx="85">
                  <c:v>28638.53</c:v>
                </c:pt>
                <c:pt idx="86">
                  <c:v>28436.84</c:v>
                </c:pt>
                <c:pt idx="87">
                  <c:v>28558.59</c:v>
                </c:pt>
                <c:pt idx="88">
                  <c:v>28801.27</c:v>
                </c:pt>
                <c:pt idx="89">
                  <c:v>28489</c:v>
                </c:pt>
                <c:pt idx="90">
                  <c:v>28309.759999999998</c:v>
                </c:pt>
                <c:pt idx="91">
                  <c:v>28817.07</c:v>
                </c:pt>
                <c:pt idx="92">
                  <c:v>28882.46</c:v>
                </c:pt>
                <c:pt idx="93">
                  <c:v>29288.22</c:v>
                </c:pt>
                <c:pt idx="94">
                  <c:v>29268.3</c:v>
                </c:pt>
                <c:pt idx="95">
                  <c:v>28994.1</c:v>
                </c:pt>
                <c:pt idx="96">
                  <c:v>28827.95</c:v>
                </c:pt>
                <c:pt idx="97">
                  <c:v>28310.42</c:v>
                </c:pt>
                <c:pt idx="98">
                  <c:v>28143.5</c:v>
                </c:pt>
                <c:pt idx="99">
                  <c:v>28072.86</c:v>
                </c:pt>
                <c:pt idx="100">
                  <c:v>27960.62</c:v>
                </c:pt>
                <c:pt idx="101">
                  <c:v>27153.13</c:v>
                </c:pt>
                <c:pt idx="102">
                  <c:v>27344.54</c:v>
                </c:pt>
                <c:pt idx="103">
                  <c:v>27515.24</c:v>
                </c:pt>
                <c:pt idx="104">
                  <c:v>27963.41</c:v>
                </c:pt>
                <c:pt idx="105">
                  <c:v>27787.46</c:v>
                </c:pt>
                <c:pt idx="106">
                  <c:v>27996.27</c:v>
                </c:pt>
                <c:pt idx="107">
                  <c:v>28004.68</c:v>
                </c:pt>
                <c:pt idx="108">
                  <c:v>27489.78</c:v>
                </c:pt>
                <c:pt idx="109">
                  <c:v>27259.25</c:v>
                </c:pt>
                <c:pt idx="110">
                  <c:v>27224.58</c:v>
                </c:pt>
                <c:pt idx="111">
                  <c:v>27723.84</c:v>
                </c:pt>
                <c:pt idx="112">
                  <c:v>27321.98</c:v>
                </c:pt>
                <c:pt idx="113">
                  <c:v>26192.32</c:v>
                </c:pt>
                <c:pt idx="114">
                  <c:v>25086.43</c:v>
                </c:pt>
                <c:pt idx="115">
                  <c:v>25473.88</c:v>
                </c:pt>
                <c:pt idx="116">
                  <c:v>26315.32</c:v>
                </c:pt>
                <c:pt idx="117">
                  <c:v>25961.03</c:v>
                </c:pt>
                <c:pt idx="118">
                  <c:v>26235.8</c:v>
                </c:pt>
                <c:pt idx="119">
                  <c:v>26194.82</c:v>
                </c:pt>
                <c:pt idx="120">
                  <c:v>26426.55</c:v>
                </c:pt>
                <c:pt idx="121">
                  <c:v>26204.69</c:v>
                </c:pt>
                <c:pt idx="122">
                  <c:v>26179.4</c:v>
                </c:pt>
                <c:pt idx="123">
                  <c:v>26283.4</c:v>
                </c:pt>
                <c:pt idx="124">
                  <c:v>26605.62</c:v>
                </c:pt>
                <c:pt idx="125">
                  <c:v>26660.16</c:v>
                </c:pt>
                <c:pt idx="126">
                  <c:v>26517.82</c:v>
                </c:pt>
                <c:pt idx="127">
                  <c:v>26391.62</c:v>
                </c:pt>
                <c:pt idx="128">
                  <c:v>26181.46</c:v>
                </c:pt>
                <c:pt idx="129">
                  <c:v>25745.87</c:v>
                </c:pt>
                <c:pt idx="130">
                  <c:v>25867.01</c:v>
                </c:pt>
                <c:pt idx="131">
                  <c:v>25316.33</c:v>
                </c:pt>
                <c:pt idx="132">
                  <c:v>24849.72</c:v>
                </c:pt>
                <c:pt idx="133">
                  <c:v>25109.59</c:v>
                </c:pt>
                <c:pt idx="134">
                  <c:v>25727.919999999998</c:v>
                </c:pt>
                <c:pt idx="135">
                  <c:v>25693.95</c:v>
                </c:pt>
                <c:pt idx="136">
                  <c:v>25415.69</c:v>
                </c:pt>
                <c:pt idx="137">
                  <c:v>25407.89</c:v>
                </c:pt>
                <c:pt idx="138">
                  <c:v>25539.54</c:v>
                </c:pt>
                <c:pt idx="139">
                  <c:v>25878.99</c:v>
                </c:pt>
                <c:pt idx="140">
                  <c:v>26028.29</c:v>
                </c:pt>
                <c:pt idx="141">
                  <c:v>26090.43</c:v>
                </c:pt>
                <c:pt idx="142">
                  <c:v>25901.99</c:v>
                </c:pt>
                <c:pt idx="143">
                  <c:v>26163.63</c:v>
                </c:pt>
                <c:pt idx="144">
                  <c:v>26353.63</c:v>
                </c:pt>
                <c:pt idx="145">
                  <c:v>26320.93</c:v>
                </c:pt>
                <c:pt idx="146">
                  <c:v>25716</c:v>
                </c:pt>
                <c:pt idx="147">
                  <c:v>26205.91</c:v>
                </c:pt>
                <c:pt idx="148">
                  <c:v>25813.81</c:v>
                </c:pt>
                <c:pt idx="149">
                  <c:v>25502.23</c:v>
                </c:pt>
                <c:pt idx="150">
                  <c:v>25033.21</c:v>
                </c:pt>
                <c:pt idx="151">
                  <c:v>24667.85</c:v>
                </c:pt>
                <c:pt idx="152">
                  <c:v>24920.76</c:v>
                </c:pt>
                <c:pt idx="153">
                  <c:v>24099.14</c:v>
                </c:pt>
                <c:pt idx="154">
                  <c:v>24221.54</c:v>
                </c:pt>
                <c:pt idx="155">
                  <c:v>24510.98</c:v>
                </c:pt>
                <c:pt idx="156">
                  <c:v>24192.16</c:v>
                </c:pt>
                <c:pt idx="157">
                  <c:v>24208.78</c:v>
                </c:pt>
                <c:pt idx="158">
                  <c:v>24500.39</c:v>
                </c:pt>
                <c:pt idx="159">
                  <c:v>24663.5</c:v>
                </c:pt>
                <c:pt idx="160">
                  <c:v>24575.64</c:v>
                </c:pt>
                <c:pt idx="161">
                  <c:v>24036.37</c:v>
                </c:pt>
                <c:pt idx="162">
                  <c:v>24104.15</c:v>
                </c:pt>
                <c:pt idx="163">
                  <c:v>23966.49</c:v>
                </c:pt>
                <c:pt idx="164">
                  <c:v>24701.73</c:v>
                </c:pt>
                <c:pt idx="165">
                  <c:v>24837.85</c:v>
                </c:pt>
                <c:pt idx="166">
                  <c:v>25325.09</c:v>
                </c:pt>
                <c:pt idx="167">
                  <c:v>24962.59</c:v>
                </c:pt>
                <c:pt idx="168">
                  <c:v>25330.959999999999</c:v>
                </c:pt>
                <c:pt idx="169">
                  <c:v>25409.75</c:v>
                </c:pt>
                <c:pt idx="170">
                  <c:v>25787.21</c:v>
                </c:pt>
                <c:pt idx="171">
                  <c:v>26136.02</c:v>
                </c:pt>
                <c:pt idx="172">
                  <c:v>26017.53</c:v>
                </c:pt>
                <c:pt idx="173">
                  <c:v>26126.93</c:v>
                </c:pt>
                <c:pt idx="174">
                  <c:v>26132.03</c:v>
                </c:pt>
                <c:pt idx="175">
                  <c:v>26038.27</c:v>
                </c:pt>
                <c:pt idx="176">
                  <c:v>25628.74</c:v>
                </c:pt>
                <c:pt idx="177">
                  <c:v>25555.73</c:v>
                </c:pt>
                <c:pt idx="178">
                  <c:v>25377.24</c:v>
                </c:pt>
                <c:pt idx="179">
                  <c:v>25154.32</c:v>
                </c:pt>
                <c:pt idx="180">
                  <c:v>25099.67</c:v>
                </c:pt>
                <c:pt idx="181">
                  <c:v>25024.75</c:v>
                </c:pt>
                <c:pt idx="182">
                  <c:v>25225.19</c:v>
                </c:pt>
                <c:pt idx="183">
                  <c:v>24870.51</c:v>
                </c:pt>
                <c:pt idx="184">
                  <c:v>24763.77</c:v>
                </c:pt>
                <c:pt idx="185">
                  <c:v>24813.13</c:v>
                </c:pt>
                <c:pt idx="186">
                  <c:v>24996.14</c:v>
                </c:pt>
                <c:pt idx="187">
                  <c:v>25247.99</c:v>
                </c:pt>
                <c:pt idx="188">
                  <c:v>25327.97</c:v>
                </c:pt>
                <c:pt idx="189">
                  <c:v>25390.91</c:v>
                </c:pt>
                <c:pt idx="190">
                  <c:v>25713.78</c:v>
                </c:pt>
                <c:pt idx="191">
                  <c:v>25650.080000000002</c:v>
                </c:pt>
                <c:pt idx="192">
                  <c:v>25319.72</c:v>
                </c:pt>
                <c:pt idx="193">
                  <c:v>25049.97</c:v>
                </c:pt>
                <c:pt idx="194">
                  <c:v>24951.34</c:v>
                </c:pt>
                <c:pt idx="195">
                  <c:v>24651.58</c:v>
                </c:pt>
                <c:pt idx="196">
                  <c:v>24685.5</c:v>
                </c:pt>
                <c:pt idx="197">
                  <c:v>24740.16</c:v>
                </c:pt>
                <c:pt idx="198">
                  <c:v>24080.52</c:v>
                </c:pt>
                <c:pt idx="199">
                  <c:v>23852.240000000002</c:v>
                </c:pt>
                <c:pt idx="200">
                  <c:v>23475.26</c:v>
                </c:pt>
                <c:pt idx="201">
                  <c:v>23658.92</c:v>
                </c:pt>
                <c:pt idx="202">
                  <c:v>23788.93</c:v>
                </c:pt>
                <c:pt idx="203">
                  <c:v>23766.69</c:v>
                </c:pt>
                <c:pt idx="204">
                  <c:v>23349.38</c:v>
                </c:pt>
                <c:pt idx="205">
                  <c:v>23983.66</c:v>
                </c:pt>
                <c:pt idx="206">
                  <c:v>23996.87</c:v>
                </c:pt>
                <c:pt idx="207">
                  <c:v>24254.86</c:v>
                </c:pt>
                <c:pt idx="208">
                  <c:v>23995.72</c:v>
                </c:pt>
                <c:pt idx="209">
                  <c:v>23954.58</c:v>
                </c:pt>
                <c:pt idx="210">
                  <c:v>23635.95</c:v>
                </c:pt>
                <c:pt idx="211">
                  <c:v>23420.76</c:v>
                </c:pt>
                <c:pt idx="212">
                  <c:v>23475.5</c:v>
                </c:pt>
                <c:pt idx="213">
                  <c:v>23192.63</c:v>
                </c:pt>
                <c:pt idx="214">
                  <c:v>22744.86</c:v>
                </c:pt>
                <c:pt idx="215">
                  <c:v>22971.33</c:v>
                </c:pt>
                <c:pt idx="216">
                  <c:v>23102.33</c:v>
                </c:pt>
                <c:pt idx="217">
                  <c:v>23193.64</c:v>
                </c:pt>
                <c:pt idx="218">
                  <c:v>23223.759999999998</c:v>
                </c:pt>
                <c:pt idx="219">
                  <c:v>23280.560000000001</c:v>
                </c:pt>
                <c:pt idx="220">
                  <c:v>23086.54</c:v>
                </c:pt>
                <c:pt idx="221">
                  <c:v>23112.01</c:v>
                </c:pt>
                <c:pt idx="222">
                  <c:v>23397.67</c:v>
                </c:pt>
                <c:pt idx="223">
                  <c:v>23274.75</c:v>
                </c:pt>
                <c:pt idx="224">
                  <c:v>23289.84</c:v>
                </c:pt>
                <c:pt idx="225">
                  <c:v>22907.25</c:v>
                </c:pt>
                <c:pt idx="226">
                  <c:v>23072.86</c:v>
                </c:pt>
                <c:pt idx="227">
                  <c:v>23493.38</c:v>
                </c:pt>
                <c:pt idx="228">
                  <c:v>23746.54</c:v>
                </c:pt>
                <c:pt idx="229">
                  <c:v>23739.06</c:v>
                </c:pt>
                <c:pt idx="230">
                  <c:v>24402.17</c:v>
                </c:pt>
                <c:pt idx="231">
                  <c:v>24429.77</c:v>
                </c:pt>
                <c:pt idx="232">
                  <c:v>24383.32</c:v>
                </c:pt>
                <c:pt idx="233">
                  <c:v>24218.03</c:v>
                </c:pt>
                <c:pt idx="234">
                  <c:v>24112.78</c:v>
                </c:pt>
                <c:pt idx="235">
                  <c:v>24127.85</c:v>
                </c:pt>
                <c:pt idx="236">
                  <c:v>24952.35</c:v>
                </c:pt>
                <c:pt idx="237">
                  <c:v>24965.55</c:v>
                </c:pt>
                <c:pt idx="238">
                  <c:v>24656.46</c:v>
                </c:pt>
                <c:pt idx="239">
                  <c:v>24243.61</c:v>
                </c:pt>
                <c:pt idx="240">
                  <c:v>24289.9</c:v>
                </c:pt>
                <c:pt idx="241">
                  <c:v>23807</c:v>
                </c:pt>
                <c:pt idx="242">
                  <c:v>23550.080000000002</c:v>
                </c:pt>
                <c:pt idx="243">
                  <c:v>23802.26</c:v>
                </c:pt>
                <c:pt idx="244">
                  <c:v>24573.29</c:v>
                </c:pt>
                <c:pt idx="245">
                  <c:v>24579.55</c:v>
                </c:pt>
                <c:pt idx="246">
                  <c:v>24329.49</c:v>
                </c:pt>
                <c:pt idx="247">
                  <c:v>24829.99</c:v>
                </c:pt>
                <c:pt idx="248">
                  <c:v>24924.35</c:v>
                </c:pt>
                <c:pt idx="249">
                  <c:v>24906.66</c:v>
                </c:pt>
                <c:pt idx="250">
                  <c:v>24556.57</c:v>
                </c:pt>
                <c:pt idx="251">
                  <c:v>24355.71</c:v>
                </c:pt>
                <c:pt idx="252">
                  <c:v>24718.9</c:v>
                </c:pt>
                <c:pt idx="253">
                  <c:v>24792.77</c:v>
                </c:pt>
                <c:pt idx="254">
                  <c:v>24327.71</c:v>
                </c:pt>
                <c:pt idx="255">
                  <c:v>24170.07</c:v>
                </c:pt>
                <c:pt idx="256">
                  <c:v>23520</c:v>
                </c:pt>
                <c:pt idx="257">
                  <c:v>23660.28</c:v>
                </c:pt>
                <c:pt idx="258">
                  <c:v>22901.56</c:v>
                </c:pt>
                <c:pt idx="259">
                  <c:v>22767.18</c:v>
                </c:pt>
                <c:pt idx="260">
                  <c:v>22713.02</c:v>
                </c:pt>
                <c:pt idx="261">
                  <c:v>22761.71</c:v>
                </c:pt>
                <c:pt idx="262">
                  <c:v>22343.919999999998</c:v>
                </c:pt>
                <c:pt idx="263">
                  <c:v>22467.34</c:v>
                </c:pt>
                <c:pt idx="264">
                  <c:v>21905.29</c:v>
                </c:pt>
                <c:pt idx="265">
                  <c:v>21057.63</c:v>
                </c:pt>
                <c:pt idx="266">
                  <c:v>20765.87</c:v>
                </c:pt>
                <c:pt idx="267">
                  <c:v>20627.71</c:v>
                </c:pt>
                <c:pt idx="268">
                  <c:v>20890.259999999998</c:v>
                </c:pt>
                <c:pt idx="269">
                  <c:v>20553.79</c:v>
                </c:pt>
                <c:pt idx="270">
                  <c:v>19531.66</c:v>
                </c:pt>
                <c:pt idx="271">
                  <c:v>18415.080000000002</c:v>
                </c:pt>
                <c:pt idx="272">
                  <c:v>20087.5</c:v>
                </c:pt>
                <c:pt idx="273">
                  <c:v>21501.23</c:v>
                </c:pt>
                <c:pt idx="274">
                  <c:v>21412.400000000001</c:v>
                </c:pt>
                <c:pt idx="275">
                  <c:v>21221.34</c:v>
                </c:pt>
                <c:pt idx="276">
                  <c:v>21889.279999999999</c:v>
                </c:pt>
                <c:pt idx="277">
                  <c:v>22154.080000000002</c:v>
                </c:pt>
                <c:pt idx="278">
                  <c:v>21945.95</c:v>
                </c:pt>
                <c:pt idx="279">
                  <c:v>21404.880000000001</c:v>
                </c:pt>
                <c:pt idx="280">
                  <c:v>21684.97</c:v>
                </c:pt>
                <c:pt idx="281">
                  <c:v>21927.63</c:v>
                </c:pt>
                <c:pt idx="282">
                  <c:v>22232.03</c:v>
                </c:pt>
                <c:pt idx="283">
                  <c:v>21996.85</c:v>
                </c:pt>
                <c:pt idx="284">
                  <c:v>22039.55</c:v>
                </c:pt>
                <c:pt idx="285">
                  <c:v>22502.31</c:v>
                </c:pt>
                <c:pt idx="286">
                  <c:v>22080.52</c:v>
                </c:pt>
                <c:pt idx="287">
                  <c:v>21808.98</c:v>
                </c:pt>
                <c:pt idx="288">
                  <c:v>21872.01</c:v>
                </c:pt>
                <c:pt idx="289">
                  <c:v>21208.3</c:v>
                </c:pt>
                <c:pt idx="290">
                  <c:v>21319.13</c:v>
                </c:pt>
                <c:pt idx="291">
                  <c:v>21374.37</c:v>
                </c:pt>
                <c:pt idx="292">
                  <c:v>21518.080000000002</c:v>
                </c:pt>
                <c:pt idx="293">
                  <c:v>21027.759999999998</c:v>
                </c:pt>
                <c:pt idx="294">
                  <c:v>20944.669999999998</c:v>
                </c:pt>
                <c:pt idx="295">
                  <c:v>20682.22</c:v>
                </c:pt>
                <c:pt idx="296">
                  <c:v>20638.52</c:v>
                </c:pt>
                <c:pt idx="297">
                  <c:v>19869.34</c:v>
                </c:pt>
                <c:pt idx="298">
                  <c:v>19934.71</c:v>
                </c:pt>
                <c:pt idx="299">
                  <c:v>19946.36</c:v>
                </c:pt>
                <c:pt idx="300">
                  <c:v>20276.169999999998</c:v>
                </c:pt>
                <c:pt idx="301">
                  <c:v>21089.39</c:v>
                </c:pt>
                <c:pt idx="302">
                  <c:v>21101.89</c:v>
                </c:pt>
                <c:pt idx="303">
                  <c:v>20869.52</c:v>
                </c:pt>
                <c:pt idx="304">
                  <c:v>20793.400000000001</c:v>
                </c:pt>
                <c:pt idx="305">
                  <c:v>20001.96</c:v>
                </c:pt>
                <c:pt idx="306">
                  <c:v>19633.689999999999</c:v>
                </c:pt>
                <c:pt idx="307">
                  <c:v>19824.57</c:v>
                </c:pt>
                <c:pt idx="308">
                  <c:v>19380.34</c:v>
                </c:pt>
                <c:pt idx="309">
                  <c:v>19898.77</c:v>
                </c:pt>
                <c:pt idx="310">
                  <c:v>19950.21</c:v>
                </c:pt>
                <c:pt idx="311">
                  <c:v>20602.52</c:v>
                </c:pt>
                <c:pt idx="312">
                  <c:v>20644.28</c:v>
                </c:pt>
                <c:pt idx="313">
                  <c:v>20120.68</c:v>
                </c:pt>
                <c:pt idx="314">
                  <c:v>20717.240000000002</c:v>
                </c:pt>
                <c:pt idx="315">
                  <c:v>20470.060000000001</c:v>
                </c:pt>
                <c:pt idx="316">
                  <c:v>20112.099999999999</c:v>
                </c:pt>
                <c:pt idx="317">
                  <c:v>20171.27</c:v>
                </c:pt>
                <c:pt idx="318">
                  <c:v>20116.2</c:v>
                </c:pt>
                <c:pt idx="319">
                  <c:v>20697.36</c:v>
                </c:pt>
                <c:pt idx="320">
                  <c:v>21123.93</c:v>
                </c:pt>
                <c:pt idx="321">
                  <c:v>21415.200000000001</c:v>
                </c:pt>
                <c:pt idx="322">
                  <c:v>21294.94</c:v>
                </c:pt>
                <c:pt idx="323">
                  <c:v>21082.13</c:v>
                </c:pt>
                <c:pt idx="324">
                  <c:v>21653.9</c:v>
                </c:pt>
                <c:pt idx="325">
                  <c:v>21531.67</c:v>
                </c:pt>
                <c:pt idx="326">
                  <c:v>22014.59</c:v>
                </c:pt>
                <c:pt idx="327">
                  <c:v>21869.05</c:v>
                </c:pt>
                <c:pt idx="328">
                  <c:v>21806.18</c:v>
                </c:pt>
                <c:pt idx="329">
                  <c:v>21067.58</c:v>
                </c:pt>
                <c:pt idx="330">
                  <c:v>21067.99</c:v>
                </c:pt>
                <c:pt idx="331">
                  <c:v>21308.21</c:v>
                </c:pt>
                <c:pt idx="332">
                  <c:v>20845.43</c:v>
                </c:pt>
                <c:pt idx="333">
                  <c:v>21075</c:v>
                </c:pt>
                <c:pt idx="334">
                  <c:v>21163.91</c:v>
                </c:pt>
                <c:pt idx="335">
                  <c:v>21559.59</c:v>
                </c:pt>
                <c:pt idx="336">
                  <c:v>21008.34</c:v>
                </c:pt>
                <c:pt idx="337">
                  <c:v>21273.87</c:v>
                </c:pt>
                <c:pt idx="338">
                  <c:v>21719.06</c:v>
                </c:pt>
                <c:pt idx="339">
                  <c:v>22229.52</c:v>
                </c:pt>
                <c:pt idx="340">
                  <c:v>22418.97</c:v>
                </c:pt>
                <c:pt idx="341">
                  <c:v>21996.89</c:v>
                </c:pt>
                <c:pt idx="342">
                  <c:v>21859.79</c:v>
                </c:pt>
                <c:pt idx="343">
                  <c:v>21830.35</c:v>
                </c:pt>
                <c:pt idx="344">
                  <c:v>21853.07</c:v>
                </c:pt>
                <c:pt idx="345">
                  <c:v>21586.66</c:v>
                </c:pt>
                <c:pt idx="346">
                  <c:v>21643.58</c:v>
                </c:pt>
                <c:pt idx="347">
                  <c:v>21725.78</c:v>
                </c:pt>
                <c:pt idx="348">
                  <c:v>21124.2</c:v>
                </c:pt>
                <c:pt idx="349">
                  <c:v>20844.740000000002</c:v>
                </c:pt>
                <c:pt idx="350">
                  <c:v>20797.95</c:v>
                </c:pt>
                <c:pt idx="351">
                  <c:v>20751.21</c:v>
                </c:pt>
                <c:pt idx="352">
                  <c:v>20297.72</c:v>
                </c:pt>
                <c:pt idx="353">
                  <c:v>20846.18</c:v>
                </c:pt>
                <c:pt idx="354">
                  <c:v>20661.060000000001</c:v>
                </c:pt>
                <c:pt idx="355">
                  <c:v>20890.22</c:v>
                </c:pt>
                <c:pt idx="356">
                  <c:v>20574.63</c:v>
                </c:pt>
                <c:pt idx="357">
                  <c:v>20609.14</c:v>
                </c:pt>
                <c:pt idx="358">
                  <c:v>20562.939999999999</c:v>
                </c:pt>
                <c:pt idx="359">
                  <c:v>20905.88</c:v>
                </c:pt>
                <c:pt idx="360">
                  <c:v>20670.04</c:v>
                </c:pt>
                <c:pt idx="361">
                  <c:v>20622.68</c:v>
                </c:pt>
                <c:pt idx="362">
                  <c:v>20156.509999999998</c:v>
                </c:pt>
                <c:pt idx="363">
                  <c:v>20165.84</c:v>
                </c:pt>
                <c:pt idx="364">
                  <c:v>19689.21</c:v>
                </c:pt>
                <c:pt idx="365">
                  <c:v>19767.09</c:v>
                </c:pt>
                <c:pt idx="366">
                  <c:v>20174.04</c:v>
                </c:pt>
                <c:pt idx="367">
                  <c:v>20201.939999999999</c:v>
                </c:pt>
                <c:pt idx="368">
                  <c:v>20045.77</c:v>
                </c:pt>
                <c:pt idx="369">
                  <c:v>20003.439999999999</c:v>
                </c:pt>
                <c:pt idx="370">
                  <c:v>19610.84</c:v>
                </c:pt>
                <c:pt idx="371">
                  <c:v>20082.43</c:v>
                </c:pt>
                <c:pt idx="372">
                  <c:v>20175.62</c:v>
                </c:pt>
                <c:pt idx="373">
                  <c:v>20040.86</c:v>
                </c:pt>
                <c:pt idx="374">
                  <c:v>19830.52</c:v>
                </c:pt>
                <c:pt idx="375">
                  <c:v>19922.45</c:v>
                </c:pt>
                <c:pt idx="376">
                  <c:v>19763.91</c:v>
                </c:pt>
                <c:pt idx="377">
                  <c:v>19773.03</c:v>
                </c:pt>
                <c:pt idx="378">
                  <c:v>19656.98</c:v>
                </c:pt>
                <c:pt idx="379">
                  <c:v>19503.25</c:v>
                </c:pt>
                <c:pt idx="380">
                  <c:v>19268.740000000002</c:v>
                </c:pt>
                <c:pt idx="381">
                  <c:v>19968.38</c:v>
                </c:pt>
                <c:pt idx="382">
                  <c:v>20170.04</c:v>
                </c:pt>
                <c:pt idx="383">
                  <c:v>20023.22</c:v>
                </c:pt>
                <c:pt idx="384">
                  <c:v>19949.03</c:v>
                </c:pt>
                <c:pt idx="385">
                  <c:v>19954.39</c:v>
                </c:pt>
                <c:pt idx="386">
                  <c:v>19597.310000000001</c:v>
                </c:pt>
                <c:pt idx="387">
                  <c:v>19452.09</c:v>
                </c:pt>
                <c:pt idx="388">
                  <c:v>19225.7</c:v>
                </c:pt>
                <c:pt idx="389">
                  <c:v>19202.73</c:v>
                </c:pt>
                <c:pt idx="390">
                  <c:v>19044.3</c:v>
                </c:pt>
                <c:pt idx="391">
                  <c:v>18854.62</c:v>
                </c:pt>
                <c:pt idx="392">
                  <c:v>19362.25</c:v>
                </c:pt>
                <c:pt idx="393">
                  <c:v>19326.86</c:v>
                </c:pt>
                <c:pt idx="394">
                  <c:v>18847.099999999999</c:v>
                </c:pt>
                <c:pt idx="395">
                  <c:v>18930.38</c:v>
                </c:pt>
                <c:pt idx="396">
                  <c:v>18761.689999999999</c:v>
                </c:pt>
                <c:pt idx="397">
                  <c:v>18565.97</c:v>
                </c:pt>
                <c:pt idx="398">
                  <c:v>18781.419999999998</c:v>
                </c:pt>
                <c:pt idx="399">
                  <c:v>18444.62</c:v>
                </c:pt>
                <c:pt idx="400">
                  <c:v>18147.95</c:v>
                </c:pt>
                <c:pt idx="401">
                  <c:v>17933.27</c:v>
                </c:pt>
                <c:pt idx="402">
                  <c:v>17855.14</c:v>
                </c:pt>
                <c:pt idx="403">
                  <c:v>17860.310000000001</c:v>
                </c:pt>
                <c:pt idx="404">
                  <c:v>17250.88</c:v>
                </c:pt>
                <c:pt idx="405">
                  <c:v>17165.87</c:v>
                </c:pt>
                <c:pt idx="406">
                  <c:v>17222.830000000002</c:v>
                </c:pt>
                <c:pt idx="407">
                  <c:v>17079.509999999998</c:v>
                </c:pt>
                <c:pt idx="408">
                  <c:v>18087.97</c:v>
                </c:pt>
                <c:pt idx="409">
                  <c:v>18012.150000000001</c:v>
                </c:pt>
                <c:pt idx="410">
                  <c:v>17740.05</c:v>
                </c:pt>
                <c:pt idx="411">
                  <c:v>17216.66</c:v>
                </c:pt>
                <c:pt idx="412">
                  <c:v>16832.36</c:v>
                </c:pt>
                <c:pt idx="413">
                  <c:v>16701.03</c:v>
                </c:pt>
                <c:pt idx="414">
                  <c:v>16389.11</c:v>
                </c:pt>
                <c:pt idx="415">
                  <c:v>16587.689999999999</c:v>
                </c:pt>
                <c:pt idx="416">
                  <c:v>16612.900000000001</c:v>
                </c:pt>
                <c:pt idx="417">
                  <c:v>16914.580000000002</c:v>
                </c:pt>
                <c:pt idx="418">
                  <c:v>16511.28</c:v>
                </c:pt>
                <c:pt idx="419">
                  <c:v>16280.22</c:v>
                </c:pt>
                <c:pt idx="420">
                  <c:v>16211.12</c:v>
                </c:pt>
                <c:pt idx="421">
                  <c:v>15180.69</c:v>
                </c:pt>
                <c:pt idx="422">
                  <c:v>15165.59</c:v>
                </c:pt>
                <c:pt idx="423">
                  <c:v>15317.67</c:v>
                </c:pt>
                <c:pt idx="424">
                  <c:v>15427.94</c:v>
                </c:pt>
                <c:pt idx="425">
                  <c:v>14863.06</c:v>
                </c:pt>
                <c:pt idx="426">
                  <c:v>14687.02</c:v>
                </c:pt>
                <c:pt idx="427">
                  <c:v>15455.27</c:v>
                </c:pt>
                <c:pt idx="428">
                  <c:v>15827.17</c:v>
                </c:pt>
                <c:pt idx="429">
                  <c:v>15339.49</c:v>
                </c:pt>
                <c:pt idx="430">
                  <c:v>16161.14</c:v>
                </c:pt>
                <c:pt idx="431">
                  <c:v>16595.91</c:v>
                </c:pt>
                <c:pt idx="432">
                  <c:v>16557.310000000001</c:v>
                </c:pt>
                <c:pt idx="433">
                  <c:v>16358.52</c:v>
                </c:pt>
                <c:pt idx="434">
                  <c:v>16081.04</c:v>
                </c:pt>
                <c:pt idx="435">
                  <c:v>17325.66</c:v>
                </c:pt>
                <c:pt idx="436">
                  <c:v>17619.71</c:v>
                </c:pt>
                <c:pt idx="437">
                  <c:v>18343.12</c:v>
                </c:pt>
                <c:pt idx="438">
                  <c:v>18256.48</c:v>
                </c:pt>
                <c:pt idx="439">
                  <c:v>18045.66</c:v>
                </c:pt>
                <c:pt idx="440">
                  <c:v>17992.54</c:v>
                </c:pt>
                <c:pt idx="441">
                  <c:v>17655.91</c:v>
                </c:pt>
                <c:pt idx="442">
                  <c:v>17424.41</c:v>
                </c:pt>
                <c:pt idx="443">
                  <c:v>17523.810000000001</c:v>
                </c:pt>
                <c:pt idx="444">
                  <c:v>17660.900000000001</c:v>
                </c:pt>
                <c:pt idx="445">
                  <c:v>17573.580000000002</c:v>
                </c:pt>
                <c:pt idx="446">
                  <c:v>17297.939999999999</c:v>
                </c:pt>
                <c:pt idx="447">
                  <c:v>18204.68</c:v>
                </c:pt>
                <c:pt idx="448">
                  <c:v>18597.23</c:v>
                </c:pt>
                <c:pt idx="449">
                  <c:v>18736.439999999999</c:v>
                </c:pt>
                <c:pt idx="450">
                  <c:v>18675.349999999999</c:v>
                </c:pt>
                <c:pt idx="451">
                  <c:v>19518.29</c:v>
                </c:pt>
                <c:pt idx="452">
                  <c:v>19441.18</c:v>
                </c:pt>
                <c:pt idx="453">
                  <c:v>18814.82</c:v>
                </c:pt>
                <c:pt idx="454">
                  <c:v>19450.23</c:v>
                </c:pt>
                <c:pt idx="455">
                  <c:v>19900.87</c:v>
                </c:pt>
                <c:pt idx="456">
                  <c:v>19463.63</c:v>
                </c:pt>
                <c:pt idx="457">
                  <c:v>19596.2</c:v>
                </c:pt>
                <c:pt idx="458">
                  <c:v>19673.45</c:v>
                </c:pt>
                <c:pt idx="459">
                  <c:v>19368.59</c:v>
                </c:pt>
                <c:pt idx="460">
                  <c:v>19450.669999999998</c:v>
                </c:pt>
              </c:numCache>
            </c:numRef>
          </c:val>
          <c:smooth val="0"/>
          <c:extLst>
            <c:ext xmlns:c16="http://schemas.microsoft.com/office/drawing/2014/chart" uri="{C3380CC4-5D6E-409C-BE32-E72D297353CC}">
              <c16:uniqueId val="{00000001-45EB-42CD-A428-DE946E8FAC2D}"/>
            </c:ext>
          </c:extLst>
        </c:ser>
        <c:dLbls>
          <c:showLegendKey val="0"/>
          <c:showVal val="0"/>
          <c:showCatName val="0"/>
          <c:showSerName val="0"/>
          <c:showPercent val="0"/>
          <c:showBubbleSize val="0"/>
        </c:dLbls>
        <c:marker val="1"/>
        <c:smooth val="0"/>
        <c:axId val="855592960"/>
        <c:axId val="737668480"/>
      </c:lineChart>
      <c:dateAx>
        <c:axId val="855510016"/>
        <c:scaling>
          <c:orientation val="minMax"/>
        </c:scaling>
        <c:delete val="0"/>
        <c:axPos val="b"/>
        <c:numFmt formatCode="yyyy\-mm\-d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crossAx val="737667904"/>
        <c:crosses val="autoZero"/>
        <c:auto val="1"/>
        <c:lblOffset val="100"/>
        <c:baseTimeUnit val="days"/>
        <c:majorUnit val="6"/>
        <c:majorTimeUnit val="months"/>
      </c:dateAx>
      <c:valAx>
        <c:axId val="737667904"/>
        <c:scaling>
          <c:orientation val="minMax"/>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crossAx val="855510016"/>
        <c:crosses val="autoZero"/>
        <c:crossBetween val="between"/>
      </c:valAx>
      <c:catAx>
        <c:axId val="855592960"/>
        <c:scaling>
          <c:orientation val="minMax"/>
        </c:scaling>
        <c:delete val="1"/>
        <c:axPos val="b"/>
        <c:majorTickMark val="out"/>
        <c:minorTickMark val="none"/>
        <c:tickLblPos val="nextTo"/>
        <c:crossAx val="737668480"/>
        <c:crosses val="autoZero"/>
        <c:auto val="1"/>
        <c:lblAlgn val="ctr"/>
        <c:lblOffset val="100"/>
        <c:noMultiLvlLbl val="0"/>
      </c:catAx>
      <c:valAx>
        <c:axId val="737668480"/>
        <c:scaling>
          <c:orientation val="minMax"/>
        </c:scaling>
        <c:delete val="0"/>
        <c:axPos val="r"/>
        <c:numFmt formatCode="#,##0_);[Red]\(#,##0\)" sourceLinked="0"/>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crossAx val="855592960"/>
        <c:crosses val="max"/>
        <c:crossBetween val="between"/>
      </c:valAx>
      <c:spPr>
        <a:noFill/>
        <a:ln>
          <a:noFill/>
        </a:ln>
        <a:effectLst/>
      </c:spPr>
    </c:plotArea>
    <c:legend>
      <c:legendPos val="b"/>
      <c:legendEntry>
        <c:idx val="0"/>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legendEntry>
      <c:legendEntry>
        <c:idx val="1"/>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legendEntry>
      <c:layout>
        <c:manualLayout>
          <c:xMode val="edge"/>
          <c:yMode val="edge"/>
          <c:x val="0.33925825035935703"/>
          <c:y val="0.86424214958741696"/>
          <c:w val="0.32148332349206699"/>
          <c:h val="9.2592382786683997E-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legend>
    <c:plotVisOnly val="1"/>
    <c:dispBlanksAs val="gap"/>
    <c:showDLblsOverMax val="0"/>
  </c:chart>
  <c:spPr>
    <a:noFill/>
    <a:ln>
      <a:noFill/>
    </a:ln>
    <a:effectLst/>
  </c:spPr>
  <c:txPr>
    <a:bodyPr/>
    <a:lstStyle/>
    <a:p>
      <a:pPr>
        <a:defRPr lang="zh-CN" sz="1200">
          <a:latin typeface="Times New Roman Regular" panose="02020603050405020304" charset="0"/>
          <a:ea typeface="Times New Roman Regular" panose="02020603050405020304" charset="0"/>
          <a:cs typeface="Times New Roman Regular" panose="02020603050405020304" charset="0"/>
          <a:sym typeface="Times New Roman Regular" panose="02020603050405020304" charset="0"/>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Averge DAU /million (left axis)</c:v>
                </c:pt>
              </c:strCache>
            </c:strRef>
          </c:tx>
          <c:spPr>
            <a:ln w="38100" cap="rnd">
              <a:solidFill>
                <a:schemeClr val="accent5">
                  <a:lumMod val="50000"/>
                </a:schemeClr>
              </a:solidFill>
              <a:round/>
            </a:ln>
            <a:effectLst/>
          </c:spPr>
          <c:marker>
            <c:symbol val="none"/>
          </c:marker>
          <c:cat>
            <c:strRef>
              <c:f>Sheet1!$A$2:$A$12</c:f>
              <c:strCache>
                <c:ptCount val="11"/>
                <c:pt idx="0">
                  <c:v>2015</c:v>
                </c:pt>
                <c:pt idx="1">
                  <c:v>2016</c:v>
                </c:pt>
                <c:pt idx="2">
                  <c:v>2017</c:v>
                </c:pt>
                <c:pt idx="3">
                  <c:v>2018</c:v>
                </c:pt>
                <c:pt idx="4">
                  <c:v>2019</c:v>
                </c:pt>
                <c:pt idx="5">
                  <c:v>2020E</c:v>
                </c:pt>
                <c:pt idx="6">
                  <c:v>2021E</c:v>
                </c:pt>
                <c:pt idx="7">
                  <c:v>2022E</c:v>
                </c:pt>
                <c:pt idx="8">
                  <c:v>2023E</c:v>
                </c:pt>
                <c:pt idx="9">
                  <c:v>2024E</c:v>
                </c:pt>
                <c:pt idx="10">
                  <c:v>2025E</c:v>
                </c:pt>
              </c:strCache>
            </c:strRef>
          </c:cat>
          <c:val>
            <c:numRef>
              <c:f>Sheet1!$B$2:$B$12</c:f>
              <c:numCache>
                <c:formatCode>General</c:formatCode>
                <c:ptCount val="11"/>
                <c:pt idx="0">
                  <c:v>31.8</c:v>
                </c:pt>
                <c:pt idx="1">
                  <c:v>43.1</c:v>
                </c:pt>
                <c:pt idx="2">
                  <c:v>142.4</c:v>
                </c:pt>
                <c:pt idx="3">
                  <c:v>351.8</c:v>
                </c:pt>
                <c:pt idx="4">
                  <c:v>495.7</c:v>
                </c:pt>
                <c:pt idx="5">
                  <c:v>629.4</c:v>
                </c:pt>
                <c:pt idx="6">
                  <c:v>713.1</c:v>
                </c:pt>
                <c:pt idx="7">
                  <c:v>773.7</c:v>
                </c:pt>
                <c:pt idx="8">
                  <c:v>821.7</c:v>
                </c:pt>
                <c:pt idx="9">
                  <c:v>861.9</c:v>
                </c:pt>
                <c:pt idx="10">
                  <c:v>899.9</c:v>
                </c:pt>
              </c:numCache>
            </c:numRef>
          </c:val>
          <c:smooth val="0"/>
          <c:extLst>
            <c:ext xmlns:c16="http://schemas.microsoft.com/office/drawing/2014/chart" uri="{C3380CC4-5D6E-409C-BE32-E72D297353CC}">
              <c16:uniqueId val="{00000000-ED75-2B41-92FE-8F274E0BA591}"/>
            </c:ext>
          </c:extLst>
        </c:ser>
        <c:dLbls>
          <c:showLegendKey val="0"/>
          <c:showVal val="0"/>
          <c:showCatName val="0"/>
          <c:showSerName val="0"/>
          <c:showPercent val="0"/>
          <c:showBubbleSize val="0"/>
        </c:dLbls>
        <c:marker val="1"/>
        <c:smooth val="0"/>
        <c:axId val="525857776"/>
        <c:axId val="525864448"/>
      </c:lineChart>
      <c:lineChart>
        <c:grouping val="standard"/>
        <c:varyColors val="0"/>
        <c:ser>
          <c:idx val="1"/>
          <c:order val="1"/>
          <c:tx>
            <c:strRef>
              <c:f>Sheet1!$C$1</c:f>
              <c:strCache>
                <c:ptCount val="1"/>
                <c:pt idx="0">
                  <c:v>Average DAU usage duration /min (right axis)</c:v>
                </c:pt>
              </c:strCache>
            </c:strRef>
          </c:tx>
          <c:spPr>
            <a:ln w="38100" cap="rnd">
              <a:solidFill>
                <a:schemeClr val="accent5"/>
              </a:solidFill>
              <a:round/>
            </a:ln>
            <a:effectLst/>
          </c:spPr>
          <c:marker>
            <c:symbol val="none"/>
          </c:marker>
          <c:cat>
            <c:strRef>
              <c:f>Sheet1!$A$2:$A$12</c:f>
              <c:strCache>
                <c:ptCount val="11"/>
                <c:pt idx="0">
                  <c:v>2015</c:v>
                </c:pt>
                <c:pt idx="1">
                  <c:v>2016</c:v>
                </c:pt>
                <c:pt idx="2">
                  <c:v>2017</c:v>
                </c:pt>
                <c:pt idx="3">
                  <c:v>2018</c:v>
                </c:pt>
                <c:pt idx="4">
                  <c:v>2019</c:v>
                </c:pt>
                <c:pt idx="5">
                  <c:v>2020E</c:v>
                </c:pt>
                <c:pt idx="6">
                  <c:v>2021E</c:v>
                </c:pt>
                <c:pt idx="7">
                  <c:v>2022E</c:v>
                </c:pt>
                <c:pt idx="8">
                  <c:v>2023E</c:v>
                </c:pt>
                <c:pt idx="9">
                  <c:v>2024E</c:v>
                </c:pt>
                <c:pt idx="10">
                  <c:v>2025E</c:v>
                </c:pt>
              </c:strCache>
            </c:strRef>
          </c:cat>
          <c:val>
            <c:numRef>
              <c:f>Sheet1!$C$2:$C$12</c:f>
              <c:numCache>
                <c:formatCode>General</c:formatCode>
                <c:ptCount val="11"/>
                <c:pt idx="0">
                  <c:v>41.6</c:v>
                </c:pt>
                <c:pt idx="1">
                  <c:v>46</c:v>
                </c:pt>
                <c:pt idx="2">
                  <c:v>51.9</c:v>
                </c:pt>
                <c:pt idx="3">
                  <c:v>58.7</c:v>
                </c:pt>
                <c:pt idx="4">
                  <c:v>67</c:v>
                </c:pt>
                <c:pt idx="5">
                  <c:v>84.3</c:v>
                </c:pt>
                <c:pt idx="6">
                  <c:v>93.2</c:v>
                </c:pt>
                <c:pt idx="7">
                  <c:v>99.2</c:v>
                </c:pt>
                <c:pt idx="8">
                  <c:v>103.7</c:v>
                </c:pt>
                <c:pt idx="9">
                  <c:v>107.3</c:v>
                </c:pt>
                <c:pt idx="10">
                  <c:v>110.2</c:v>
                </c:pt>
              </c:numCache>
            </c:numRef>
          </c:val>
          <c:smooth val="0"/>
          <c:extLst>
            <c:ext xmlns:c16="http://schemas.microsoft.com/office/drawing/2014/chart" uri="{C3380CC4-5D6E-409C-BE32-E72D297353CC}">
              <c16:uniqueId val="{00000001-ED75-2B41-92FE-8F274E0BA591}"/>
            </c:ext>
          </c:extLst>
        </c:ser>
        <c:dLbls>
          <c:showLegendKey val="0"/>
          <c:showVal val="0"/>
          <c:showCatName val="0"/>
          <c:showSerName val="0"/>
          <c:showPercent val="0"/>
          <c:showBubbleSize val="0"/>
        </c:dLbls>
        <c:marker val="1"/>
        <c:smooth val="0"/>
        <c:axId val="497841296"/>
        <c:axId val="524357648"/>
      </c:lineChart>
      <c:catAx>
        <c:axId val="52585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N"/>
          </a:p>
        </c:txPr>
        <c:crossAx val="525864448"/>
        <c:crosses val="autoZero"/>
        <c:auto val="1"/>
        <c:lblAlgn val="ctr"/>
        <c:lblOffset val="100"/>
        <c:noMultiLvlLbl val="0"/>
      </c:catAx>
      <c:valAx>
        <c:axId val="525864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CN"/>
          </a:p>
        </c:txPr>
        <c:crossAx val="525857776"/>
        <c:crosses val="autoZero"/>
        <c:crossBetween val="between"/>
      </c:valAx>
      <c:valAx>
        <c:axId val="52435764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Palatino Linotype" panose="02040502050505030304" pitchFamily="18" charset="0"/>
                <a:ea typeface="+mn-ea"/>
                <a:cs typeface="+mn-cs"/>
              </a:defRPr>
            </a:pPr>
            <a:endParaRPr lang="en-CN"/>
          </a:p>
        </c:txPr>
        <c:crossAx val="497841296"/>
        <c:crosses val="max"/>
        <c:crossBetween val="between"/>
      </c:valAx>
      <c:catAx>
        <c:axId val="497841296"/>
        <c:scaling>
          <c:orientation val="minMax"/>
        </c:scaling>
        <c:delete val="1"/>
        <c:axPos val="b"/>
        <c:numFmt formatCode="General" sourceLinked="1"/>
        <c:majorTickMark val="out"/>
        <c:minorTickMark val="none"/>
        <c:tickLblPos val="nextTo"/>
        <c:crossAx val="5243576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 altLang="zh-CN" sz="1200" dirty="0">
                <a:latin typeface="+mn-lt"/>
              </a:rPr>
              <a:t>Average DAU</a:t>
            </a:r>
            <a:r>
              <a:rPr lang="zh-CN" altLang="en-US" sz="1200" dirty="0">
                <a:latin typeface="+mn-lt"/>
              </a:rPr>
              <a:t> </a:t>
            </a:r>
            <a:r>
              <a:rPr lang="en-US" altLang="zh-CN" sz="1200" dirty="0">
                <a:latin typeface="+mn-lt"/>
              </a:rPr>
              <a:t>/million</a:t>
            </a:r>
            <a:r>
              <a:rPr lang="zh-CN" altLang="en-US" sz="1200" dirty="0">
                <a:latin typeface="+mn-lt"/>
              </a:rPr>
              <a:t> </a:t>
            </a:r>
            <a:r>
              <a:rPr lang="en-US" altLang="zh-CN" sz="1200" dirty="0">
                <a:latin typeface="+mn-lt"/>
              </a:rPr>
              <a:t>&amp;</a:t>
            </a:r>
            <a:r>
              <a:rPr lang="zh-CN" altLang="en-US" sz="1200" dirty="0">
                <a:latin typeface="+mn-lt"/>
              </a:rPr>
              <a:t> </a:t>
            </a:r>
            <a:r>
              <a:rPr lang="en-US" altLang="zh-CN" sz="1200" dirty="0">
                <a:latin typeface="+mn-lt"/>
              </a:rPr>
              <a:t>market</a:t>
            </a:r>
            <a:r>
              <a:rPr lang="zh-CN" altLang="en-US" sz="1200" dirty="0">
                <a:latin typeface="+mn-lt"/>
              </a:rPr>
              <a:t> </a:t>
            </a:r>
            <a:r>
              <a:rPr lang="en-US" altLang="zh-CN" sz="1200" dirty="0">
                <a:latin typeface="+mn-lt"/>
              </a:rPr>
              <a:t>share</a:t>
            </a:r>
            <a:endParaRPr lang="en" altLang="zh-CN" sz="1200" dirty="0">
              <a:latin typeface="+mn-lt"/>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manualLayout>
          <c:layoutTarget val="inner"/>
          <c:xMode val="edge"/>
          <c:yMode val="edge"/>
          <c:x val="0.20229303811383711"/>
          <c:y val="0.30582071789053339"/>
          <c:w val="0.72724744894659921"/>
          <c:h val="0.42365845135703406"/>
        </c:manualLayout>
      </c:layout>
      <c:barChart>
        <c:barDir val="bar"/>
        <c:grouping val="clustered"/>
        <c:varyColors val="0"/>
        <c:ser>
          <c:idx val="0"/>
          <c:order val="0"/>
          <c:tx>
            <c:strRef>
              <c:f>draft!$A$25</c:f>
              <c:strCache>
                <c:ptCount val="1"/>
                <c:pt idx="0">
                  <c:v>Average DAU</c:v>
                </c:pt>
              </c:strCache>
            </c:strRef>
          </c:tx>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8A38-6244-9176-3161DED2EB32}"/>
              </c:ext>
            </c:extLst>
          </c:dPt>
          <c:dPt>
            <c:idx val="1"/>
            <c:invertIfNegative val="0"/>
            <c:bubble3D val="0"/>
            <c:spPr>
              <a:solidFill>
                <a:schemeClr val="accent5">
                  <a:lumMod val="75000"/>
                </a:schemeClr>
              </a:solidFill>
              <a:ln>
                <a:noFill/>
              </a:ln>
              <a:effectLst/>
            </c:spPr>
            <c:extLst>
              <c:ext xmlns:c16="http://schemas.microsoft.com/office/drawing/2014/chart" uri="{C3380CC4-5D6E-409C-BE32-E72D297353CC}">
                <c16:uniqueId val="{00000003-8A38-6244-9176-3161DED2EB32}"/>
              </c:ext>
            </c:extLst>
          </c:dPt>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A38-6244-9176-3161DED2EB3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draft!$B$24:$C$24</c:f>
              <c:strCache>
                <c:ptCount val="2"/>
                <c:pt idx="0">
                  <c:v>Douyin</c:v>
                </c:pt>
                <c:pt idx="1">
                  <c:v>Kuaishou</c:v>
                </c:pt>
              </c:strCache>
            </c:strRef>
          </c:cat>
          <c:val>
            <c:numRef>
              <c:f>draft!$B$25:$C$25</c:f>
              <c:numCache>
                <c:formatCode>#,##0_ </c:formatCode>
                <c:ptCount val="2"/>
                <c:pt idx="0">
                  <c:v>324</c:v>
                </c:pt>
                <c:pt idx="1">
                  <c:v>142</c:v>
                </c:pt>
              </c:numCache>
            </c:numRef>
          </c:val>
          <c:extLst>
            <c:ext xmlns:c16="http://schemas.microsoft.com/office/drawing/2014/chart" uri="{C3380CC4-5D6E-409C-BE32-E72D297353CC}">
              <c16:uniqueId val="{00000004-8A38-6244-9176-3161DED2EB32}"/>
            </c:ext>
          </c:extLst>
        </c:ser>
        <c:dLbls>
          <c:showLegendKey val="0"/>
          <c:showVal val="0"/>
          <c:showCatName val="0"/>
          <c:showSerName val="0"/>
          <c:showPercent val="0"/>
          <c:showBubbleSize val="0"/>
        </c:dLbls>
        <c:gapWidth val="29"/>
        <c:axId val="164742928"/>
        <c:axId val="164744656"/>
      </c:barChart>
      <c:catAx>
        <c:axId val="164742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64744656"/>
        <c:crosses val="autoZero"/>
        <c:auto val="1"/>
        <c:lblAlgn val="ctr"/>
        <c:lblOffset val="100"/>
        <c:noMultiLvlLbl val="0"/>
      </c:catAx>
      <c:valAx>
        <c:axId val="164744656"/>
        <c:scaling>
          <c:orientation val="minMax"/>
        </c:scaling>
        <c:delete val="0"/>
        <c:axPos val="b"/>
        <c:majorGridlines>
          <c:spPr>
            <a:ln w="9525" cap="flat" cmpd="sng" algn="ctr">
              <a:solidFill>
                <a:schemeClr val="tx1">
                  <a:lumMod val="15000"/>
                  <a:lumOff val="85000"/>
                </a:schemeClr>
              </a:solidFill>
              <a:round/>
            </a:ln>
            <a:effectLst/>
          </c:spPr>
        </c:majorGridlines>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64742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705076794402296E-2"/>
          <c:y val="4.9844663535783948E-3"/>
          <c:w val="0.74475477567482018"/>
          <c:h val="0.9950158128846569"/>
        </c:manualLayout>
      </c:layout>
      <c:pieChart>
        <c:varyColors val="1"/>
        <c:ser>
          <c:idx val="0"/>
          <c:order val="0"/>
          <c:dPt>
            <c:idx val="0"/>
            <c:bubble3D val="0"/>
            <c:spPr>
              <a:solidFill>
                <a:schemeClr val="accent4"/>
              </a:solidFill>
              <a:ln w="19050">
                <a:solidFill>
                  <a:schemeClr val="lt1"/>
                </a:solidFill>
              </a:ln>
              <a:effectLst/>
            </c:spPr>
            <c:extLst>
              <c:ext xmlns:c16="http://schemas.microsoft.com/office/drawing/2014/chart" uri="{C3380CC4-5D6E-409C-BE32-E72D297353CC}">
                <c16:uniqueId val="{00000001-0D71-8043-B690-0AE8AE720ECD}"/>
              </c:ext>
            </c:extLst>
          </c:dPt>
          <c:dPt>
            <c:idx val="1"/>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3-0D71-8043-B690-0AE8AE720ECD}"/>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5-0D71-8043-B690-0AE8AE720ECD}"/>
              </c:ext>
            </c:extLst>
          </c:dPt>
          <c:dLbls>
            <c:dLbl>
              <c:idx val="0"/>
              <c:layout>
                <c:manualLayout>
                  <c:x val="-0.16638612481212781"/>
                  <c:y val="3.8116395480774176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CN"/>
                </a:p>
              </c:txPr>
              <c:showLegendKey val="0"/>
              <c:showVal val="1"/>
              <c:showCatName val="0"/>
              <c:showSerName val="0"/>
              <c:showPercent val="0"/>
              <c:showBubbleSize val="0"/>
              <c:extLst>
                <c:ext xmlns:c15="http://schemas.microsoft.com/office/drawing/2012/chart" uri="{CE6537A1-D6FC-4f65-9D91-7224C49458BB}">
                  <c15:layout>
                    <c:manualLayout>
                      <c:w val="0.37605203195452075"/>
                      <c:h val="0.19311631220977341"/>
                    </c:manualLayout>
                  </c15:layout>
                </c:ext>
                <c:ext xmlns:c16="http://schemas.microsoft.com/office/drawing/2014/chart" uri="{C3380CC4-5D6E-409C-BE32-E72D297353CC}">
                  <c16:uniqueId val="{00000001-0D71-8043-B690-0AE8AE720ECD}"/>
                </c:ext>
              </c:extLst>
            </c:dLbl>
            <c:dLbl>
              <c:idx val="1"/>
              <c:layout>
                <c:manualLayout>
                  <c:x val="0.18635245978958312"/>
                  <c:y val="-6.2072738305312125E-2"/>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CN"/>
                </a:p>
              </c:txPr>
              <c:showLegendKey val="0"/>
              <c:showVal val="1"/>
              <c:showCatName val="0"/>
              <c:showSerName val="0"/>
              <c:showPercent val="0"/>
              <c:showBubbleSize val="0"/>
              <c:extLst>
                <c:ext xmlns:c15="http://schemas.microsoft.com/office/drawing/2012/chart" uri="{CE6537A1-D6FC-4f65-9D91-7224C49458BB}">
                  <c15:layout>
                    <c:manualLayout>
                      <c:w val="0.31446977589492153"/>
                      <c:h val="0.21603973257699124"/>
                    </c:manualLayout>
                  </c15:layout>
                </c:ext>
                <c:ext xmlns:c16="http://schemas.microsoft.com/office/drawing/2014/chart" uri="{C3380CC4-5D6E-409C-BE32-E72D297353CC}">
                  <c16:uniqueId val="{00000003-0D71-8043-B690-0AE8AE720ECD}"/>
                </c:ext>
              </c:extLst>
            </c:dLbl>
            <c:dLbl>
              <c:idx val="2"/>
              <c:layout>
                <c:manualLayout>
                  <c:x val="-1.3310889984970223E-2"/>
                  <c:y val="0.16544354841629419"/>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r>
                      <a:rPr lang="en-US" altLang="zh-CN" dirty="0">
                        <a:solidFill>
                          <a:schemeClr val="tx1">
                            <a:lumMod val="65000"/>
                            <a:lumOff val="35000"/>
                          </a:schemeClr>
                        </a:solidFill>
                        <a:latin typeface="+mn-lt"/>
                      </a:rPr>
                      <a:t>Others:</a:t>
                    </a:r>
                    <a:fld id="{F98AA615-A466-574E-A1FC-60F5A34798CB}" type="VALUE">
                      <a:rPr lang="en-US" altLang="zh-CN" smtClean="0">
                        <a:solidFill>
                          <a:schemeClr val="tx1">
                            <a:lumMod val="65000"/>
                            <a:lumOff val="35000"/>
                          </a:schemeClr>
                        </a:solidFill>
                        <a:latin typeface="+mn-lt"/>
                      </a:rPr>
                      <a:pPr>
                        <a:defRPr>
                          <a:solidFill>
                            <a:schemeClr val="bg1"/>
                          </a:solidFill>
                        </a:defRPr>
                      </a:pPr>
                      <a:t>[VALUE]</a:t>
                    </a:fld>
                    <a:endParaRPr lang="en-US" altLang="zh-CN" dirty="0">
                      <a:solidFill>
                        <a:schemeClr val="tx1">
                          <a:lumMod val="65000"/>
                          <a:lumOff val="35000"/>
                        </a:schemeClr>
                      </a:solidFill>
                      <a:latin typeface="+mn-lt"/>
                    </a:endParaRP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CN"/>
                </a:p>
              </c:txPr>
              <c:showLegendKey val="0"/>
              <c:showVal val="1"/>
              <c:showCatName val="0"/>
              <c:showSerName val="0"/>
              <c:showPercent val="0"/>
              <c:showBubbleSize val="0"/>
              <c:extLst>
                <c:ext xmlns:c15="http://schemas.microsoft.com/office/drawing/2012/chart" uri="{CE6537A1-D6FC-4f65-9D91-7224C49458BB}">
                  <c15:layout>
                    <c:manualLayout>
                      <c:w val="0.43426778575965352"/>
                      <c:h val="0.22990037167830168"/>
                    </c:manualLayout>
                  </c15:layout>
                  <c15:dlblFieldTable/>
                  <c15:showDataLabelsRange val="0"/>
                </c:ext>
                <c:ext xmlns:c16="http://schemas.microsoft.com/office/drawing/2014/chart" uri="{C3380CC4-5D6E-409C-BE32-E72D297353CC}">
                  <c16:uniqueId val="{00000005-0D71-8043-B690-0AE8AE720EC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Sheet2!$G$13:$I$13</c:f>
              <c:strCache>
                <c:ptCount val="3"/>
                <c:pt idx="0">
                  <c:v>Douyin</c:v>
                </c:pt>
                <c:pt idx="1">
                  <c:v>Kuaishou</c:v>
                </c:pt>
                <c:pt idx="2">
                  <c:v>Others</c:v>
                </c:pt>
              </c:strCache>
            </c:strRef>
          </c:cat>
          <c:val>
            <c:numRef>
              <c:f>Sheet2!$G$14:$I$14</c:f>
              <c:numCache>
                <c:formatCode>0.0%</c:formatCode>
                <c:ptCount val="3"/>
                <c:pt idx="0">
                  <c:v>0.45435422801851072</c:v>
                </c:pt>
                <c:pt idx="1">
                  <c:v>0.19913055672416211</c:v>
                </c:pt>
                <c:pt idx="2">
                  <c:v>0.3465152152573272</c:v>
                </c:pt>
              </c:numCache>
            </c:numRef>
          </c:val>
          <c:extLst>
            <c:ext xmlns:c16="http://schemas.microsoft.com/office/drawing/2014/chart" uri="{C3380CC4-5D6E-409C-BE32-E72D297353CC}">
              <c16:uniqueId val="{00000006-0D71-8043-B690-0AE8AE720E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draft!$B$1</c:f>
              <c:strCache>
                <c:ptCount val="1"/>
                <c:pt idx="0">
                  <c:v>Douyin</c:v>
                </c:pt>
              </c:strCache>
            </c:strRef>
          </c:tx>
          <c:spPr>
            <a:solidFill>
              <a:schemeClr val="accent4"/>
            </a:solidFill>
            <a:ln>
              <a:noFill/>
            </a:ln>
            <a:effectLst/>
          </c:spPr>
          <c:invertIfNegative val="0"/>
          <c:cat>
            <c:strRef>
              <c:f>draft!$A$16:$A$21</c:f>
              <c:strCache>
                <c:ptCount val="6"/>
                <c:pt idx="0">
                  <c:v>Tier 1</c:v>
                </c:pt>
                <c:pt idx="1">
                  <c:v>New tier 1</c:v>
                </c:pt>
                <c:pt idx="2">
                  <c:v>Tier 2</c:v>
                </c:pt>
                <c:pt idx="3">
                  <c:v>Tier 3</c:v>
                </c:pt>
                <c:pt idx="4">
                  <c:v> Tier 4</c:v>
                </c:pt>
                <c:pt idx="5">
                  <c:v>Lower tiers</c:v>
                </c:pt>
              </c:strCache>
            </c:strRef>
          </c:cat>
          <c:val>
            <c:numRef>
              <c:f>draft!$B$16:$B$21</c:f>
              <c:numCache>
                <c:formatCode>0.000%</c:formatCode>
                <c:ptCount val="6"/>
                <c:pt idx="0">
                  <c:v>7.3775403201580048E-2</c:v>
                </c:pt>
                <c:pt idx="1">
                  <c:v>0.16582800447940826</c:v>
                </c:pt>
                <c:pt idx="2">
                  <c:v>0.17543399333953857</c:v>
                </c:pt>
                <c:pt idx="3">
                  <c:v>0.24442699551582336</c:v>
                </c:pt>
                <c:pt idx="4">
                  <c:v>0.20808400213718414</c:v>
                </c:pt>
                <c:pt idx="5">
                  <c:v>0.13245199620723724</c:v>
                </c:pt>
              </c:numCache>
            </c:numRef>
          </c:val>
          <c:extLst>
            <c:ext xmlns:c16="http://schemas.microsoft.com/office/drawing/2014/chart" uri="{C3380CC4-5D6E-409C-BE32-E72D297353CC}">
              <c16:uniqueId val="{00000000-C6DD-2046-8E42-197189A1B83F}"/>
            </c:ext>
          </c:extLst>
        </c:ser>
        <c:ser>
          <c:idx val="1"/>
          <c:order val="1"/>
          <c:tx>
            <c:strRef>
              <c:f>draft!$C$1</c:f>
              <c:strCache>
                <c:ptCount val="1"/>
                <c:pt idx="0">
                  <c:v>Kuaishou</c:v>
                </c:pt>
              </c:strCache>
            </c:strRef>
          </c:tx>
          <c:spPr>
            <a:solidFill>
              <a:schemeClr val="accent5">
                <a:lumMod val="75000"/>
              </a:scheme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draft!$A$16:$A$21</c:f>
              <c:strCache>
                <c:ptCount val="6"/>
                <c:pt idx="0">
                  <c:v>Tier 1</c:v>
                </c:pt>
                <c:pt idx="1">
                  <c:v>New tier 1</c:v>
                </c:pt>
                <c:pt idx="2">
                  <c:v>Tier 2</c:v>
                </c:pt>
                <c:pt idx="3">
                  <c:v>Tier 3</c:v>
                </c:pt>
                <c:pt idx="4">
                  <c:v> Tier 4</c:v>
                </c:pt>
                <c:pt idx="5">
                  <c:v>Lower tiers</c:v>
                </c:pt>
              </c:strCache>
            </c:strRef>
          </c:cat>
          <c:val>
            <c:numRef>
              <c:f>draft!$C$16:$C$21</c:f>
              <c:numCache>
                <c:formatCode>0.000%</c:formatCode>
                <c:ptCount val="6"/>
                <c:pt idx="0">
                  <c:v>4.9535300582647324E-2</c:v>
                </c:pt>
                <c:pt idx="1">
                  <c:v>0.11105199903249741</c:v>
                </c:pt>
                <c:pt idx="2">
                  <c:v>0.15598300099372864</c:v>
                </c:pt>
                <c:pt idx="3">
                  <c:v>0.23748399317264557</c:v>
                </c:pt>
                <c:pt idx="4">
                  <c:v>0.24187600612640381</c:v>
                </c:pt>
                <c:pt idx="5">
                  <c:v>0.20407000184059143</c:v>
                </c:pt>
              </c:numCache>
            </c:numRef>
          </c:val>
          <c:extLst>
            <c:ext xmlns:c16="http://schemas.microsoft.com/office/drawing/2014/chart" uri="{C3380CC4-5D6E-409C-BE32-E72D297353CC}">
              <c16:uniqueId val="{00000001-C6DD-2046-8E42-197189A1B83F}"/>
            </c:ext>
          </c:extLst>
        </c:ser>
        <c:dLbls>
          <c:showLegendKey val="0"/>
          <c:showVal val="0"/>
          <c:showCatName val="0"/>
          <c:showSerName val="0"/>
          <c:showPercent val="0"/>
          <c:showBubbleSize val="0"/>
        </c:dLbls>
        <c:gapWidth val="219"/>
        <c:overlap val="-27"/>
        <c:axId val="142727600"/>
        <c:axId val="142798304"/>
      </c:barChart>
      <c:catAx>
        <c:axId val="142727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N"/>
          </a:p>
        </c:txPr>
        <c:crossAx val="142798304"/>
        <c:crosses val="autoZero"/>
        <c:auto val="1"/>
        <c:lblAlgn val="ctr"/>
        <c:lblOffset val="100"/>
        <c:noMultiLvlLbl val="0"/>
      </c:catAx>
      <c:valAx>
        <c:axId val="1427983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42727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578743112837847E-2"/>
          <c:y val="3.349244239214718E-2"/>
          <c:w val="0.86311256206310205"/>
          <c:h val="0.66872963688015274"/>
        </c:manualLayout>
      </c:layout>
      <c:barChart>
        <c:barDir val="col"/>
        <c:grouping val="clustered"/>
        <c:varyColors val="0"/>
        <c:ser>
          <c:idx val="0"/>
          <c:order val="0"/>
          <c:tx>
            <c:strRef>
              <c:f>draft!$B$1</c:f>
              <c:strCache>
                <c:ptCount val="1"/>
                <c:pt idx="0">
                  <c:v>Douyin</c:v>
                </c:pt>
              </c:strCache>
            </c:strRef>
          </c:tx>
          <c:spPr>
            <a:solidFill>
              <a:schemeClr val="accent4"/>
            </a:solidFill>
            <a:ln>
              <a:noFill/>
            </a:ln>
            <a:effectLst/>
          </c:spPr>
          <c:invertIfNegative val="0"/>
          <c:cat>
            <c:strRef>
              <c:f>draft!$A$2:$A$6</c:f>
              <c:strCache>
                <c:ptCount val="5"/>
                <c:pt idx="0">
                  <c:v>&lt;15</c:v>
                </c:pt>
                <c:pt idx="1">
                  <c:v>15-25</c:v>
                </c:pt>
                <c:pt idx="2">
                  <c:v>26-35</c:v>
                </c:pt>
                <c:pt idx="3">
                  <c:v>36-45</c:v>
                </c:pt>
                <c:pt idx="4">
                  <c:v>&gt;45</c:v>
                </c:pt>
              </c:strCache>
            </c:strRef>
          </c:cat>
          <c:val>
            <c:numRef>
              <c:f>draft!$B$2:$B$6</c:f>
              <c:numCache>
                <c:formatCode>0.0#%</c:formatCode>
                <c:ptCount val="5"/>
                <c:pt idx="0">
                  <c:v>5.1794998347759247E-2</c:v>
                </c:pt>
                <c:pt idx="1">
                  <c:v>0.22235499322414398</c:v>
                </c:pt>
                <c:pt idx="2">
                  <c:v>0.31388801336288452</c:v>
                </c:pt>
                <c:pt idx="3">
                  <c:v>0.23372399806976318</c:v>
                </c:pt>
                <c:pt idx="4">
                  <c:v>0.17823800444602966</c:v>
                </c:pt>
              </c:numCache>
            </c:numRef>
          </c:val>
          <c:extLst>
            <c:ext xmlns:c16="http://schemas.microsoft.com/office/drawing/2014/chart" uri="{C3380CC4-5D6E-409C-BE32-E72D297353CC}">
              <c16:uniqueId val="{00000000-BC58-BD49-BCE5-BC85201B65AC}"/>
            </c:ext>
          </c:extLst>
        </c:ser>
        <c:ser>
          <c:idx val="1"/>
          <c:order val="1"/>
          <c:tx>
            <c:strRef>
              <c:f>draft!$C$1</c:f>
              <c:strCache>
                <c:ptCount val="1"/>
                <c:pt idx="0">
                  <c:v>Kuaishou</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j-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draft!$A$2:$A$6</c:f>
              <c:strCache>
                <c:ptCount val="5"/>
                <c:pt idx="0">
                  <c:v>&lt;15</c:v>
                </c:pt>
                <c:pt idx="1">
                  <c:v>15-25</c:v>
                </c:pt>
                <c:pt idx="2">
                  <c:v>26-35</c:v>
                </c:pt>
                <c:pt idx="3">
                  <c:v>36-45</c:v>
                </c:pt>
                <c:pt idx="4">
                  <c:v>&gt;45</c:v>
                </c:pt>
              </c:strCache>
            </c:strRef>
          </c:cat>
          <c:val>
            <c:numRef>
              <c:f>draft!$C$2:$C$6</c:f>
              <c:numCache>
                <c:formatCode>0.0#%</c:formatCode>
                <c:ptCount val="5"/>
                <c:pt idx="0">
                  <c:v>6.6069796681404114E-2</c:v>
                </c:pt>
                <c:pt idx="1">
                  <c:v>0.22553099691867828</c:v>
                </c:pt>
                <c:pt idx="2">
                  <c:v>0.29763099551200867</c:v>
                </c:pt>
                <c:pt idx="3">
                  <c:v>0.19899700582027435</c:v>
                </c:pt>
                <c:pt idx="4">
                  <c:v>0.21177099645137787</c:v>
                </c:pt>
              </c:numCache>
            </c:numRef>
          </c:val>
          <c:extLst>
            <c:ext xmlns:c16="http://schemas.microsoft.com/office/drawing/2014/chart" uri="{C3380CC4-5D6E-409C-BE32-E72D297353CC}">
              <c16:uniqueId val="{00000001-BC58-BD49-BCE5-BC85201B65AC}"/>
            </c:ext>
          </c:extLst>
        </c:ser>
        <c:dLbls>
          <c:showLegendKey val="0"/>
          <c:showVal val="0"/>
          <c:showCatName val="0"/>
          <c:showSerName val="0"/>
          <c:showPercent val="0"/>
          <c:showBubbleSize val="0"/>
        </c:dLbls>
        <c:gapWidth val="219"/>
        <c:overlap val="-27"/>
        <c:axId val="603043120"/>
        <c:axId val="603968752"/>
      </c:barChart>
      <c:catAx>
        <c:axId val="60304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N"/>
          </a:p>
        </c:txPr>
        <c:crossAx val="603968752"/>
        <c:crosses val="autoZero"/>
        <c:auto val="1"/>
        <c:lblAlgn val="ctr"/>
        <c:lblOffset val="100"/>
        <c:noMultiLvlLbl val="0"/>
      </c:catAx>
      <c:valAx>
        <c:axId val="60396875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60304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drawing1.xml><?xml version="1.0" encoding="utf-8"?>
<c:userShapes xmlns:c="http://schemas.openxmlformats.org/drawingml/2006/chart">
  <cdr:relSizeAnchor xmlns:cdr="http://schemas.openxmlformats.org/drawingml/2006/chartDrawing">
    <cdr:from>
      <cdr:x>0.31391</cdr:x>
      <cdr:y>0.53816</cdr:y>
    </cdr:from>
    <cdr:to>
      <cdr:x>0.39488</cdr:x>
      <cdr:y>0.6441</cdr:y>
    </cdr:to>
    <cdr:sp macro="" textlink="">
      <cdr:nvSpPr>
        <cdr:cNvPr id="2" name="虚尾箭头 1">
          <a:extLst xmlns:a="http://schemas.openxmlformats.org/drawingml/2006/main">
            <a:ext uri="{FF2B5EF4-FFF2-40B4-BE49-F238E27FC236}">
              <a16:creationId xmlns:a16="http://schemas.microsoft.com/office/drawing/2014/main" id="{B78B1BF8-D375-4E80-3E67-BE24AB8D66B2}"/>
            </a:ext>
          </a:extLst>
        </cdr:cNvPr>
        <cdr:cNvSpPr/>
      </cdr:nvSpPr>
      <cdr:spPr>
        <a:xfrm xmlns:a="http://schemas.openxmlformats.org/drawingml/2006/main" rot="19675285">
          <a:off x="2210639" y="1486058"/>
          <a:ext cx="570218" cy="292531"/>
        </a:xfrm>
        <a:prstGeom xmlns:a="http://schemas.openxmlformats.org/drawingml/2006/main" prst="stripedRightArrow">
          <a:avLst/>
        </a:prstGeom>
        <a:solidFill xmlns:a="http://schemas.openxmlformats.org/drawingml/2006/main">
          <a:schemeClr val="accent3"/>
        </a:solidFill>
        <a:ln xmlns:a="http://schemas.openxmlformats.org/drawingml/2006/main" w="6350" cap="flat">
          <a:noFill/>
          <a:miter lim="800000"/>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73152" tIns="73152" rIns="73152" bIns="73152" numCol="1" spcCol="0" rtlCol="0" fromWordArt="0" anchor="ctr" anchorCtr="0" forceAA="0" compatLnSpc="1">
          <a:prstTxWarp prst="textNoShape">
            <a:avLst/>
          </a:prstTxWarp>
          <a:noAutofit/>
        </a:bodyPr>
        <a:lstStyle xmlns:a="http://schemas.openxmlformats.org/drawingml/2006/main">
          <a:defPPr>
            <a:defRPr lang="de-DE"/>
          </a:defPPr>
          <a:lvl1pPr marL="0" algn="l" defTabSz="957925" rtl="0" eaLnBrk="1" latinLnBrk="0" hangingPunct="1">
            <a:defRPr sz="1900" kern="1200">
              <a:solidFill>
                <a:schemeClr val="lt1"/>
              </a:solidFill>
              <a:latin typeface="+mn-lt"/>
              <a:ea typeface="+mn-ea"/>
              <a:cs typeface="+mn-cs"/>
            </a:defRPr>
          </a:lvl1pPr>
          <a:lvl2pPr marL="478963" algn="l" defTabSz="957925" rtl="0" eaLnBrk="1" latinLnBrk="0" hangingPunct="1">
            <a:defRPr sz="1900" kern="1200">
              <a:solidFill>
                <a:schemeClr val="lt1"/>
              </a:solidFill>
              <a:latin typeface="+mn-lt"/>
              <a:ea typeface="+mn-ea"/>
              <a:cs typeface="+mn-cs"/>
            </a:defRPr>
          </a:lvl2pPr>
          <a:lvl3pPr marL="957925" algn="l" defTabSz="957925" rtl="0" eaLnBrk="1" latinLnBrk="0" hangingPunct="1">
            <a:defRPr sz="1900" kern="1200">
              <a:solidFill>
                <a:schemeClr val="lt1"/>
              </a:solidFill>
              <a:latin typeface="+mn-lt"/>
              <a:ea typeface="+mn-ea"/>
              <a:cs typeface="+mn-cs"/>
            </a:defRPr>
          </a:lvl3pPr>
          <a:lvl4pPr marL="1436888" algn="l" defTabSz="957925" rtl="0" eaLnBrk="1" latinLnBrk="0" hangingPunct="1">
            <a:defRPr sz="1900" kern="1200">
              <a:solidFill>
                <a:schemeClr val="lt1"/>
              </a:solidFill>
              <a:latin typeface="+mn-lt"/>
              <a:ea typeface="+mn-ea"/>
              <a:cs typeface="+mn-cs"/>
            </a:defRPr>
          </a:lvl4pPr>
          <a:lvl5pPr marL="1915851" algn="l" defTabSz="957925" rtl="0" eaLnBrk="1" latinLnBrk="0" hangingPunct="1">
            <a:defRPr sz="1900" kern="1200">
              <a:solidFill>
                <a:schemeClr val="lt1"/>
              </a:solidFill>
              <a:latin typeface="+mn-lt"/>
              <a:ea typeface="+mn-ea"/>
              <a:cs typeface="+mn-cs"/>
            </a:defRPr>
          </a:lvl5pPr>
          <a:lvl6pPr marL="2394814" algn="l" defTabSz="957925" rtl="0" eaLnBrk="1" latinLnBrk="0" hangingPunct="1">
            <a:defRPr sz="1900" kern="1200">
              <a:solidFill>
                <a:schemeClr val="lt1"/>
              </a:solidFill>
              <a:latin typeface="+mn-lt"/>
              <a:ea typeface="+mn-ea"/>
              <a:cs typeface="+mn-cs"/>
            </a:defRPr>
          </a:lvl6pPr>
          <a:lvl7pPr marL="2873776" algn="l" defTabSz="957925" rtl="0" eaLnBrk="1" latinLnBrk="0" hangingPunct="1">
            <a:defRPr sz="1900" kern="1200">
              <a:solidFill>
                <a:schemeClr val="lt1"/>
              </a:solidFill>
              <a:latin typeface="+mn-lt"/>
              <a:ea typeface="+mn-ea"/>
              <a:cs typeface="+mn-cs"/>
            </a:defRPr>
          </a:lvl7pPr>
          <a:lvl8pPr marL="3352739" algn="l" defTabSz="957925" rtl="0" eaLnBrk="1" latinLnBrk="0" hangingPunct="1">
            <a:defRPr sz="1900" kern="1200">
              <a:solidFill>
                <a:schemeClr val="lt1"/>
              </a:solidFill>
              <a:latin typeface="+mn-lt"/>
              <a:ea typeface="+mn-ea"/>
              <a:cs typeface="+mn-cs"/>
            </a:defRPr>
          </a:lvl8pPr>
          <a:lvl9pPr marL="3831702" algn="l" defTabSz="957925" rtl="0" eaLnBrk="1" latinLnBrk="0" hangingPunct="1">
            <a:defRPr sz="1900" kern="1200">
              <a:solidFill>
                <a:schemeClr val="lt1"/>
              </a:solidFill>
              <a:latin typeface="+mn-lt"/>
              <a:ea typeface="+mn-ea"/>
              <a:cs typeface="+mn-cs"/>
            </a:defRPr>
          </a:lvl9pPr>
        </a:lstStyle>
        <a:p xmlns:a="http://schemas.openxmlformats.org/drawingml/2006/main">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cdr:txBody>
    </cdr:sp>
  </cdr:relSizeAnchor>
  <cdr:relSizeAnchor xmlns:cdr="http://schemas.openxmlformats.org/drawingml/2006/chartDrawing">
    <cdr:from>
      <cdr:x>0.72762</cdr:x>
      <cdr:y>0.20096</cdr:y>
    </cdr:from>
    <cdr:to>
      <cdr:x>0.80859</cdr:x>
      <cdr:y>0.3069</cdr:y>
    </cdr:to>
    <cdr:sp macro="" textlink="">
      <cdr:nvSpPr>
        <cdr:cNvPr id="3" name="虚尾箭头 2">
          <a:extLst xmlns:a="http://schemas.openxmlformats.org/drawingml/2006/main">
            <a:ext uri="{FF2B5EF4-FFF2-40B4-BE49-F238E27FC236}">
              <a16:creationId xmlns:a16="http://schemas.microsoft.com/office/drawing/2014/main" id="{ABC6E6E6-3577-6F7C-77D5-B8904F197C31}"/>
            </a:ext>
          </a:extLst>
        </cdr:cNvPr>
        <cdr:cNvSpPr/>
      </cdr:nvSpPr>
      <cdr:spPr>
        <a:xfrm xmlns:a="http://schemas.openxmlformats.org/drawingml/2006/main" rot="20921576">
          <a:off x="5124058" y="554919"/>
          <a:ext cx="570218" cy="292531"/>
        </a:xfrm>
        <a:prstGeom xmlns:a="http://schemas.openxmlformats.org/drawingml/2006/main" prst="stripedRightArrow">
          <a:avLst/>
        </a:prstGeom>
        <a:solidFill xmlns:a="http://schemas.openxmlformats.org/drawingml/2006/main">
          <a:schemeClr val="accent3"/>
        </a:solidFill>
        <a:ln xmlns:a="http://schemas.openxmlformats.org/drawingml/2006/main" w="6350" cap="flat">
          <a:noFill/>
          <a:miter lim="800000"/>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73152" tIns="73152" rIns="73152" bIns="73152"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cdr:txBody>
    </cdr:sp>
  </cdr:relSizeAnchor>
  <cdr:relSizeAnchor xmlns:cdr="http://schemas.openxmlformats.org/drawingml/2006/chartDrawing">
    <cdr:from>
      <cdr:x>0.69106</cdr:x>
      <cdr:y>0.32158</cdr:y>
    </cdr:from>
    <cdr:to>
      <cdr:x>0.86337</cdr:x>
      <cdr:y>0.39192</cdr:y>
    </cdr:to>
    <cdr:sp macro="" textlink="">
      <cdr:nvSpPr>
        <cdr:cNvPr id="4" name="文本框 42">
          <a:extLst xmlns:a="http://schemas.openxmlformats.org/drawingml/2006/main">
            <a:ext uri="{FF2B5EF4-FFF2-40B4-BE49-F238E27FC236}">
              <a16:creationId xmlns:a16="http://schemas.microsoft.com/office/drawing/2014/main" id="{028A99F1-9709-26FD-81B3-4E30D1CFF3D5}"/>
            </a:ext>
          </a:extLst>
        </cdr:cNvPr>
        <cdr:cNvSpPr txBox="1"/>
      </cdr:nvSpPr>
      <cdr:spPr>
        <a:xfrm xmlns:a="http://schemas.openxmlformats.org/drawingml/2006/main">
          <a:off x="4538767" y="886516"/>
          <a:ext cx="1131720" cy="193899"/>
        </a:xfrm>
        <a:prstGeom xmlns:a="http://schemas.openxmlformats.org/drawingml/2006/main" prst="rect">
          <a:avLst/>
        </a:prstGeom>
        <a:noFill xmlns:a="http://schemas.openxmlformats.org/drawingml/2006/main"/>
        <a:ln xmlns:a="http://schemas.openxmlformats.org/drawingml/2006/main" w="6350" cap="flat">
          <a:noFill/>
          <a:miter lim="800000"/>
        </a:ln>
      </cdr:spPr>
      <cdr:txBody>
        <a:bodyPr xmlns:a="http://schemas.openxmlformats.org/drawingml/2006/main" wrap="none" lIns="0" tIns="0" rIns="0" bIns="0" rtlCol="0" anchor="t" anchorCtr="0">
          <a:spAutoFit/>
        </a:bodyPr>
        <a:lstStyle xmlns:a="http://schemas.openxmlformats.org/drawingml/2006/main">
          <a:defPPr>
            <a:defRPr lang="de-DE"/>
          </a:defPPr>
          <a:lvl1pPr marL="0" algn="l" defTabSz="957925" rtl="0" eaLnBrk="1" latinLnBrk="0" hangingPunct="1">
            <a:defRPr sz="1900" kern="1200">
              <a:solidFill>
                <a:schemeClr val="tx1"/>
              </a:solidFill>
              <a:latin typeface="+mn-lt"/>
              <a:ea typeface="+mn-ea"/>
              <a:cs typeface="+mn-cs"/>
            </a:defRPr>
          </a:lvl1pPr>
          <a:lvl2pPr marL="478963" algn="l" defTabSz="957925" rtl="0" eaLnBrk="1" latinLnBrk="0" hangingPunct="1">
            <a:defRPr sz="1900" kern="1200">
              <a:solidFill>
                <a:schemeClr val="tx1"/>
              </a:solidFill>
              <a:latin typeface="+mn-lt"/>
              <a:ea typeface="+mn-ea"/>
              <a:cs typeface="+mn-cs"/>
            </a:defRPr>
          </a:lvl2pPr>
          <a:lvl3pPr marL="957925" algn="l" defTabSz="957925" rtl="0" eaLnBrk="1" latinLnBrk="0" hangingPunct="1">
            <a:defRPr sz="1900" kern="1200">
              <a:solidFill>
                <a:schemeClr val="tx1"/>
              </a:solidFill>
              <a:latin typeface="+mn-lt"/>
              <a:ea typeface="+mn-ea"/>
              <a:cs typeface="+mn-cs"/>
            </a:defRPr>
          </a:lvl3pPr>
          <a:lvl4pPr marL="1436888" algn="l" defTabSz="957925" rtl="0" eaLnBrk="1" latinLnBrk="0" hangingPunct="1">
            <a:defRPr sz="1900" kern="1200">
              <a:solidFill>
                <a:schemeClr val="tx1"/>
              </a:solidFill>
              <a:latin typeface="+mn-lt"/>
              <a:ea typeface="+mn-ea"/>
              <a:cs typeface="+mn-cs"/>
            </a:defRPr>
          </a:lvl4pPr>
          <a:lvl5pPr marL="1915851" algn="l" defTabSz="957925" rtl="0" eaLnBrk="1" latinLnBrk="0" hangingPunct="1">
            <a:defRPr sz="1900" kern="1200">
              <a:solidFill>
                <a:schemeClr val="tx1"/>
              </a:solidFill>
              <a:latin typeface="+mn-lt"/>
              <a:ea typeface="+mn-ea"/>
              <a:cs typeface="+mn-cs"/>
            </a:defRPr>
          </a:lvl5pPr>
          <a:lvl6pPr marL="2394814" algn="l" defTabSz="957925" rtl="0" eaLnBrk="1" latinLnBrk="0" hangingPunct="1">
            <a:defRPr sz="1900" kern="1200">
              <a:solidFill>
                <a:schemeClr val="tx1"/>
              </a:solidFill>
              <a:latin typeface="+mn-lt"/>
              <a:ea typeface="+mn-ea"/>
              <a:cs typeface="+mn-cs"/>
            </a:defRPr>
          </a:lvl6pPr>
          <a:lvl7pPr marL="2873776" algn="l" defTabSz="957925" rtl="0" eaLnBrk="1" latinLnBrk="0" hangingPunct="1">
            <a:defRPr sz="1900" kern="1200">
              <a:solidFill>
                <a:schemeClr val="tx1"/>
              </a:solidFill>
              <a:latin typeface="+mn-lt"/>
              <a:ea typeface="+mn-ea"/>
              <a:cs typeface="+mn-cs"/>
            </a:defRPr>
          </a:lvl7pPr>
          <a:lvl8pPr marL="3352739" algn="l" defTabSz="957925" rtl="0" eaLnBrk="1" latinLnBrk="0" hangingPunct="1">
            <a:defRPr sz="1900" kern="1200">
              <a:solidFill>
                <a:schemeClr val="tx1"/>
              </a:solidFill>
              <a:latin typeface="+mn-lt"/>
              <a:ea typeface="+mn-ea"/>
              <a:cs typeface="+mn-cs"/>
            </a:defRPr>
          </a:lvl8pPr>
          <a:lvl9pPr marL="3831702" algn="l" defTabSz="957925" rtl="0" eaLnBrk="1" latinLnBrk="0" hangingPunct="1">
            <a:defRPr sz="1900" kern="1200">
              <a:solidFill>
                <a:schemeClr val="tx1"/>
              </a:solidFill>
              <a:latin typeface="+mn-lt"/>
              <a:ea typeface="+mn-ea"/>
              <a:cs typeface="+mn-cs"/>
            </a:defRPr>
          </a:lvl9pPr>
        </a:lstStyle>
        <a:p xmlns:a="http://schemas.openxmlformats.org/drawingml/2006/main">
          <a:pPr>
            <a:lnSpc>
              <a:spcPct val="90000"/>
            </a:lnSpc>
            <a:spcBef>
              <a:spcPts val="600"/>
            </a:spcBef>
            <a:buClr>
              <a:schemeClr val="bg2"/>
            </a:buClr>
          </a:pPr>
          <a:r>
            <a:rPr kumimoji="1" lang="en-US" altLang="zh-CN" sz="1400" dirty="0">
              <a:latin typeface="+mn-lt"/>
              <a:cs typeface="Times New Roman" panose="02020603050405020304" pitchFamily="18" charset="0"/>
            </a:rPr>
            <a:t>CAGR=7.41%</a:t>
          </a:r>
          <a:endParaRPr kumimoji="1" lang="zh-CN" altLang="en-US" sz="1400" dirty="0">
            <a:latin typeface="+mn-lt"/>
            <a:cs typeface="Times New Roman" panose="02020603050405020304" pitchFamily="18" charset="0"/>
          </a:endParaRPr>
        </a:p>
      </cdr:txBody>
    </cdr:sp>
  </cdr:relSizeAnchor>
  <cdr:relSizeAnchor xmlns:cdr="http://schemas.openxmlformats.org/drawingml/2006/chartDrawing">
    <cdr:from>
      <cdr:x>0.72159</cdr:x>
      <cdr:y>0.03305</cdr:y>
    </cdr:from>
    <cdr:to>
      <cdr:x>0.87877</cdr:x>
      <cdr:y>0.10339</cdr:y>
    </cdr:to>
    <cdr:sp macro="" textlink="">
      <cdr:nvSpPr>
        <cdr:cNvPr id="5" name="文本框 42">
          <a:extLst xmlns:a="http://schemas.openxmlformats.org/drawingml/2006/main">
            <a:ext uri="{FF2B5EF4-FFF2-40B4-BE49-F238E27FC236}">
              <a16:creationId xmlns:a16="http://schemas.microsoft.com/office/drawing/2014/main" id="{333E4539-DBDA-8490-6C1A-DFD0C5EC0564}"/>
            </a:ext>
          </a:extLst>
        </cdr:cNvPr>
        <cdr:cNvSpPr txBox="1"/>
      </cdr:nvSpPr>
      <cdr:spPr>
        <a:xfrm xmlns:a="http://schemas.openxmlformats.org/drawingml/2006/main">
          <a:off x="4739283" y="91111"/>
          <a:ext cx="1032334" cy="193899"/>
        </a:xfrm>
        <a:prstGeom xmlns:a="http://schemas.openxmlformats.org/drawingml/2006/main" prst="rect">
          <a:avLst/>
        </a:prstGeom>
        <a:noFill xmlns:a="http://schemas.openxmlformats.org/drawingml/2006/main"/>
        <a:ln xmlns:a="http://schemas.openxmlformats.org/drawingml/2006/main" w="6350" cap="flat">
          <a:noFill/>
          <a:miter lim="800000"/>
        </a:ln>
      </cdr:spPr>
      <cdr:txBody>
        <a:bodyPr xmlns:a="http://schemas.openxmlformats.org/drawingml/2006/main" wrap="none" lIns="0" tIns="0" rIns="0" bIns="0" rtlCol="0" anchor="t" anchorCtr="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600"/>
            </a:spcBef>
            <a:buClr>
              <a:schemeClr val="bg2"/>
            </a:buClr>
          </a:pPr>
          <a:r>
            <a:rPr kumimoji="1" lang="en-US" altLang="zh-CN" sz="1400" dirty="0">
              <a:latin typeface="+mn-lt"/>
              <a:cs typeface="Times New Roman" panose="02020603050405020304" pitchFamily="18" charset="0"/>
            </a:rPr>
            <a:t>CAGR=5.5%</a:t>
          </a:r>
          <a:endParaRPr kumimoji="1" lang="zh-CN" altLang="en-US" sz="1400" dirty="0">
            <a:latin typeface="+mn-lt"/>
            <a:cs typeface="Times New Roman" panose="02020603050405020304" pitchFamily="18" charset="0"/>
          </a:endParaRPr>
        </a:p>
      </cdr:txBody>
    </cdr:sp>
  </cdr:relSizeAnchor>
  <cdr:relSizeAnchor xmlns:cdr="http://schemas.openxmlformats.org/drawingml/2006/chartDrawing">
    <cdr:from>
      <cdr:x>0.17975</cdr:x>
      <cdr:y>0.29741</cdr:y>
    </cdr:from>
    <cdr:to>
      <cdr:x>0.33693</cdr:x>
      <cdr:y>0.36775</cdr:y>
    </cdr:to>
    <cdr:sp macro="" textlink="">
      <cdr:nvSpPr>
        <cdr:cNvPr id="6" name="文本框 42">
          <a:extLst xmlns:a="http://schemas.openxmlformats.org/drawingml/2006/main">
            <a:ext uri="{FF2B5EF4-FFF2-40B4-BE49-F238E27FC236}">
              <a16:creationId xmlns:a16="http://schemas.microsoft.com/office/drawing/2014/main" id="{4A0CB2BA-6C3E-EF14-A075-68CF10F632B0}"/>
            </a:ext>
          </a:extLst>
        </cdr:cNvPr>
        <cdr:cNvSpPr txBox="1"/>
      </cdr:nvSpPr>
      <cdr:spPr>
        <a:xfrm xmlns:a="http://schemas.openxmlformats.org/drawingml/2006/main">
          <a:off x="1180568" y="819885"/>
          <a:ext cx="1032334" cy="193899"/>
        </a:xfrm>
        <a:prstGeom xmlns:a="http://schemas.openxmlformats.org/drawingml/2006/main" prst="rect">
          <a:avLst/>
        </a:prstGeom>
        <a:noFill xmlns:a="http://schemas.openxmlformats.org/drawingml/2006/main"/>
        <a:ln xmlns:a="http://schemas.openxmlformats.org/drawingml/2006/main" w="6350" cap="flat">
          <a:noFill/>
          <a:miter lim="800000"/>
        </a:ln>
      </cdr:spPr>
      <cdr:txBody>
        <a:bodyPr xmlns:a="http://schemas.openxmlformats.org/drawingml/2006/main" wrap="none" lIns="0" tIns="0" rIns="0" bIns="0" rtlCol="0" anchor="t" anchorCtr="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nSpc>
              <a:spcPct val="90000"/>
            </a:lnSpc>
            <a:spcBef>
              <a:spcPts val="600"/>
            </a:spcBef>
            <a:buClr>
              <a:schemeClr val="bg2"/>
            </a:buClr>
          </a:pPr>
          <a:r>
            <a:rPr kumimoji="1" lang="en-US" altLang="zh-CN" sz="1400" dirty="0">
              <a:latin typeface="+mn-lt"/>
              <a:cs typeface="Times New Roman" panose="02020603050405020304" pitchFamily="18" charset="0"/>
            </a:rPr>
            <a:t>CAGR=5.2%</a:t>
          </a:r>
          <a:endParaRPr kumimoji="1" lang="zh-CN" altLang="en-US" sz="1400" dirty="0">
            <a:latin typeface="+mn-lt"/>
            <a:cs typeface="Times New Roman" panose="02020603050405020304" pitchFamily="18"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t>4/9/25</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t>4/9/25</a:t>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256E95E-57AA-4526-AA4C-3002F47FB13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大家好，我们是</a:t>
            </a:r>
            <a:r>
              <a:rPr lang="en" altLang="zh-CN" sz="1800" kern="100" dirty="0">
                <a:effectLst/>
                <a:latin typeface="Arial" panose="020B0604020202020204" pitchFamily="34" charset="0"/>
                <a:ea typeface="宋体" panose="02010600030101010101" pitchFamily="2" charset="-122"/>
                <a:cs typeface="Arial" panose="020B0604020202020204" pitchFamily="34" charset="0"/>
              </a:rPr>
              <a:t>Group</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 </a:t>
            </a:r>
            <a:r>
              <a:rPr lang="en" altLang="zh-CN" sz="1800" kern="100" dirty="0">
                <a:effectLst/>
                <a:latin typeface="Arial" panose="020B0604020202020204" pitchFamily="34" charset="0"/>
                <a:ea typeface="宋体" panose="02010600030101010101" pitchFamily="2" charset="-122"/>
                <a:cs typeface="Arial" panose="020B0604020202020204" pitchFamily="34" charset="0"/>
              </a:rPr>
              <a:t>6</a:t>
            </a:r>
            <a:r>
              <a:rPr lang="zh-CN" altLang="en"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我们想要展示的公司是快手。我们的小组成员有</a:t>
            </a:r>
            <a:r>
              <a:rPr lang="en" altLang="zh-CN" sz="1800" b="1" kern="100" dirty="0">
                <a:effectLst/>
                <a:latin typeface="Arial" panose="020B0604020202020204" pitchFamily="34" charset="0"/>
                <a:ea typeface="等线" panose="02010600030101010101" pitchFamily="2" charset="-122"/>
                <a:cs typeface="Times New Roman" panose="02020603050405020304" pitchFamily="18" charset="0"/>
              </a:rPr>
              <a:t>Qin </a:t>
            </a:r>
            <a:r>
              <a:rPr lang="en" altLang="zh-CN" sz="1800" b="1" kern="100" dirty="0" err="1">
                <a:effectLst/>
                <a:latin typeface="Arial" panose="020B0604020202020204" pitchFamily="34" charset="0"/>
                <a:ea typeface="等线" panose="02010600030101010101" pitchFamily="2" charset="-122"/>
                <a:cs typeface="Times New Roman" panose="02020603050405020304" pitchFamily="18" charset="0"/>
              </a:rPr>
              <a:t>Shuyan</a:t>
            </a:r>
            <a:r>
              <a:rPr lang="en" altLang="zh-CN" sz="1800" b="1" kern="100" dirty="0">
                <a:effectLst/>
                <a:latin typeface="Arial" panose="020B0604020202020204" pitchFamily="34" charset="0"/>
                <a:ea typeface="等线" panose="02010600030101010101" pitchFamily="2" charset="-122"/>
                <a:cs typeface="Times New Roman" panose="02020603050405020304" pitchFamily="18" charset="0"/>
              </a:rPr>
              <a:t> | Dong </a:t>
            </a:r>
            <a:r>
              <a:rPr lang="en" altLang="zh-CN" sz="1800" b="1" kern="100" dirty="0" err="1">
                <a:effectLst/>
                <a:latin typeface="Arial" panose="020B0604020202020204" pitchFamily="34" charset="0"/>
                <a:ea typeface="等线" panose="02010600030101010101" pitchFamily="2" charset="-122"/>
                <a:cs typeface="Times New Roman" panose="02020603050405020304" pitchFamily="18" charset="0"/>
              </a:rPr>
              <a:t>Xingchen</a:t>
            </a:r>
            <a:r>
              <a:rPr lang="en" altLang="zh-CN" sz="1800" b="1" kern="100" dirty="0">
                <a:effectLst/>
                <a:latin typeface="Arial" panose="020B0604020202020204" pitchFamily="34" charset="0"/>
                <a:ea typeface="等线" panose="02010600030101010101" pitchFamily="2" charset="-122"/>
                <a:cs typeface="Times New Roman" panose="02020603050405020304" pitchFamily="18" charset="0"/>
              </a:rPr>
              <a:t> | Wang </a:t>
            </a:r>
            <a:r>
              <a:rPr lang="en" altLang="zh-CN" sz="1800" b="1" kern="100" dirty="0" err="1">
                <a:effectLst/>
                <a:latin typeface="Arial" panose="020B0604020202020204" pitchFamily="34" charset="0"/>
                <a:ea typeface="等线" panose="02010600030101010101" pitchFamily="2" charset="-122"/>
                <a:cs typeface="Times New Roman" panose="02020603050405020304" pitchFamily="18" charset="0"/>
              </a:rPr>
              <a:t>Shuning</a:t>
            </a:r>
            <a:r>
              <a:rPr lang="en" altLang="zh-CN" sz="1800" b="1" kern="100" dirty="0">
                <a:effectLst/>
                <a:latin typeface="Arial" panose="020B0604020202020204" pitchFamily="34" charset="0"/>
                <a:ea typeface="等线" panose="02010600030101010101" pitchFamily="2" charset="-122"/>
                <a:cs typeface="Times New Roman" panose="02020603050405020304" pitchFamily="18" charset="0"/>
              </a:rPr>
              <a:t> | Li </a:t>
            </a:r>
            <a:r>
              <a:rPr lang="en" altLang="zh-CN" sz="1800" b="1" kern="100" dirty="0" err="1">
                <a:effectLst/>
                <a:latin typeface="Arial" panose="020B0604020202020204" pitchFamily="34" charset="0"/>
                <a:ea typeface="等线" panose="02010600030101010101" pitchFamily="2" charset="-122"/>
                <a:cs typeface="Times New Roman" panose="02020603050405020304" pitchFamily="18" charset="0"/>
              </a:rPr>
              <a:t>Boyang</a:t>
            </a:r>
            <a:r>
              <a:rPr lang="en" altLang="zh-CN" sz="1800" b="1" kern="100" dirty="0">
                <a:effectLst/>
                <a:latin typeface="Arial" panose="020B0604020202020204" pitchFamily="34" charset="0"/>
                <a:ea typeface="等线" panose="02010600030101010101" pitchFamily="2" charset="-122"/>
                <a:cs typeface="Times New Roman" panose="02020603050405020304" pitchFamily="18" charset="0"/>
              </a:rPr>
              <a:t> | Li </a:t>
            </a:r>
            <a:r>
              <a:rPr lang="en" altLang="zh-CN" sz="1800" b="1" kern="100" dirty="0" err="1">
                <a:effectLst/>
                <a:latin typeface="Arial" panose="020B0604020202020204" pitchFamily="34" charset="0"/>
                <a:ea typeface="等线" panose="02010600030101010101" pitchFamily="2" charset="-122"/>
                <a:cs typeface="Times New Roman" panose="02020603050405020304" pitchFamily="18" charset="0"/>
              </a:rPr>
              <a:t>Zexuan</a:t>
            </a:r>
            <a:r>
              <a:rPr lang="en" altLang="zh-CN" sz="1800" b="1" kern="100" dirty="0">
                <a:effectLst/>
                <a:latin typeface="Arial" panose="020B0604020202020204" pitchFamily="34" charset="0"/>
                <a:ea typeface="等线" panose="02010600030101010101" pitchFamily="2" charset="-122"/>
                <a:cs typeface="Times New Roman" panose="02020603050405020304" pitchFamily="18" charset="0"/>
              </a:rPr>
              <a:t> | Li </a:t>
            </a:r>
            <a:r>
              <a:rPr lang="en" altLang="zh-CN" sz="1800" b="1" kern="100" dirty="0" err="1">
                <a:effectLst/>
                <a:latin typeface="Arial" panose="020B0604020202020204" pitchFamily="34" charset="0"/>
                <a:ea typeface="等线" panose="02010600030101010101" pitchFamily="2" charset="-122"/>
                <a:cs typeface="Times New Roman" panose="02020603050405020304" pitchFamily="18" charset="0"/>
              </a:rPr>
              <a:t>Yuanzhe</a:t>
            </a:r>
            <a:r>
              <a:rPr lang="zh-CN" altLang="en" sz="1800" b="1" kern="100" dirty="0">
                <a:effectLst/>
                <a:latin typeface="等线" panose="02010600030101010101" pitchFamily="2" charset="-122"/>
                <a:ea typeface="等线" panose="02010600030101010101" pitchFamily="2" charset="-122"/>
                <a:cs typeface="Arial" panose="020B0604020202020204" pitchFamily="34" charset="0"/>
              </a:rPr>
              <a:t>。</a:t>
            </a: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现在将由我为大家展示第一部分。</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Hello everyone, we are Group 6, and the company we are focusing on is </a:t>
            </a:r>
            <a:r>
              <a:rPr lang="zh-CN" altLang="en-US" sz="1800" kern="100" dirty="0">
                <a:effectLst/>
                <a:latin typeface="等线" panose="02010600030101010101" pitchFamily="2" charset="-122"/>
                <a:ea typeface="等线" panose="02010600030101010101" pitchFamily="2" charset="-122"/>
                <a:cs typeface="Arial" panose="020B0604020202020204" pitchFamily="34" charset="0"/>
              </a:rPr>
              <a:t>快手</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Our team members are: Qin </a:t>
            </a:r>
            <a:r>
              <a:rPr lang="en" altLang="zh-CN" sz="1800" kern="100" dirty="0" err="1">
                <a:effectLst/>
                <a:latin typeface="Arial" panose="020B0604020202020204" pitchFamily="34" charset="0"/>
                <a:ea typeface="等线" panose="02010600030101010101" pitchFamily="2" charset="-122"/>
                <a:cs typeface="Times New Roman" panose="02020603050405020304" pitchFamily="18" charset="0"/>
              </a:rPr>
              <a:t>Shuyan</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 Dong </a:t>
            </a:r>
            <a:r>
              <a:rPr lang="en" altLang="zh-CN" sz="1800" kern="100" dirty="0" err="1">
                <a:effectLst/>
                <a:latin typeface="Arial" panose="020B0604020202020204" pitchFamily="34" charset="0"/>
                <a:ea typeface="等线" panose="02010600030101010101" pitchFamily="2" charset="-122"/>
                <a:cs typeface="Times New Roman" panose="02020603050405020304" pitchFamily="18" charset="0"/>
              </a:rPr>
              <a:t>Xingchen</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 Wang </a:t>
            </a:r>
            <a:r>
              <a:rPr lang="en" altLang="zh-CN" sz="1800" kern="100" dirty="0" err="1">
                <a:effectLst/>
                <a:latin typeface="Arial" panose="020B0604020202020204" pitchFamily="34" charset="0"/>
                <a:ea typeface="等线" panose="02010600030101010101" pitchFamily="2" charset="-122"/>
                <a:cs typeface="Times New Roman" panose="02020603050405020304" pitchFamily="18" charset="0"/>
              </a:rPr>
              <a:t>Shuning</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 Li </a:t>
            </a:r>
            <a:r>
              <a:rPr lang="en" altLang="zh-CN" sz="1800" kern="100" dirty="0" err="1">
                <a:effectLst/>
                <a:latin typeface="Arial" panose="020B0604020202020204" pitchFamily="34" charset="0"/>
                <a:ea typeface="等线" panose="02010600030101010101" pitchFamily="2" charset="-122"/>
                <a:cs typeface="Times New Roman" panose="02020603050405020304" pitchFamily="18" charset="0"/>
              </a:rPr>
              <a:t>Boyang</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 Li </a:t>
            </a:r>
            <a:r>
              <a:rPr lang="en" altLang="zh-CN" sz="1800" kern="100" dirty="0" err="1">
                <a:effectLst/>
                <a:latin typeface="Arial" panose="020B0604020202020204" pitchFamily="34" charset="0"/>
                <a:ea typeface="等线" panose="02010600030101010101" pitchFamily="2" charset="-122"/>
                <a:cs typeface="Times New Roman" panose="02020603050405020304" pitchFamily="18" charset="0"/>
              </a:rPr>
              <a:t>Zexuan</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 Li </a:t>
            </a:r>
            <a:r>
              <a:rPr lang="en" altLang="zh-CN" sz="1800" kern="100" dirty="0" err="1">
                <a:effectLst/>
                <a:latin typeface="Arial" panose="020B0604020202020204" pitchFamily="34" charset="0"/>
                <a:ea typeface="等线" panose="02010600030101010101" pitchFamily="2" charset="-122"/>
                <a:cs typeface="Times New Roman" panose="02020603050405020304" pitchFamily="18" charset="0"/>
              </a:rPr>
              <a:t>Yuanzhe</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Now I will introduce the first part, which is C</a:t>
            </a:r>
            <a:r>
              <a:rPr lang="en" altLang="zh-CN" sz="1800" kern="100" dirty="0">
                <a:effectLst/>
                <a:latin typeface="Arial" panose="020B0604020202020204" pitchFamily="34" charset="0"/>
                <a:ea typeface="等线" panose="02010600030101010101" pitchFamily="2" charset="-122"/>
                <a:cs typeface="Arial" panose="020B0604020202020204" pitchFamily="34" charset="0"/>
              </a:rPr>
              <a:t>ompany</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 P</a:t>
            </a:r>
            <a:r>
              <a:rPr lang="en" altLang="zh-CN" sz="1800" kern="100" dirty="0">
                <a:effectLst/>
                <a:latin typeface="Arial" panose="020B0604020202020204" pitchFamily="34" charset="0"/>
                <a:ea typeface="等线" panose="02010600030101010101" pitchFamily="2" charset="-122"/>
                <a:cs typeface="Arial" panose="020B0604020202020204" pitchFamily="34" charset="0"/>
              </a:rPr>
              <a:t>rofile</a:t>
            </a:r>
            <a:r>
              <a:rPr lang="en" altLang="zh-CN" sz="1800" kern="100" dirty="0">
                <a:effectLst/>
                <a:latin typeface="Arial" panose="020B0604020202020204" pitchFamily="34" charset="0"/>
                <a:ea typeface="等线" panose="02010600030101010101" pitchFamily="2" charset="-122"/>
                <a:cs typeface="Times New Roman" panose="02020603050405020304" pitchFamily="18" charset="0"/>
              </a:rPr>
              <a:t>.</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1</a:t>
            </a:fld>
            <a:endParaRPr lang="en-US"/>
          </a:p>
        </p:txBody>
      </p:sp>
    </p:spTree>
    <p:extLst>
      <p:ext uri="{BB962C8B-B14F-4D97-AF65-F5344CB8AC3E}">
        <p14:creationId xmlns:p14="http://schemas.microsoft.com/office/powerpoint/2010/main" val="72750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As an asset-light Internet company, the earnings forecast is the most critical part.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Starting from the business structure of the company, we split the earnings forecast according to the business, and calculated it separately from the perspective of revenue and cost.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As mentioned earlier, the company's business can be divided into four parts,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In the live business part, mainly according to MAU and ARPU split;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In the advertising business part, divided into inner cycle and outer cycle advertising;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In the e-commerce business section, we focus on GMV and take rate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On the cost side,</a:t>
            </a:r>
            <a:r>
              <a:rPr lang="zh-CN" altLang="en-US" b="0" i="0" u="none" strike="noStrike" dirty="0">
                <a:solidFill>
                  <a:srgbClr val="F5F7FA"/>
                </a:solidFill>
                <a:effectLst/>
                <a:latin typeface="PingFang SC" panose="020B0400000000000000" pitchFamily="34" charset="-122"/>
                <a:ea typeface="PingFang SC" panose="020B0400000000000000" pitchFamily="34" charset="-122"/>
              </a:rPr>
              <a:t> </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we focus on revenue sharing cost; bandwidth cost and marketing expensing</a:t>
            </a:r>
            <a:endParaRPr lang="en" altLang="zh-CN" b="0" i="0" u="none" strike="noStrike" dirty="0">
              <a:solidFill>
                <a:srgbClr val="F5F7FA"/>
              </a:solidFill>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13</a:t>
            </a:fld>
            <a:endParaRPr lang="en-US"/>
          </a:p>
        </p:txBody>
      </p:sp>
    </p:spTree>
    <p:extLst>
      <p:ext uri="{BB962C8B-B14F-4D97-AF65-F5344CB8AC3E}">
        <p14:creationId xmlns:p14="http://schemas.microsoft.com/office/powerpoint/2010/main" val="2613392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Our earnings forecast is based on the company's historical data and industry averages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As is shown in the figure, the company's ARPU and pay rate tend to decline slowly after reaching the peak in 2020, but the viewing time and payment scale show an increasing trend, especially the per capita viewing time reaches 112 minutes in 2022.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However, this growth trend will show a marginal decreasing trend due to market saturation and the upper limit of mobile phone market</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So</a:t>
            </a:r>
            <a:r>
              <a:rPr lang="zh-CN" altLang="en-US" b="0" i="0" u="none" strike="noStrike" dirty="0">
                <a:solidFill>
                  <a:srgbClr val="F5F7FA"/>
                </a:solidFill>
                <a:effectLst/>
                <a:latin typeface="PingFang SC" panose="020B0400000000000000" pitchFamily="34" charset="-122"/>
                <a:ea typeface="PingFang SC" panose="020B0400000000000000" pitchFamily="34" charset="-122"/>
              </a:rPr>
              <a:t>， </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our key assumptions are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Detailed data can be viewed in our manuscript</a:t>
            </a: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14</a:t>
            </a:fld>
            <a:endParaRPr lang="en-US"/>
          </a:p>
        </p:txBody>
      </p:sp>
    </p:spTree>
    <p:extLst>
      <p:ext uri="{BB962C8B-B14F-4D97-AF65-F5344CB8AC3E}">
        <p14:creationId xmlns:p14="http://schemas.microsoft.com/office/powerpoint/2010/main" val="305222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a:t>
            </a:r>
            <a:r>
              <a:rPr kumimoji="1" lang="zh-CN" altLang="en-US" dirty="0"/>
              <a:t> </a:t>
            </a:r>
            <a:r>
              <a:rPr kumimoji="1" lang="en-US" altLang="zh-CN" dirty="0"/>
              <a:t>for</a:t>
            </a:r>
            <a:r>
              <a:rPr kumimoji="1" lang="zh-CN" altLang="en-US" dirty="0"/>
              <a:t> </a:t>
            </a:r>
            <a:r>
              <a:rPr kumimoji="1" lang="en-US" altLang="zh-CN" dirty="0"/>
              <a:t>revenue forecasting process, we start from</a:t>
            </a:r>
            <a:r>
              <a:rPr lang="zh-CN" altLang="en-US" b="0" i="0" u="none" strike="noStrike" dirty="0">
                <a:solidFill>
                  <a:srgbClr val="F5F7FA"/>
                </a:solidFill>
                <a:effectLst/>
                <a:latin typeface="PingFang SC" panose="020B0400000000000000" pitchFamily="34" charset="-122"/>
                <a:ea typeface="PingFang SC" panose="020B0400000000000000" pitchFamily="34" charset="-122"/>
              </a:rPr>
              <a:t> </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t</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he user scale of </a:t>
            </a:r>
            <a:r>
              <a:rPr lang="en" altLang="zh-CN" b="0" i="0" u="none" strike="noStrike" dirty="0" err="1">
                <a:solidFill>
                  <a:srgbClr val="F5F7FA"/>
                </a:solidFill>
                <a:effectLst/>
                <a:latin typeface="PingFang SC" panose="020B0400000000000000" pitchFamily="34" charset="-122"/>
                <a:ea typeface="PingFang SC" panose="020B0400000000000000" pitchFamily="34" charset="-122"/>
              </a:rPr>
              <a:t>Kuaishou</a:t>
            </a:r>
            <a:r>
              <a:rPr lang="zh-CN" altLang="en-US" b="0" i="0" u="none" strike="noStrike" dirty="0">
                <a:solidFill>
                  <a:srgbClr val="F5F7FA"/>
                </a:solidFill>
                <a:effectLst/>
                <a:latin typeface="PingFang SC" panose="020B0400000000000000" pitchFamily="34" charset="-122"/>
                <a:ea typeface="PingFang SC" panose="020B0400000000000000" pitchFamily="34" charset="-122"/>
              </a:rPr>
              <a:t>， </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which MAU is estimated to reach 6.68billion at 2026</a:t>
            </a:r>
          </a:p>
          <a:p>
            <a:r>
              <a:rPr lang="en-US" altLang="zh-CN" b="0" i="0" u="none" strike="noStrike" dirty="0">
                <a:solidFill>
                  <a:srgbClr val="F5F7FA"/>
                </a:solidFill>
                <a:effectLst/>
                <a:latin typeface="PingFang SC" panose="020B0400000000000000" pitchFamily="34" charset="-122"/>
                <a:ea typeface="PingFang SC" panose="020B0400000000000000" pitchFamily="34" charset="-122"/>
              </a:rPr>
              <a:t>And then we estimate the revenue according to splitting business----which are advertising business</a:t>
            </a:r>
            <a:endParaRPr lang="en" altLang="zh-CN" b="0" i="0" u="none" strike="noStrike" dirty="0">
              <a:solidFill>
                <a:srgbClr val="F5F7FA"/>
              </a:solidFill>
              <a:effectLst/>
              <a:latin typeface="PingFang SC" panose="020B0400000000000000" pitchFamily="34" charset="-122"/>
              <a:ea typeface="PingFang SC" panose="020B0400000000000000"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D256E95E-57AA-4526-AA4C-3002F47FB13B}" type="slidenum">
              <a:rPr lang="en-US" smtClean="0"/>
              <a:t>15</a:t>
            </a:fld>
            <a:endParaRPr lang="en-US"/>
          </a:p>
        </p:txBody>
      </p:sp>
    </p:spTree>
    <p:extLst>
      <p:ext uri="{BB962C8B-B14F-4D97-AF65-F5344CB8AC3E}">
        <p14:creationId xmlns:p14="http://schemas.microsoft.com/office/powerpoint/2010/main" val="114027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From here we can see that live streaming business is the largest part of the company</a:t>
            </a:r>
            <a:r>
              <a:rPr lang="zh-CN" altLang="en-US" dirty="0"/>
              <a:t>，</a:t>
            </a:r>
            <a:r>
              <a:rPr lang="en-US" altLang="zh-CN" dirty="0"/>
              <a:t>and</a:t>
            </a:r>
            <a:r>
              <a:rPr lang="zh-CN" altLang="en-US" dirty="0"/>
              <a:t> </a:t>
            </a:r>
            <a:r>
              <a:rPr lang="en-US" altLang="zh-CN" dirty="0" err="1"/>
              <a:t>i</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t is also the biggest variable of the company's future development</a:t>
            </a: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reach to the conclusion that </a:t>
            </a:r>
            <a:r>
              <a:rPr lang="en" altLang="zh-CN" b="0" i="0" u="none" strike="noStrike" dirty="0" err="1">
                <a:solidFill>
                  <a:srgbClr val="F5F7FA"/>
                </a:solidFill>
                <a:effectLst/>
                <a:latin typeface="PingFang SC" panose="020B0400000000000000" pitchFamily="34" charset="-122"/>
                <a:ea typeface="PingFang SC" panose="020B0400000000000000" pitchFamily="34" charset="-122"/>
              </a:rPr>
              <a:t>Kuaishou</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 will return to positive net profit for the first time in 2024</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a:t>
            </a:r>
            <a:endParaRPr kumimoji="1" lang="en-US" altLang="zh-CN" b="0" i="0" u="none" strike="noStrike" dirty="0">
              <a:solidFill>
                <a:srgbClr val="F5F7FA"/>
              </a:solidFill>
              <a:effectLst/>
              <a:latin typeface="PingFang SC" panose="020B0400000000000000" pitchFamily="34" charset="-122"/>
              <a:ea typeface="PingFang SC" panose="020B0400000000000000" pitchFamily="34" charset="-122"/>
            </a:endParaRPr>
          </a:p>
          <a:p>
            <a:r>
              <a:rPr lang="en-US" altLang="zh-CN" b="0" i="0" u="none" strike="noStrike" dirty="0">
                <a:solidFill>
                  <a:srgbClr val="F5F7FA"/>
                </a:solidFill>
                <a:effectLst/>
                <a:latin typeface="PingFang SC" panose="020B0400000000000000" pitchFamily="34" charset="-122"/>
                <a:ea typeface="PingFang SC" panose="020B0400000000000000" pitchFamily="34" charset="-122"/>
              </a:rPr>
              <a:t>We include a more detailed results in our DCF model. So let’s welcome </a:t>
            </a:r>
            <a:r>
              <a:rPr lang="en-US" altLang="zh-CN" b="0" i="0" u="none" strike="noStrike" dirty="0" err="1">
                <a:solidFill>
                  <a:srgbClr val="F5F7FA"/>
                </a:solidFill>
                <a:effectLst/>
                <a:latin typeface="PingFang SC" panose="020B0400000000000000" pitchFamily="34" charset="-122"/>
                <a:ea typeface="PingFang SC" panose="020B0400000000000000" pitchFamily="34" charset="-122"/>
              </a:rPr>
              <a:t>Xingchen</a:t>
            </a:r>
            <a:r>
              <a:rPr lang="zh-CN" altLang="en-US" b="0" i="0" u="none" strike="noStrike" dirty="0">
                <a:solidFill>
                  <a:srgbClr val="F5F7FA"/>
                </a:solidFill>
                <a:effectLst/>
                <a:latin typeface="PingFang SC" panose="020B0400000000000000" pitchFamily="34" charset="-122"/>
                <a:ea typeface="PingFang SC" panose="020B0400000000000000" pitchFamily="34" charset="-122"/>
              </a:rPr>
              <a:t> </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for the next part.</a:t>
            </a:r>
          </a:p>
          <a:p>
            <a:endParaRPr lang="en-US" altLang="zh-CN" b="0" i="0" u="none" strike="noStrike" dirty="0">
              <a:solidFill>
                <a:srgbClr val="F5F7FA"/>
              </a:solidFill>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D256E95E-57AA-4526-AA4C-3002F47FB13B}" type="slidenum">
              <a:rPr lang="en-US" smtClean="0"/>
              <a:t>17</a:t>
            </a:fld>
            <a:endParaRPr lang="en-US"/>
          </a:p>
        </p:txBody>
      </p:sp>
    </p:spTree>
    <p:extLst>
      <p:ext uri="{BB962C8B-B14F-4D97-AF65-F5344CB8AC3E}">
        <p14:creationId xmlns:p14="http://schemas.microsoft.com/office/powerpoint/2010/main" val="274059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In the part of relative valuation method, we used PS valuation method and P/GMV valuation method, mainly considering that the company is in the growth stage and has not yet realized profit. </a:t>
            </a:r>
          </a:p>
          <a:p>
            <a:pPr algn="l"/>
            <a:r>
              <a:rPr lang="en" altLang="zh-CN" b="0" i="0" u="none" strike="noStrike" dirty="0">
                <a:solidFill>
                  <a:srgbClr val="F5F7FA"/>
                </a:solidFill>
                <a:effectLst/>
                <a:latin typeface="PingFang SC" panose="020B0400000000000000" pitchFamily="34" charset="-122"/>
                <a:ea typeface="PingFang SC" panose="020B0400000000000000" pitchFamily="34" charset="-122"/>
              </a:rPr>
              <a:t>We divided the company‘s business into three parts and selected several comparable companies for segment valuation</a:t>
            </a:r>
            <a:r>
              <a:rPr lang="en-US" altLang="zh-CN" b="0" i="0" u="none" strike="noStrike" dirty="0">
                <a:solidFill>
                  <a:srgbClr val="F5F7FA"/>
                </a:solidFill>
                <a:effectLst/>
                <a:latin typeface="PingFang SC" panose="020B0400000000000000" pitchFamily="34" charset="-122"/>
                <a:ea typeface="PingFang SC" panose="020B0400000000000000" pitchFamily="34" charset="-122"/>
              </a:rPr>
              <a:t>.</a:t>
            </a:r>
          </a:p>
          <a:p>
            <a:pPr algn="l"/>
            <a:endParaRPr lang="en-US" altLang="zh-CN" b="0" i="0" u="none" strike="noStrike" dirty="0">
              <a:solidFill>
                <a:srgbClr val="F5F7FA"/>
              </a:solidFill>
              <a:effectLst/>
              <a:latin typeface="PingFang SC" panose="020B0400000000000000" pitchFamily="34" charset="-122"/>
              <a:ea typeface="PingFang SC" panose="020B0400000000000000" pitchFamily="34" charset="-122"/>
            </a:endParaRPr>
          </a:p>
          <a:p>
            <a:pPr algn="l"/>
            <a:r>
              <a:rPr lang="en-US" altLang="zh-CN" b="0" i="0" u="none" strike="noStrike" dirty="0">
                <a:solidFill>
                  <a:srgbClr val="F5F7FA"/>
                </a:solidFill>
                <a:effectLst/>
                <a:latin typeface="PingFang SC" panose="020B0400000000000000" pitchFamily="34" charset="-122"/>
                <a:ea typeface="PingFang SC" panose="020B0400000000000000" pitchFamily="34" charset="-122"/>
              </a:rPr>
              <a:t>According to the </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segment valuation, the valuation of whole company is 3588.73 billion yuan, and the implied stock price is 83.37.</a:t>
            </a:r>
          </a:p>
        </p:txBody>
      </p:sp>
    </p:spTree>
    <p:extLst>
      <p:ext uri="{BB962C8B-B14F-4D97-AF65-F5344CB8AC3E}">
        <p14:creationId xmlns:p14="http://schemas.microsoft.com/office/powerpoint/2010/main" val="3920931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en-US" altLang="en-GB" b="0" i="0" u="none" strike="noStrike" dirty="0">
                <a:solidFill>
                  <a:srgbClr val="F5F7FA"/>
                </a:solidFill>
                <a:effectLst/>
                <a:latin typeface="PingFang SC" panose="020B0400000000000000" pitchFamily="34" charset="-122"/>
                <a:ea typeface="PingFang SC" panose="020B0400000000000000" pitchFamily="34" charset="-122"/>
              </a:rPr>
              <a:t>Before valuation, we have to make an estimation for our underlined company. And looking into its revenue structure, we can find the three main parts of kwai is advertisement, online shopping and live streaming. So we find several comparable companies to give a rough estimation of it. </a:t>
            </a: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r>
              <a:rPr lang="en-US" altLang="en-GB" b="0" i="0" u="none" strike="noStrike" dirty="0">
                <a:solidFill>
                  <a:srgbClr val="F5F7FA"/>
                </a:solidFill>
                <a:effectLst/>
                <a:latin typeface="PingFang SC" panose="020B0400000000000000" pitchFamily="34" charset="-122"/>
                <a:ea typeface="PingFang SC" panose="020B0400000000000000" pitchFamily="34" charset="-122"/>
              </a:rPr>
              <a:t>For live streaming business, we choose DOUYU &amp; HUYA, which are listed companies in American stock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marktet</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And for advertisement,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weibo</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is the best candidate. When it comes to online shopping, we could say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pinduoduo</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is the most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simliar</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one, considering its style. And we got their beta information based on the Nasdaq stock index near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kuai’s</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IPO. And finally we decide to give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kuai</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a beta of 1.</a:t>
            </a: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r>
              <a:rPr lang="en-US" altLang="en-GB" b="0" i="0" u="none" strike="noStrike" dirty="0">
                <a:solidFill>
                  <a:srgbClr val="F5F7FA"/>
                </a:solidFill>
                <a:effectLst/>
                <a:latin typeface="PingFang SC" panose="020B0400000000000000" pitchFamily="34" charset="-122"/>
                <a:ea typeface="PingFang SC" panose="020B0400000000000000" pitchFamily="34" charset="-122"/>
              </a:rPr>
              <a:t>Although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douyin</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should be the best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compatitor</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of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kuaishou</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we fail to get its information because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bytedance</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is not listed. </a:t>
            </a: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en-US" altLang="en-GB" b="0" i="0" u="none" strike="noStrike" dirty="0">
                <a:solidFill>
                  <a:srgbClr val="F5F7FA"/>
                </a:solidFill>
                <a:effectLst/>
                <a:latin typeface="PingFang SC" panose="020B0400000000000000" pitchFamily="34" charset="-122"/>
                <a:ea typeface="PingFang SC" panose="020B0400000000000000" pitchFamily="34" charset="-122"/>
              </a:rPr>
              <a:t>Also, we need some basic assumptions before valuation. First is the cost of debt, we use a US 10 year treasury bond because its IPO is based overseas. As for risk premium, we use Hang Seng Index PE. Effective tax rate we set it to 15%. And since this company has no debt, it is fully financed through equity. For growth rate, we assume the company perpetually grow at 3%. Also we expect a stable market to ensure the stability of beta and debt ratio.</a:t>
            </a: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en-US" altLang="en-GB" b="0" i="0" u="none" strike="noStrike" dirty="0">
                <a:solidFill>
                  <a:srgbClr val="F5F7FA"/>
                </a:solidFill>
                <a:effectLst/>
                <a:latin typeface="PingFang SC" panose="020B0400000000000000" pitchFamily="34" charset="-122"/>
                <a:ea typeface="PingFang SC" panose="020B0400000000000000" pitchFamily="34" charset="-122"/>
              </a:rPr>
              <a:t>Here is the Discount cash flow valuation result. According to previous information, we first give a valuation of WACC, and here we get the result of 9.34%. Also, based on revenue forecast my teammates has given, we use the formula to calculate those figures. And we get NPV of the free cash flow, from 2021 to 2026. Using the capital structure, we finally get the DCF result as 156 per share. </a:t>
            </a:r>
          </a:p>
          <a:p>
            <a:pPr algn="l"/>
            <a:endParaRPr lang="en-US" altLang="en-GB" b="0" i="0" u="none" strike="noStrike" dirty="0">
              <a:solidFill>
                <a:srgbClr val="F5F7FA"/>
              </a:solidFill>
              <a:effectLst/>
              <a:latin typeface="PingFang SC" panose="020B0400000000000000" pitchFamily="34" charset="-122"/>
              <a:ea typeface="PingFang SC" panose="020B0400000000000000" pitchFamily="34" charset="-122"/>
            </a:endParaRPr>
          </a:p>
          <a:p>
            <a:pPr algn="l"/>
            <a:r>
              <a:rPr lang="en-US" altLang="en-GB" b="0" i="0" u="none" strike="noStrike" dirty="0">
                <a:solidFill>
                  <a:srgbClr val="F5F7FA"/>
                </a:solidFill>
                <a:effectLst/>
                <a:latin typeface="PingFang SC" panose="020B0400000000000000" pitchFamily="34" charset="-122"/>
                <a:ea typeface="PingFang SC" panose="020B0400000000000000" pitchFamily="34" charset="-122"/>
              </a:rPr>
              <a:t>On the bottom right side gives the sensitivity analysis. We can see that the reasonable range of stock price lies in 130.7 to 195.9. Compared to the issue price 115, we can see that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kuaishou</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is actually undervalued. At the same time, as an Internet company, </a:t>
            </a:r>
            <a:r>
              <a:rPr lang="en-US" altLang="en-GB" b="0" i="0" u="none" strike="noStrike" dirty="0" err="1">
                <a:solidFill>
                  <a:srgbClr val="F5F7FA"/>
                </a:solidFill>
                <a:effectLst/>
                <a:latin typeface="PingFang SC" panose="020B0400000000000000" pitchFamily="34" charset="-122"/>
                <a:ea typeface="PingFang SC" panose="020B0400000000000000" pitchFamily="34" charset="-122"/>
              </a:rPr>
              <a:t>Kuaishou</a:t>
            </a:r>
            <a:r>
              <a:rPr lang="en-US" altLang="en-GB" b="0" i="0" u="none" strike="noStrike" dirty="0">
                <a:solidFill>
                  <a:srgbClr val="F5F7FA"/>
                </a:solidFill>
                <a:effectLst/>
                <a:latin typeface="PingFang SC" panose="020B0400000000000000" pitchFamily="34" charset="-122"/>
                <a:ea typeface="PingFang SC" panose="020B0400000000000000" pitchFamily="34" charset="-122"/>
              </a:rPr>
              <a:t> has a very high room for growth. Especially when the bond rate is very low, we have strong evidence to suggest that investors will have positive attitude to this company.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第一部分是</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Development Path</a:t>
            </a:r>
            <a:r>
              <a:rPr lang="zh-CN" altLang="en"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可以概括为两个阶段，</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before 2018 and since 2019</a:t>
            </a:r>
            <a:r>
              <a:rPr lang="zh-CN" altLang="en" sz="1800" kern="100" dirty="0">
                <a:effectLst/>
                <a:latin typeface="宋体" panose="02010600030101010101" pitchFamily="2" charset="-122"/>
                <a:ea typeface="宋体" panose="02010600030101010101" pitchFamily="2" charset="-122"/>
                <a:cs typeface="Arial" panose="020B0604020202020204" pitchFamily="34" charset="0"/>
              </a:rPr>
              <a:t>。</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The first part is the Development Path. It can be summarized into two stages, before 2018 and since 2019.</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我们先看一下</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2018</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年以前它做了什么：</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Arial" panose="020B0604020202020204" pitchFamily="34" charset="0"/>
              </a:rPr>
              <a:t>L</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et’s first take a look at what it had done before 2018:</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1</a:t>
            </a:r>
            <a:r>
              <a:rPr lang="zh-CN" altLang="e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2018</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年及以前： </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2011</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月，程一笑先生创立公司前身</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快手</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GIF”</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图像制作工具。</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2013</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年，在宿华先生的加入和带领下，公司成功转型为短视</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频社交平台，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2014</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年正式更名为</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快手</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，成为</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老铁</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们记录和分享的社区。</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2016</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快手根据当时的平台生态自然延伸出直播打赏业务，逐渐成为该行业的领先平台。</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2017</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和</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2018</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年，公司相继对广告和电商板块进行商业化变现，形成基本业务格局。</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The predecessor -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a:t>
            </a:r>
            <a:r>
              <a:rPr lang="en" altLang="zh-CN" sz="1800" b="1" kern="100" dirty="0" err="1">
                <a:effectLst/>
                <a:latin typeface="Arial" panose="020B0604020202020204" pitchFamily="34" charset="0"/>
                <a:ea typeface="宋体" panose="02010600030101010101" pitchFamily="2" charset="-122"/>
                <a:cs typeface="Times New Roman" panose="02020603050405020304" pitchFamily="18" charset="0"/>
              </a:rPr>
              <a:t>Kuaishou</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 GIF" </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was founded in 2011.</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It transformed into a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short video social platform </a:t>
            </a:r>
            <a:r>
              <a:rPr lang="en" altLang="zh-CN" sz="1800" b="1" kern="100" dirty="0">
                <a:effectLst/>
                <a:latin typeface="Arial" panose="020B0604020202020204" pitchFamily="34" charset="0"/>
                <a:ea typeface="宋体" panose="02010600030101010101" pitchFamily="2" charset="-122"/>
                <a:cs typeface="Arial" panose="020B0604020202020204" pitchFamily="34" charset="0"/>
              </a:rPr>
              <a:t>in</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 </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2013. </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From then on, it became a community for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a:t>
            </a:r>
            <a:r>
              <a:rPr lang="zh-CN" altLang="en-US" sz="1800" b="1" kern="100" dirty="0">
                <a:effectLst/>
                <a:latin typeface="宋体" panose="02010600030101010101" pitchFamily="2" charset="-122"/>
                <a:ea typeface="宋体" panose="02010600030101010101" pitchFamily="2" charset="-122"/>
                <a:cs typeface="Times New Roman" panose="02020603050405020304" pitchFamily="18" charset="0"/>
              </a:rPr>
              <a:t>老铁们</a:t>
            </a:r>
            <a:r>
              <a:rPr lang="en-US" altLang="zh-CN" sz="1800" b="1" kern="100" dirty="0">
                <a:effectLst/>
                <a:latin typeface="Arial" panose="020B0604020202020204" pitchFamily="34" charset="0"/>
                <a:ea typeface="宋体" panose="02010600030101010101" pitchFamily="2" charset="-122"/>
                <a:cs typeface="Times New Roman" panose="02020603050405020304" pitchFamily="18" charset="0"/>
              </a:rPr>
              <a:t>" </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to record and share.</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In 2017 and 2018, it form</a:t>
            </a:r>
            <a:r>
              <a:rPr lang="en" altLang="zh-CN" sz="1800" kern="100" dirty="0">
                <a:effectLst/>
                <a:latin typeface="Arial" panose="020B0604020202020204" pitchFamily="34" charset="0"/>
                <a:ea typeface="宋体" panose="02010600030101010101" pitchFamily="2" charset="-122"/>
                <a:cs typeface="Arial" panose="020B0604020202020204" pitchFamily="34" charset="0"/>
              </a:rPr>
              <a:t>ed</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 a basic business pattern by commercializing the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advertising </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and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e-commerce segments</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2</a:t>
            </a:r>
            <a:r>
              <a:rPr lang="zh-CN" altLang="en" sz="1800" kern="100" dirty="0">
                <a:effectLst/>
                <a:latin typeface="宋体" panose="02010600030101010101" pitchFamily="2" charset="-122"/>
                <a:ea typeface="宋体" panose="02010600030101010101" pitchFamily="2" charset="-122"/>
                <a:cs typeface="Arial" panose="020B0604020202020204" pitchFamily="34" charset="0"/>
              </a:rPr>
              <a:t>）</a:t>
            </a:r>
            <a:r>
              <a:rPr lang="en" altLang="zh-CN" sz="1800" kern="100" dirty="0">
                <a:effectLst/>
                <a:latin typeface="Arial" panose="020B0604020202020204" pitchFamily="34" charset="0"/>
                <a:ea typeface="宋体" panose="02010600030101010101" pitchFamily="2" charset="-122"/>
                <a:cs typeface="Arial" panose="020B0604020202020204" pitchFamily="34" charset="0"/>
              </a:rPr>
              <a:t>201</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8</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年以后：</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Arial" panose="020B0604020202020204" pitchFamily="34" charset="0"/>
              </a:rPr>
              <a:t>A</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fter 2018,</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随着行业竞争加剧，快手加速业务扩张，</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2019</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年推出快手极速版，打响</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K3</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战役和春晚战役，流量迅速增长；</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2020</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6</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月，平台迎来乐坛</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顶流周杰伦，加大明星引入；同年</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9</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月，</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8.0</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版本正式上线，推出上下滑单列信息流，强化</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平台运营。</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2021</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年初，公司于港交所成功上市，并于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21</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Q3</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进行组织架构调整，进一步清</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晰业务布局。目前，快手已成为短视频龙头，广告、直播、电商三大业务持续优化升级。</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Arial" panose="020B0604020202020204" pitchFamily="34" charset="0"/>
              </a:rPr>
              <a:t>i</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t launched the </a:t>
            </a:r>
            <a:r>
              <a:rPr lang="en" altLang="zh-CN" sz="1800" b="1" kern="100" dirty="0" err="1">
                <a:effectLst/>
                <a:latin typeface="Arial" panose="020B0604020202020204" pitchFamily="34" charset="0"/>
                <a:ea typeface="宋体" panose="02010600030101010101" pitchFamily="2" charset="-122"/>
                <a:cs typeface="Times New Roman" panose="02020603050405020304" pitchFamily="18" charset="0"/>
              </a:rPr>
              <a:t>Kuaishou</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 Extreme Edition</a:t>
            </a:r>
            <a:r>
              <a:rPr lang="zh-CN" altLang="en" sz="1800" b="1"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00" dirty="0">
                <a:effectLst/>
                <a:latin typeface="宋体" panose="02010600030101010101" pitchFamily="2" charset="-122"/>
                <a:ea typeface="宋体" panose="02010600030101010101" pitchFamily="2" charset="-122"/>
                <a:cs typeface="Times New Roman" panose="02020603050405020304" pitchFamily="18" charset="0"/>
              </a:rPr>
              <a:t>快手极速版）</a:t>
            </a:r>
            <a:r>
              <a:rPr lang="en-US" altLang="zh-CN" sz="1800" b="1" kern="100" dirty="0">
                <a:effectLst/>
                <a:latin typeface="Arial" panose="020B0604020202020204" pitchFamily="34" charset="0"/>
                <a:ea typeface="宋体" panose="02010600030101010101" pitchFamily="2" charset="-122"/>
                <a:cs typeface="Arial" panose="020B0604020202020204" pitchFamily="34"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the number of users grew rapidly thereafter.</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In 2020, it launches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up and down single-column information flow </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and finally, got listed on the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Hong Kong Stock Exchange</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 in 2021</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Currently it has become the leader in short videos and its 3 major businesses continue to be optimized and upgraded </a:t>
            </a:r>
            <a:r>
              <a:rPr lang="en" altLang="zh-CN" sz="1800" kern="100" dirty="0">
                <a:effectLst/>
                <a:latin typeface="Arial" panose="020B0604020202020204" pitchFamily="34" charset="0"/>
                <a:ea typeface="宋体" panose="02010600030101010101" pitchFamily="2" charset="-122"/>
                <a:cs typeface="Arial" panose="020B0604020202020204" pitchFamily="34" charset="0"/>
              </a:rPr>
              <a:t>as</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 we can see from these 2 charts on the right (which shows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快手</a:t>
            </a:r>
            <a:r>
              <a:rPr lang="zh-CN" altLang="en-US" sz="1800" kern="100" dirty="0">
                <a:effectLst/>
                <a:latin typeface="Arial" panose="020B0604020202020204" pitchFamily="34" charset="0"/>
                <a:ea typeface="宋体" panose="02010600030101010101" pitchFamily="2" charset="-122"/>
                <a:cs typeface="Times New Roman" panose="02020603050405020304" pitchFamily="18" charset="0"/>
              </a:rPr>
              <a:t>’</a:t>
            </a:r>
            <a:r>
              <a:rPr lang="en" altLang="zh-CN" sz="1800" kern="100" dirty="0">
                <a:effectLst/>
                <a:latin typeface="Arial" panose="020B0604020202020204" pitchFamily="34" charset="0"/>
                <a:ea typeface="宋体" panose="02010600030101010101" pitchFamily="2" charset="-122"/>
                <a:cs typeface="Times New Roman" panose="02020603050405020304" pitchFamily="18" charset="0"/>
              </a:rPr>
              <a:t>s Operating Income and Revenue Composition from 2018 to 2022).</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68853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tabLst/>
              <a:defRPr/>
            </a:pP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Here comes to </a:t>
            </a:r>
            <a:r>
              <a:rPr lang="zh-CN" altLang="en-US" sz="1800" b="1" kern="100" dirty="0">
                <a:effectLst/>
                <a:latin typeface="宋体" panose="02010600030101010101" pitchFamily="2" charset="-122"/>
                <a:ea typeface="宋体" panose="02010600030101010101" pitchFamily="2" charset="-122"/>
                <a:cs typeface="Arial" panose="020B0604020202020204" pitchFamily="34" charset="0"/>
              </a:rPr>
              <a:t>快手</a:t>
            </a:r>
            <a:r>
              <a:rPr lang="zh-CN" altLang="en-US" sz="1800" b="1" kern="100" dirty="0">
                <a:effectLst/>
                <a:latin typeface="Arial" panose="020B0604020202020204" pitchFamily="34" charset="0"/>
                <a:ea typeface="宋体" panose="02010600030101010101" pitchFamily="2" charset="-122"/>
                <a:cs typeface="Times New Roman" panose="02020603050405020304" pitchFamily="18" charset="0"/>
              </a:rPr>
              <a:t>’</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s Issuing Background and Stock Price since its issuance. It was listed on Feb 5 2021 and the </a:t>
            </a:r>
            <a:r>
              <a:rPr lang="en" altLang="zh-CN" sz="1800" b="1" i="1" kern="100" dirty="0">
                <a:effectLst/>
                <a:latin typeface="Arial" panose="020B0604020202020204" pitchFamily="34" charset="0"/>
                <a:ea typeface="宋体" panose="02010600030101010101" pitchFamily="2" charset="-122"/>
                <a:cs typeface="Times New Roman" panose="02020603050405020304" pitchFamily="18" charset="0"/>
              </a:rPr>
              <a:t>IPO First-day Return</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 is 160.87%. Now let’s welcome </a:t>
            </a:r>
            <a:r>
              <a:rPr lang="zh-CN" altLang="en-US" sz="1800" b="1" kern="100" dirty="0">
                <a:effectLst/>
                <a:latin typeface="宋体" panose="02010600030101010101" pitchFamily="2" charset="-122"/>
                <a:ea typeface="宋体" panose="02010600030101010101" pitchFamily="2" charset="-122"/>
                <a:cs typeface="Arial" panose="020B0604020202020204" pitchFamily="34" charset="0"/>
              </a:rPr>
              <a:t>博阳 </a:t>
            </a:r>
            <a:r>
              <a:rPr lang="en" altLang="zh-CN" sz="1800" b="1" kern="100" dirty="0">
                <a:effectLst/>
                <a:latin typeface="Arial" panose="020B0604020202020204" pitchFamily="34" charset="0"/>
                <a:ea typeface="宋体" panose="02010600030101010101" pitchFamily="2" charset="-122"/>
                <a:cs typeface="Times New Roman" panose="02020603050405020304" pitchFamily="18" charset="0"/>
              </a:rPr>
              <a:t>for next part, Industry Analysis.</a:t>
            </a:r>
            <a:endParaRPr lang="e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012793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From here we can see that live streaming business is the largest part of the company</a:t>
            </a:r>
            <a:r>
              <a:rPr lang="zh-CN" altLang="en-US" dirty="0"/>
              <a:t>，</a:t>
            </a:r>
            <a:r>
              <a:rPr lang="en-US" altLang="zh-CN" dirty="0"/>
              <a:t>and</a:t>
            </a:r>
            <a:r>
              <a:rPr lang="zh-CN" altLang="en-US" dirty="0"/>
              <a:t> </a:t>
            </a:r>
            <a:r>
              <a:rPr lang="en-US" altLang="zh-CN" dirty="0" err="1"/>
              <a:t>i</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t is also the biggest variable of the company's future development</a:t>
            </a:r>
          </a:p>
          <a:p>
            <a:endParaRPr lang="zh-CN" altLang="en-US" dirty="0"/>
          </a:p>
        </p:txBody>
      </p:sp>
    </p:spTree>
    <p:extLst>
      <p:ext uri="{BB962C8B-B14F-4D97-AF65-F5344CB8AC3E}">
        <p14:creationId xmlns:p14="http://schemas.microsoft.com/office/powerpoint/2010/main" val="19868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From here we can see that live streaming business is the largest part of the company</a:t>
            </a:r>
            <a:r>
              <a:rPr lang="zh-CN" altLang="en-US" dirty="0"/>
              <a:t>，</a:t>
            </a:r>
            <a:r>
              <a:rPr lang="en-US" altLang="zh-CN" dirty="0"/>
              <a:t>and</a:t>
            </a:r>
            <a:r>
              <a:rPr lang="zh-CN" altLang="en-US" dirty="0"/>
              <a:t> </a:t>
            </a:r>
            <a:r>
              <a:rPr lang="en-US" altLang="zh-CN" dirty="0" err="1"/>
              <a:t>i</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t is also the biggest variable of the company's future development</a:t>
            </a:r>
          </a:p>
          <a:p>
            <a:endParaRPr lang="zh-CN" altLang="en-US" dirty="0"/>
          </a:p>
        </p:txBody>
      </p:sp>
    </p:spTree>
    <p:extLst>
      <p:ext uri="{BB962C8B-B14F-4D97-AF65-F5344CB8AC3E}">
        <p14:creationId xmlns:p14="http://schemas.microsoft.com/office/powerpoint/2010/main" val="397974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From here we can see that live streaming business is the largest part of the company</a:t>
            </a:r>
            <a:r>
              <a:rPr lang="zh-CN" altLang="en-US" dirty="0"/>
              <a:t>，</a:t>
            </a:r>
            <a:r>
              <a:rPr lang="en-US" altLang="zh-CN" dirty="0"/>
              <a:t>and</a:t>
            </a:r>
            <a:r>
              <a:rPr lang="zh-CN" altLang="en-US" dirty="0"/>
              <a:t> </a:t>
            </a:r>
            <a:r>
              <a:rPr lang="en-US" altLang="zh-CN" dirty="0" err="1"/>
              <a:t>i</a:t>
            </a:r>
            <a:r>
              <a:rPr lang="en" altLang="zh-CN" b="0" i="0" u="none" strike="noStrike" dirty="0">
                <a:solidFill>
                  <a:srgbClr val="F5F7FA"/>
                </a:solidFill>
                <a:effectLst/>
                <a:latin typeface="PingFang SC" panose="020B0400000000000000" pitchFamily="34" charset="-122"/>
                <a:ea typeface="PingFang SC" panose="020B0400000000000000" pitchFamily="34" charset="-122"/>
              </a:rPr>
              <a:t>t is also the biggest variable of the company's future development</a:t>
            </a:r>
          </a:p>
          <a:p>
            <a:endParaRPr lang="zh-CN" altLang="en-US" dirty="0"/>
          </a:p>
        </p:txBody>
      </p:sp>
    </p:spTree>
    <p:extLst>
      <p:ext uri="{BB962C8B-B14F-4D97-AF65-F5344CB8AC3E}">
        <p14:creationId xmlns:p14="http://schemas.microsoft.com/office/powerpoint/2010/main" val="149450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58215" rtl="0" eaLnBrk="1" fontAlgn="auto" latinLnBrk="0" hangingPunct="1">
              <a:lnSpc>
                <a:spcPct val="100000"/>
              </a:lnSpc>
              <a:spcBef>
                <a:spcPts val="0"/>
              </a:spcBef>
              <a:spcAft>
                <a:spcPts val="0"/>
              </a:spcAft>
              <a:buClrTx/>
              <a:buSzTx/>
              <a:buFontTx/>
              <a:buNone/>
              <a:tabLst/>
              <a:defRPr/>
            </a:pPr>
            <a:r>
              <a:rPr lang="zh-CN" altLang="en-US" sz="1300" dirty="0">
                <a:effectLst/>
              </a:rPr>
              <a:t>直播电商从 </a:t>
            </a:r>
            <a:r>
              <a:rPr lang="en-US" altLang="zh-CN" sz="1300" kern="1200" dirty="0">
                <a:solidFill>
                  <a:schemeClr val="tx1"/>
                </a:solidFill>
                <a:effectLst/>
                <a:latin typeface="Arial" panose="020B0604020202020204" pitchFamily="34" charset="0"/>
                <a:ea typeface="+mn-ea"/>
                <a:cs typeface="Arial" panose="020B0604020202020204" pitchFamily="34" charset="0"/>
              </a:rPr>
              <a:t>2016 </a:t>
            </a:r>
            <a:r>
              <a:rPr lang="zh-CN" altLang="en-US" sz="1300" dirty="0">
                <a:effectLst/>
              </a:rPr>
              <a:t>年萌芽，在近</a:t>
            </a:r>
            <a:r>
              <a:rPr lang="en-US" altLang="zh-CN" sz="1300" kern="1200" dirty="0">
                <a:solidFill>
                  <a:schemeClr val="tx1"/>
                </a:solidFill>
                <a:effectLst/>
                <a:latin typeface="Arial" panose="020B0604020202020204" pitchFamily="34" charset="0"/>
                <a:ea typeface="+mn-ea"/>
                <a:cs typeface="Arial" panose="020B0604020202020204" pitchFamily="34" charset="0"/>
              </a:rPr>
              <a:t>5</a:t>
            </a:r>
            <a:r>
              <a:rPr lang="zh-CN" altLang="en-US" sz="1300" dirty="0">
                <a:effectLst/>
              </a:rPr>
              <a:t>年内开始爆发式增长，当前直播已经成为电商市场常态化的营销方式，由于直播电商可以提供更加生动且富有深度的商品展示， 在购物过程中具备更强的互动性、引导性 和专业性，深受用户喜爱，从三大直播电商平台的交易额来看，快手和抖音两大短视频平台的成长性高于传统电商平台，主要是受益于短视频平台的流量优势和沉浸式体验的生态调性，其中，快手直播电商</a:t>
            </a:r>
            <a:r>
              <a:rPr lang="en-US" altLang="zh-CN" sz="1300" kern="1200" dirty="0">
                <a:solidFill>
                  <a:schemeClr val="tx1"/>
                </a:solidFill>
                <a:effectLst/>
                <a:latin typeface="Arial" panose="020B0604020202020204" pitchFamily="34" charset="0"/>
                <a:ea typeface="+mn-ea"/>
                <a:cs typeface="Arial" panose="020B0604020202020204" pitchFamily="34" charset="0"/>
              </a:rPr>
              <a:t>GMV</a:t>
            </a:r>
            <a:r>
              <a:rPr lang="zh-CN" altLang="en-US" sz="1300" dirty="0">
                <a:effectLst/>
              </a:rPr>
              <a:t>位列行业第二，领先地位明显。</a:t>
            </a:r>
            <a:endParaRPr lang="zh-CN" altLang="en-US" dirty="0"/>
          </a:p>
          <a:p>
            <a:pPr marL="0" marR="0" indent="0" algn="l" defTabSz="958215"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58215" rtl="0" eaLnBrk="1" fontAlgn="auto" latinLnBrk="0" hangingPunct="1">
              <a:lnSpc>
                <a:spcPct val="100000"/>
              </a:lnSpc>
              <a:spcBef>
                <a:spcPts val="0"/>
              </a:spcBef>
              <a:spcAft>
                <a:spcPts val="0"/>
              </a:spcAft>
              <a:buClrTx/>
              <a:buSzTx/>
              <a:buFontTx/>
              <a:buNone/>
              <a:tabLst/>
              <a:defRPr/>
            </a:pPr>
            <a:r>
              <a:rPr lang="zh-CN" altLang="en-US" sz="1300" dirty="0">
                <a:effectLst/>
              </a:rPr>
              <a:t> </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D256E95E-57AA-4526-AA4C-3002F47FB13B}" type="slidenum">
              <a:rPr lang="en-US" smtClean="0"/>
              <a:t>10</a:t>
            </a:fld>
            <a:endParaRPr lang="en-US"/>
          </a:p>
        </p:txBody>
      </p:sp>
    </p:spTree>
    <p:extLst>
      <p:ext uri="{BB962C8B-B14F-4D97-AF65-F5344CB8AC3E}">
        <p14:creationId xmlns:p14="http://schemas.microsoft.com/office/powerpoint/2010/main" val="1163932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58215" rtl="0" eaLnBrk="1" fontAlgn="auto" latinLnBrk="0" hangingPunct="1">
              <a:lnSpc>
                <a:spcPct val="100000"/>
              </a:lnSpc>
              <a:spcBef>
                <a:spcPts val="0"/>
              </a:spcBef>
              <a:spcAft>
                <a:spcPts val="0"/>
              </a:spcAft>
              <a:buClrTx/>
              <a:buSzTx/>
              <a:buFontTx/>
              <a:buNone/>
              <a:tabLst/>
              <a:defRPr/>
            </a:pPr>
            <a:r>
              <a:rPr lang="zh-CN" altLang="en-US" sz="1300" dirty="0">
                <a:effectLst/>
              </a:rPr>
              <a:t>在信息流形式中，创作者需要产出用户喜爱的内容， 而直播形式可以为用户提供通向内容描绘场景的阶梯，每一帧画面都可以是货架，出现的每一个物件和场景都可以是商品，具备更强的互动性、趣味性和专业性。本质上，传统电商和 二类电商只是改变了商品的详情页形式，前者的优势在于成熟的推荐算法可以高效匹配需 求，后者的优势在于内容展现有广阔的施展空间，并通过优质内容提高转化率，短视频平台 的 电商业务具备更好的前景和更大机会。 </a:t>
            </a:r>
            <a:endParaRPr lang="en-US" altLang="zh-CN" dirty="0"/>
          </a:p>
          <a:p>
            <a:endParaRPr kumimoji="1" lang="en-US" altLang="zh-CN" dirty="0"/>
          </a:p>
          <a:p>
            <a:pPr marL="0" marR="0" indent="0" algn="l" defTabSz="958215" rtl="0" eaLnBrk="1" fontAlgn="auto" latinLnBrk="0" hangingPunct="1">
              <a:lnSpc>
                <a:spcPct val="100000"/>
              </a:lnSpc>
              <a:spcBef>
                <a:spcPts val="0"/>
              </a:spcBef>
              <a:spcAft>
                <a:spcPts val="0"/>
              </a:spcAft>
              <a:buClrTx/>
              <a:buSzTx/>
              <a:buFontTx/>
              <a:buNone/>
              <a:tabLst/>
              <a:defRPr/>
            </a:pPr>
            <a:r>
              <a:rPr lang="zh-CN" altLang="en-US" sz="1300" dirty="0">
                <a:effectLst/>
              </a:rPr>
              <a:t>直播电商从 </a:t>
            </a:r>
            <a:r>
              <a:rPr lang="en-US" altLang="zh-CN" sz="1300" kern="1200" dirty="0">
                <a:solidFill>
                  <a:schemeClr val="tx1"/>
                </a:solidFill>
                <a:effectLst/>
                <a:latin typeface="Arial" panose="020B0604020202020204" pitchFamily="34" charset="0"/>
                <a:ea typeface="+mn-ea"/>
                <a:cs typeface="Arial" panose="020B0604020202020204" pitchFamily="34" charset="0"/>
              </a:rPr>
              <a:t>2016 </a:t>
            </a:r>
            <a:r>
              <a:rPr lang="zh-CN" altLang="en-US" sz="1300" dirty="0">
                <a:effectLst/>
              </a:rPr>
              <a:t>年萌芽，在近</a:t>
            </a:r>
            <a:r>
              <a:rPr lang="en-US" altLang="zh-CN" sz="1300" kern="1200" dirty="0">
                <a:solidFill>
                  <a:schemeClr val="tx1"/>
                </a:solidFill>
                <a:effectLst/>
                <a:latin typeface="Arial" panose="020B0604020202020204" pitchFamily="34" charset="0"/>
                <a:ea typeface="+mn-ea"/>
                <a:cs typeface="Arial" panose="020B0604020202020204" pitchFamily="34" charset="0"/>
              </a:rPr>
              <a:t>5</a:t>
            </a:r>
            <a:r>
              <a:rPr lang="zh-CN" altLang="en-US" sz="1300" dirty="0">
                <a:effectLst/>
              </a:rPr>
              <a:t>年内开始爆发式增长，当前直播已经成为电商市场常态化的营销方式，由于直播电商可以提供更加生动且富有深度的商品展示， 在购物过程中具备更强的互动性、引导性 和专业性，深受用户喜爱，从三大直播电商平台的交易额来看，快手和抖音两大短视频平台的成长性高于传统电商平台，主要是受益于短视频平台的流量优势和沉浸式体验的生态调性，其中，快手直播电商</a:t>
            </a:r>
            <a:r>
              <a:rPr lang="en-US" altLang="zh-CN" sz="1300" kern="1200" dirty="0">
                <a:solidFill>
                  <a:schemeClr val="tx1"/>
                </a:solidFill>
                <a:effectLst/>
                <a:latin typeface="Arial" panose="020B0604020202020204" pitchFamily="34" charset="0"/>
                <a:ea typeface="+mn-ea"/>
                <a:cs typeface="Arial" panose="020B0604020202020204" pitchFamily="34" charset="0"/>
              </a:rPr>
              <a:t>GMV</a:t>
            </a:r>
            <a:r>
              <a:rPr lang="zh-CN" altLang="en-US" sz="1300" dirty="0">
                <a:effectLst/>
              </a:rPr>
              <a:t>位列行业第二，领先地位明显。</a:t>
            </a:r>
            <a:endParaRPr lang="zh-CN" altLang="en-US" dirty="0"/>
          </a:p>
          <a:p>
            <a:pPr marL="0" marR="0" indent="0" algn="l" defTabSz="958215"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58215" rtl="0" eaLnBrk="1" fontAlgn="auto" latinLnBrk="0" hangingPunct="1">
              <a:lnSpc>
                <a:spcPct val="100000"/>
              </a:lnSpc>
              <a:spcBef>
                <a:spcPts val="0"/>
              </a:spcBef>
              <a:spcAft>
                <a:spcPts val="0"/>
              </a:spcAft>
              <a:buClrTx/>
              <a:buSzTx/>
              <a:buFontTx/>
              <a:buNone/>
              <a:tabLst/>
              <a:defRPr/>
            </a:pPr>
            <a:r>
              <a:rPr lang="zh-CN" altLang="en-US" sz="1300" dirty="0">
                <a:effectLst/>
              </a:rPr>
              <a:t> </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D256E95E-57AA-4526-AA4C-3002F47FB13B}" type="slidenum">
              <a:rPr lang="en-US" smtClean="0"/>
              <a:t>11</a:t>
            </a:fld>
            <a:endParaRPr lang="en-US"/>
          </a:p>
        </p:txBody>
      </p:sp>
    </p:spTree>
    <p:extLst>
      <p:ext uri="{BB962C8B-B14F-4D97-AF65-F5344CB8AC3E}">
        <p14:creationId xmlns:p14="http://schemas.microsoft.com/office/powerpoint/2010/main" val="36893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58215" rtl="0" eaLnBrk="1" fontAlgn="auto" latinLnBrk="0" hangingPunct="1">
              <a:lnSpc>
                <a:spcPct val="100000"/>
              </a:lnSpc>
              <a:spcBef>
                <a:spcPts val="0"/>
              </a:spcBef>
              <a:spcAft>
                <a:spcPts val="0"/>
              </a:spcAft>
              <a:buClrTx/>
              <a:buSzTx/>
              <a:buFontTx/>
              <a:buNone/>
              <a:tabLst/>
              <a:defRPr/>
            </a:pPr>
            <a:r>
              <a:rPr lang="en-US" altLang="zh-CN" sz="1400" dirty="0">
                <a:solidFill>
                  <a:srgbClr val="000000"/>
                </a:solidFill>
                <a:latin typeface="Palatino Linotype" panose="02040502050505030304" pitchFamily="18" charset="0"/>
              </a:rPr>
              <a:t>Traditional e-commerce logic: platform as the core, flow-driven</a:t>
            </a:r>
            <a:r>
              <a:rPr lang="zh-CN" altLang="en-US" sz="1400" dirty="0">
                <a:solidFill>
                  <a:srgbClr val="000000"/>
                </a:solidFill>
                <a:latin typeface="Palatino Linotype" panose="02040502050505030304" pitchFamily="18" charset="0"/>
              </a:rPr>
              <a:t>：</a:t>
            </a:r>
            <a:endParaRPr lang="en-US" altLang="zh-CN" sz="1400" dirty="0">
              <a:solidFill>
                <a:srgbClr val="000000"/>
              </a:solidFill>
              <a:latin typeface="Palatino Linotype" panose="02040502050505030304" pitchFamily="18" charset="0"/>
            </a:endParaRPr>
          </a:p>
          <a:p>
            <a:endParaRPr kumimoji="1" lang="en-US" altLang="zh-CN" dirty="0"/>
          </a:p>
          <a:p>
            <a:pPr marL="0" marR="0" indent="0" algn="l" defTabSz="958215" rtl="0" eaLnBrk="1" fontAlgn="auto" latinLnBrk="0" hangingPunct="1">
              <a:lnSpc>
                <a:spcPct val="100000"/>
              </a:lnSpc>
              <a:spcBef>
                <a:spcPts val="0"/>
              </a:spcBef>
              <a:spcAft>
                <a:spcPts val="0"/>
              </a:spcAft>
              <a:buClrTx/>
              <a:buSzTx/>
              <a:buFontTx/>
              <a:buNone/>
              <a:tabLst/>
              <a:defRPr/>
            </a:pPr>
            <a:r>
              <a:rPr lang="en-US" altLang="zh-CN" sz="1400" dirty="0" err="1">
                <a:solidFill>
                  <a:srgbClr val="000000"/>
                </a:solidFill>
                <a:latin typeface="Palatino Linotype" panose="02040502050505030304" pitchFamily="18" charset="0"/>
              </a:rPr>
              <a:t>KuaiShou</a:t>
            </a:r>
            <a:r>
              <a:rPr lang="en-US" altLang="zh-CN" sz="1400" dirty="0">
                <a:solidFill>
                  <a:srgbClr val="000000"/>
                </a:solidFill>
                <a:latin typeface="Palatino Linotype" panose="02040502050505030304" pitchFamily="18" charset="0"/>
              </a:rPr>
              <a:t> e-commerce logic: user-centered, content-driven:</a:t>
            </a:r>
          </a:p>
          <a:p>
            <a:endParaRPr kumimoji="1" lang="zh-CN" altLang="en-US" dirty="0"/>
          </a:p>
        </p:txBody>
      </p:sp>
      <p:sp>
        <p:nvSpPr>
          <p:cNvPr id="4" name="幻灯片编号占位符 3"/>
          <p:cNvSpPr>
            <a:spLocks noGrp="1"/>
          </p:cNvSpPr>
          <p:nvPr>
            <p:ph type="sldNum" sz="quarter" idx="10"/>
          </p:nvPr>
        </p:nvSpPr>
        <p:spPr/>
        <p:txBody>
          <a:bodyPr/>
          <a:lstStyle/>
          <a:p>
            <a:fld id="{D256E95E-57AA-4526-AA4C-3002F47FB13B}" type="slidenum">
              <a:rPr lang="en-US" smtClean="0"/>
              <a:t>12</a:t>
            </a:fld>
            <a:endParaRPr lang="en-US"/>
          </a:p>
        </p:txBody>
      </p:sp>
    </p:spTree>
    <p:extLst>
      <p:ext uri="{BB962C8B-B14F-4D97-AF65-F5344CB8AC3E}">
        <p14:creationId xmlns:p14="http://schemas.microsoft.com/office/powerpoint/2010/main" val="276958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0" imgH="0" progId="TCLayout.ActiveDocument.1">
                  <p:embed/>
                </p:oleObj>
              </mc:Choice>
              <mc:Fallback>
                <p:oleObj name="think-cell Slide" r:id="rId4" imgW="0" imgH="0" progId="TCLayout.ActiveDocument.1">
                  <p:embed/>
                  <p:pic>
                    <p:nvPicPr>
                      <p:cNvPr id="0" name="图片 58460"/>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p>
        </p:txBody>
      </p:sp>
      <p:sp>
        <p:nvSpPr>
          <p:cNvPr id="4" name="Subtitle 2"/>
          <p:cNvSpPr>
            <a:spLocks noGrp="1"/>
          </p:cNvSpPr>
          <p:nvPr>
            <p:ph type="subTitle" idx="1" hasCustomPrompt="1"/>
          </p:nvPr>
        </p:nvSpPr>
        <p:spPr>
          <a:xfrm>
            <a:off x="10131" y="4617926"/>
            <a:ext cx="6598259" cy="1401864"/>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p>
        </p:txBody>
      </p:sp>
      <p:sp>
        <p:nvSpPr>
          <p:cNvPr id="2" name="矩形 1">
            <a:extLst>
              <a:ext uri="{FF2B5EF4-FFF2-40B4-BE49-F238E27FC236}">
                <a16:creationId xmlns:a16="http://schemas.microsoft.com/office/drawing/2014/main" id="{F4FBED01-1A36-CF86-659A-F1E3A73E6DA2}"/>
              </a:ext>
            </a:extLst>
          </p:cNvPr>
          <p:cNvSpPr/>
          <p:nvPr userDrawn="1"/>
        </p:nvSpPr>
        <p:spPr>
          <a:xfrm>
            <a:off x="-16347" y="297410"/>
            <a:ext cx="9936000" cy="684112"/>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3" name="Title Placeholder 1">
            <a:extLst>
              <a:ext uri="{FF2B5EF4-FFF2-40B4-BE49-F238E27FC236}">
                <a16:creationId xmlns:a16="http://schemas.microsoft.com/office/drawing/2014/main" id="{B5B2B4B5-C55F-CDA1-3211-37ABD17C8B24}"/>
              </a:ext>
            </a:extLst>
          </p:cNvPr>
          <p:cNvSpPr>
            <a:spLocks noGrp="1"/>
          </p:cNvSpPr>
          <p:nvPr>
            <p:ph type="title"/>
          </p:nvPr>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a:defRPr b="1">
                <a:solidFill>
                  <a:schemeClr val="bg1"/>
                </a:solidFill>
                <a:latin typeface="Times" pitchFamily="2" charset="0"/>
                <a:ea typeface="华文楷体" panose="02010600040101010101" pitchFamily="2" charset="-122"/>
              </a:defRPr>
            </a:lvl1pPr>
          </a:lstStyle>
          <a:p>
            <a:pPr lvl="0"/>
            <a:r>
              <a:rPr lang="en-US" dirty="0"/>
              <a:t>Click to edit Master title style</a:t>
            </a:r>
          </a:p>
        </p:txBody>
      </p:sp>
      <p:sp>
        <p:nvSpPr>
          <p:cNvPr id="5" name="矩形 4">
            <a:extLst>
              <a:ext uri="{FF2B5EF4-FFF2-40B4-BE49-F238E27FC236}">
                <a16:creationId xmlns:a16="http://schemas.microsoft.com/office/drawing/2014/main" id="{97B6ABD4-DD9A-2CAE-77DE-E2BD86B4CCB9}"/>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7885851-AE78-2B65-B1EA-AD2090782F80}"/>
              </a:ext>
            </a:extLst>
          </p:cNvPr>
          <p:cNvSpPr/>
          <p:nvPr userDrawn="1"/>
        </p:nvSpPr>
        <p:spPr>
          <a:xfrm>
            <a:off x="-16346" y="313732"/>
            <a:ext cx="9936000" cy="667789"/>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0" imgH="0" progId="TCLayout.ActiveDocument.1">
                  <p:embed/>
                </p:oleObj>
              </mc:Choice>
              <mc:Fallback>
                <p:oleObj name="think-cell Slide" r:id="rId4" imgW="0" imgH="0" progId="TCLayout.ActiveDocument.1">
                  <p:embed/>
                  <p:pic>
                    <p:nvPicPr>
                      <p:cNvPr id="0" name="图片 59482"/>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a:defRPr b="1">
                <a:solidFill>
                  <a:schemeClr val="bg1"/>
                </a:solidFill>
                <a:latin typeface="Times" pitchFamily="2" charset="0"/>
                <a:ea typeface="华文楷体" panose="02010600040101010101" pitchFamily="2" charset="-122"/>
              </a:defRPr>
            </a:lvl1pPr>
          </a:lstStyle>
          <a:p>
            <a:pPr lvl="0"/>
            <a:r>
              <a:rPr lang="en-US" dirty="0"/>
              <a:t>Click to edit Master title style</a:t>
            </a:r>
          </a:p>
        </p:txBody>
      </p:sp>
      <p:sp>
        <p:nvSpPr>
          <p:cNvPr id="3" name="文本框 2"/>
          <p:cNvSpPr txBox="1"/>
          <p:nvPr userDrawn="1"/>
        </p:nvSpPr>
        <p:spPr>
          <a:xfrm>
            <a:off x="197485" y="876300"/>
            <a:ext cx="127000" cy="19304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endParaRPr lang="zh-CN" altLang="en-US" sz="1400"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21E1D2E5-0A0C-9BC0-1A0E-8FD907096263}"/>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45C91F49-8706-5B26-AD8F-53EA3C1A8D1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4999" t="21898" r="25000" b="21016"/>
          <a:stretch/>
        </p:blipFill>
        <p:spPr>
          <a:xfrm>
            <a:off x="8876642" y="301603"/>
            <a:ext cx="1044116" cy="6712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R TitleAndText">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0" imgH="0" progId="TCLayout.ActiveDocument.1">
                  <p:embed/>
                </p:oleObj>
              </mc:Choice>
              <mc:Fallback>
                <p:oleObj name="think-cell Slide" r:id="rId4" imgW="0" imgH="0" progId="TCLayout.ActiveDocument.1">
                  <p:embed/>
                  <p:pic>
                    <p:nvPicPr>
                      <p:cNvPr id="0" name="图片 60507"/>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C24C0C7B-AF2E-F2FD-3580-BFCA9627EE0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86834" y="7236453"/>
            <a:ext cx="1376837" cy="991323"/>
          </a:xfrm>
          <a:prstGeom prst="rect">
            <a:avLst/>
          </a:prstGeom>
        </p:spPr>
      </p:pic>
      <p:sp>
        <p:nvSpPr>
          <p:cNvPr id="8" name="矩形 7">
            <a:extLst>
              <a:ext uri="{FF2B5EF4-FFF2-40B4-BE49-F238E27FC236}">
                <a16:creationId xmlns:a16="http://schemas.microsoft.com/office/drawing/2014/main" id="{26248ACE-2A1A-FA76-F165-E3D93C7CB488}"/>
              </a:ext>
            </a:extLst>
          </p:cNvPr>
          <p:cNvSpPr/>
          <p:nvPr userDrawn="1"/>
        </p:nvSpPr>
        <p:spPr>
          <a:xfrm>
            <a:off x="-16347" y="297410"/>
            <a:ext cx="9936000" cy="684112"/>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9" name="Title Placeholder 1">
            <a:extLst>
              <a:ext uri="{FF2B5EF4-FFF2-40B4-BE49-F238E27FC236}">
                <a16:creationId xmlns:a16="http://schemas.microsoft.com/office/drawing/2014/main" id="{9CA56219-B1A9-2AC5-C437-A776FE9932D6}"/>
              </a:ext>
            </a:extLst>
          </p:cNvPr>
          <p:cNvSpPr>
            <a:spLocks noGrp="1"/>
          </p:cNvSpPr>
          <p:nvPr>
            <p:ph type="title"/>
          </p:nvPr>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a:defRPr b="1">
                <a:solidFill>
                  <a:schemeClr val="bg1"/>
                </a:solidFill>
                <a:latin typeface="Times" pitchFamily="2" charset="0"/>
                <a:ea typeface="华文楷体" panose="02010600040101010101" pitchFamily="2" charset="-122"/>
              </a:defRPr>
            </a:lvl1pPr>
          </a:lstStyle>
          <a:p>
            <a:pPr lvl="0"/>
            <a:r>
              <a:rPr lang="en-US" dirty="0"/>
              <a:t>Click to edit Master title style</a:t>
            </a:r>
          </a:p>
        </p:txBody>
      </p:sp>
      <p:sp>
        <p:nvSpPr>
          <p:cNvPr id="10" name="矩形 9">
            <a:extLst>
              <a:ext uri="{FF2B5EF4-FFF2-40B4-BE49-F238E27FC236}">
                <a16:creationId xmlns:a16="http://schemas.microsoft.com/office/drawing/2014/main" id="{44B13526-0E0A-E75B-8891-0F207A6329A3}"/>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R Onlytext2">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4" imgW="0" imgH="0" progId="TCLayout.ActiveDocument.1">
                  <p:embed/>
                </p:oleObj>
              </mc:Choice>
              <mc:Fallback>
                <p:oleObj name="think-cell Slide" r:id="rId4" imgW="0" imgH="0" progId="TCLayout.ActiveDocument.1">
                  <p:embed/>
                  <p:pic>
                    <p:nvPicPr>
                      <p:cNvPr id="0" name="图片 6153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 Placeholder 3"/>
          <p:cNvSpPr>
            <a:spLocks noGrp="1"/>
          </p:cNvSpPr>
          <p:nvPr>
            <p:ph type="body" sz="quarter" idx="10" hasCustomPrompt="1"/>
          </p:nvPr>
        </p:nvSpPr>
        <p:spPr>
          <a:xfrm>
            <a:off x="264806"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5" name="Text Placeholder 3"/>
          <p:cNvSpPr>
            <a:spLocks noGrp="1"/>
          </p:cNvSpPr>
          <p:nvPr>
            <p:ph type="body" sz="quarter" idx="11" hasCustomPrompt="1"/>
          </p:nvPr>
        </p:nvSpPr>
        <p:spPr>
          <a:xfrm>
            <a:off x="5085277" y="1376363"/>
            <a:ext cx="4531032" cy="4933950"/>
          </a:xfrm>
        </p:spPr>
        <p:txBody>
          <a:bodyPr/>
          <a:lstStyle>
            <a:lvl1pPr marL="188595" indent="-188595">
              <a:lnSpc>
                <a:spcPct val="110000"/>
              </a:lnSpc>
              <a:buClr>
                <a:srgbClr val="B42100"/>
              </a:buClr>
              <a:defRPr baseline="0">
                <a:latin typeface="Palatino Linotype" panose="02040502050505030304" pitchFamily="18" charset="0"/>
                <a:ea typeface="华文楷体" panose="02010600040101010101" pitchFamily="2" charset="-122"/>
              </a:defRPr>
            </a:lvl1pPr>
            <a:lvl2pPr>
              <a:defRPr>
                <a:latin typeface="Palatino Linotype" panose="02040502050505030304" pitchFamily="18" charset="0"/>
                <a:ea typeface="华文楷体" panose="02010600040101010101" pitchFamily="2" charset="-122"/>
              </a:defRPr>
            </a:lvl2pPr>
            <a:lvl3pPr marL="895350" indent="-171450">
              <a:lnSpc>
                <a:spcPct val="110000"/>
              </a:lnSpc>
              <a:spcBef>
                <a:spcPct val="0"/>
              </a:spcBef>
              <a:buClr>
                <a:srgbClr val="B42100"/>
              </a:buClr>
              <a:buFont typeface="Arial" panose="020B0604020202020204" pitchFamily="34" charset="0"/>
              <a:buChar char="•"/>
              <a:tabLst>
                <a:tab pos="1162050" algn="l"/>
              </a:tabLst>
              <a:defRPr>
                <a:latin typeface="Palatino Linotype" panose="02040502050505030304" pitchFamily="18" charset="0"/>
                <a:ea typeface="华文楷体" panose="02010600040101010101" pitchFamily="2" charset="-122"/>
              </a:defRPr>
            </a:lvl3pPr>
            <a:lvl4pPr marL="1162050" indent="-171450">
              <a:lnSpc>
                <a:spcPct val="110000"/>
              </a:lnSpc>
              <a:spcBef>
                <a:spcPct val="0"/>
              </a:spcBef>
              <a:buClr>
                <a:schemeClr val="bg1">
                  <a:lumMod val="75000"/>
                </a:schemeClr>
              </a:buClr>
              <a:buFont typeface="Vrinda" panose="020B0502040204020203" pitchFamily="34" charset="0"/>
              <a:buChar char="-"/>
              <a:tabLst>
                <a:tab pos="1162050" algn="l"/>
              </a:tabLst>
              <a:defRPr>
                <a:latin typeface="Palatino Linotype" panose="02040502050505030304" pitchFamily="18" charset="0"/>
                <a:ea typeface="华文楷体" panose="02010600040101010101" pitchFamily="2" charset="-122"/>
              </a:defRPr>
            </a:lvl4pPr>
            <a:lvl5pPr>
              <a:defRPr>
                <a:latin typeface="Palatino Linotype" panose="02040502050505030304" pitchFamily="18" charset="0"/>
                <a:ea typeface="华文楷体" panose="02010600040101010101" pitchFamily="2" charset="-122"/>
              </a:defRPr>
            </a:lvl5pPr>
          </a:lstStyle>
          <a:p>
            <a:pPr marL="188595" indent="-188595">
              <a:lnSpc>
                <a:spcPct val="110000"/>
              </a:lnSpc>
              <a:buClr>
                <a:srgbClr val="B42100"/>
              </a:buClr>
            </a:pPr>
            <a:r>
              <a:rPr kumimoji="1" lang="en-US" altLang="zh-CN" sz="1600" dirty="0">
                <a:ea typeface="PMingLiU" pitchFamily="18" charset="-120"/>
              </a:rPr>
              <a:t>Text</a:t>
            </a:r>
            <a:r>
              <a:rPr kumimoji="1" lang="en-US" altLang="zh-CN" sz="1600" baseline="0" dirty="0">
                <a:ea typeface="PMingLiU" pitchFamily="18" charset="-120"/>
              </a:rPr>
              <a:t> on first level here</a:t>
            </a:r>
            <a:endParaRPr kumimoji="1" lang="en-US" altLang="zh-CN" sz="1600" dirty="0">
              <a:ea typeface="PMingLiU" pitchFamily="18" charset="-120"/>
            </a:endParaRPr>
          </a:p>
          <a:p>
            <a:pPr marL="527050" lvl="1" indent="-180975" fontAlgn="b">
              <a:lnSpc>
                <a:spcPct val="110000"/>
              </a:lnSpc>
              <a:buClr>
                <a:schemeClr val="bg1">
                  <a:lumMod val="75000"/>
                </a:schemeClr>
              </a:buClr>
              <a:defRPr/>
            </a:pPr>
            <a:r>
              <a:rPr lang="en-US" altLang="zh-CN" sz="1600" dirty="0">
                <a:latin typeface="Palatino Linotype" panose="02040502050505030304" pitchFamily="18" charset="0"/>
              </a:rPr>
              <a:t>Second level</a:t>
            </a:r>
          </a:p>
          <a:p>
            <a:pPr marL="895350" lvl="2" indent="-171450">
              <a:lnSpc>
                <a:spcPct val="110000"/>
              </a:lnSpc>
              <a:spcBef>
                <a:spcPct val="0"/>
              </a:spcBef>
              <a:buClr>
                <a:srgbClr val="B42100"/>
              </a:buClr>
              <a:buFont typeface="Arial" panose="020B0604020202020204" pitchFamily="34" charset="0"/>
              <a:buChar char="•"/>
              <a:tabLst>
                <a:tab pos="1162050" algn="l"/>
              </a:tabLst>
            </a:pPr>
            <a:r>
              <a:rPr kumimoji="1" lang="en-US" altLang="zh-CN" sz="1600" dirty="0">
                <a:latin typeface="Palatino Linotype" panose="02040502050505030304" pitchFamily="18" charset="0"/>
                <a:ea typeface="PMingLiU" pitchFamily="18" charset="-120"/>
              </a:rPr>
              <a:t>Third level</a:t>
            </a:r>
          </a:p>
          <a:p>
            <a:pPr marL="1162050" lvl="3" indent="-171450">
              <a:lnSpc>
                <a:spcPct val="110000"/>
              </a:lnSpc>
              <a:spcBef>
                <a:spcPct val="0"/>
              </a:spcBef>
              <a:buClr>
                <a:schemeClr val="bg1">
                  <a:lumMod val="75000"/>
                </a:schemeClr>
              </a:buClr>
              <a:buFont typeface="Vrinda" panose="020B0502040204020203" pitchFamily="34" charset="0"/>
              <a:buChar char="-"/>
              <a:tabLst>
                <a:tab pos="1162050" algn="l"/>
              </a:tabLst>
            </a:pPr>
            <a:r>
              <a:rPr kumimoji="1" lang="en-US" altLang="zh-CN" sz="1600" dirty="0">
                <a:latin typeface="Palatino Linotype" panose="02040502050505030304" pitchFamily="18" charset="0"/>
                <a:ea typeface="PMingLiU" pitchFamily="18" charset="-120"/>
              </a:rPr>
              <a:t>Content</a:t>
            </a:r>
          </a:p>
          <a:p>
            <a:pPr marL="628650" lvl="1" indent="-180975" fontAlgn="b">
              <a:lnSpc>
                <a:spcPct val="110000"/>
              </a:lnSpc>
              <a:buClr>
                <a:schemeClr val="bg1">
                  <a:lumMod val="75000"/>
                </a:schemeClr>
              </a:buClr>
              <a:defRPr/>
            </a:pPr>
            <a:endParaRPr lang="en-US" altLang="zh-CN" sz="1600" dirty="0">
              <a:latin typeface="Palatino Linotype" panose="02040502050505030304" pitchFamily="18" charset="0"/>
            </a:endParaRPr>
          </a:p>
        </p:txBody>
      </p:sp>
      <p:sp>
        <p:nvSpPr>
          <p:cNvPr id="3" name="矩形 2">
            <a:extLst>
              <a:ext uri="{FF2B5EF4-FFF2-40B4-BE49-F238E27FC236}">
                <a16:creationId xmlns:a16="http://schemas.microsoft.com/office/drawing/2014/main" id="{9DA57519-BF15-DDEF-080A-EB3FB98EC5E5}"/>
              </a:ext>
            </a:extLst>
          </p:cNvPr>
          <p:cNvSpPr/>
          <p:nvPr userDrawn="1"/>
        </p:nvSpPr>
        <p:spPr>
          <a:xfrm>
            <a:off x="-16347" y="297410"/>
            <a:ext cx="9936000" cy="684112"/>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4" name="Title Placeholder 1">
            <a:extLst>
              <a:ext uri="{FF2B5EF4-FFF2-40B4-BE49-F238E27FC236}">
                <a16:creationId xmlns:a16="http://schemas.microsoft.com/office/drawing/2014/main" id="{EC8AD356-1373-0650-8D9B-07433B16F103}"/>
              </a:ext>
            </a:extLst>
          </p:cNvPr>
          <p:cNvSpPr>
            <a:spLocks noGrp="1"/>
          </p:cNvSpPr>
          <p:nvPr>
            <p:ph type="title"/>
          </p:nvPr>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a:defRPr b="1">
                <a:solidFill>
                  <a:schemeClr val="bg1"/>
                </a:solidFill>
                <a:latin typeface="Times" pitchFamily="2" charset="0"/>
                <a:ea typeface="华文楷体" panose="02010600040101010101" pitchFamily="2" charset="-122"/>
              </a:defRPr>
            </a:lvl1pPr>
          </a:lstStyle>
          <a:p>
            <a:pPr lvl="0"/>
            <a:r>
              <a:rPr lang="en-US" dirty="0"/>
              <a:t>Click to edit Master title style</a:t>
            </a:r>
          </a:p>
        </p:txBody>
      </p:sp>
      <p:sp>
        <p:nvSpPr>
          <p:cNvPr id="6" name="矩形 5">
            <a:extLst>
              <a:ext uri="{FF2B5EF4-FFF2-40B4-BE49-F238E27FC236}">
                <a16:creationId xmlns:a16="http://schemas.microsoft.com/office/drawing/2014/main" id="{1C8A7067-65F7-157F-3BCD-426583661F0C}"/>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R Divider">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7" name="think-cell Slide" r:id="rId4" imgW="0" imgH="0" progId="TCLayout.ActiveDocument.1">
                  <p:embed/>
                </p:oleObj>
              </mc:Choice>
              <mc:Fallback>
                <p:oleObj name="think-cell Slide" r:id="rId4" imgW="0" imgH="0" progId="TCLayout.ActiveDocument.1">
                  <p:embed/>
                  <p:pic>
                    <p:nvPicPr>
                      <p:cNvPr id="0" name="图片 62554"/>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a:xfrm>
            <a:off x="265158" y="2158484"/>
            <a:ext cx="9365380" cy="290849"/>
          </a:xfrm>
          <a:ln>
            <a:noFill/>
          </a:ln>
        </p:spPr>
        <p:txBody>
          <a:bodyPr/>
          <a:lstStyle>
            <a:lvl1pPr marL="172720" indent="-172720">
              <a:buFont typeface="Arial" panose="020B0604020202020204" pitchFamily="34" charset="0"/>
              <a:buChar char="•"/>
              <a:defRPr sz="2100" baseline="0"/>
            </a:lvl1pPr>
            <a:lvl2pPr marL="363855" indent="-191770">
              <a:spcBef>
                <a:spcPts val="630"/>
              </a:spcBef>
              <a:buFont typeface="Arial" panose="020B0604020202020204" pitchFamily="34" charset="0"/>
              <a:buChar char="–"/>
              <a:defRPr sz="2100"/>
            </a:lvl2pPr>
            <a:lvl3pPr marL="508000" indent="-143510">
              <a:spcBef>
                <a:spcPts val="210"/>
              </a:spcBef>
              <a:buFont typeface="Arial" panose="020B0604020202020204" pitchFamily="34" charset="0"/>
              <a:buChar char="-"/>
              <a:defRPr sz="2100"/>
            </a:lvl3pPr>
            <a:lvl4pPr>
              <a:defRPr sz="2100"/>
            </a:lvl4pPr>
            <a:lvl5pPr>
              <a:defRPr sz="2100"/>
            </a:lvl5pPr>
          </a:lstStyle>
          <a:p>
            <a:pPr lvl="0"/>
            <a:r>
              <a:rPr lang="en-US" dirty="0"/>
              <a:t>Divider subsections here</a:t>
            </a:r>
          </a:p>
        </p:txBody>
      </p:sp>
      <p:sp>
        <p:nvSpPr>
          <p:cNvPr id="2" name="Title 1"/>
          <p:cNvSpPr>
            <a:spLocks noGrp="1"/>
          </p:cNvSpPr>
          <p:nvPr>
            <p:ph type="title" hasCustomPrompt="1"/>
          </p:nvPr>
        </p:nvSpPr>
        <p:spPr>
          <a:xfrm>
            <a:off x="265158" y="1628009"/>
            <a:ext cx="9365310" cy="338406"/>
          </a:xfrm>
          <a:prstGeom prst="rect">
            <a:avLst/>
          </a:prstGeom>
          <a:ln>
            <a:noFill/>
          </a:ln>
        </p:spPr>
        <p:txBody>
          <a:bodyPr lIns="95793" tIns="47896" rIns="95793" bIns="47896"/>
          <a:lstStyle>
            <a:lvl1pPr>
              <a:defRPr baseline="0"/>
            </a:lvl1pPr>
          </a:lstStyle>
          <a:p>
            <a:r>
              <a:rPr lang="en-US" dirty="0"/>
              <a:t>Divider text here</a:t>
            </a:r>
          </a:p>
        </p:txBody>
      </p:sp>
      <p:sp>
        <p:nvSpPr>
          <p:cNvPr id="4" name="矩形 3">
            <a:extLst>
              <a:ext uri="{FF2B5EF4-FFF2-40B4-BE49-F238E27FC236}">
                <a16:creationId xmlns:a16="http://schemas.microsoft.com/office/drawing/2014/main" id="{EFCBA9F9-A2BA-9FE2-2296-6EB95158B517}"/>
              </a:ext>
            </a:extLst>
          </p:cNvPr>
          <p:cNvSpPr/>
          <p:nvPr userDrawn="1"/>
        </p:nvSpPr>
        <p:spPr>
          <a:xfrm>
            <a:off x="-16347" y="297409"/>
            <a:ext cx="9936000" cy="719959"/>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5" name="Title Placeholder 1">
            <a:extLst>
              <a:ext uri="{FF2B5EF4-FFF2-40B4-BE49-F238E27FC236}">
                <a16:creationId xmlns:a16="http://schemas.microsoft.com/office/drawing/2014/main" id="{06C048D8-7F7F-34BC-6400-BDE95A07F700}"/>
              </a:ext>
            </a:extLst>
          </p:cNvPr>
          <p:cNvSpPr txBox="1">
            <a:spLocks/>
          </p:cNvSpPr>
          <p:nvPr userDrawn="1"/>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1" kern="1200" baseline="0">
                <a:solidFill>
                  <a:schemeClr val="bg1"/>
                </a:solidFill>
                <a:latin typeface="Times" pitchFamily="2" charset="0"/>
                <a:ea typeface="华文楷体" panose="02010600040101010101" pitchFamily="2" charset="-122"/>
                <a:cs typeface="Arial" panose="020B0604020202020204" pitchFamily="34" charset="0"/>
              </a:defRPr>
            </a:lvl1pPr>
          </a:lstStyle>
          <a:p>
            <a:r>
              <a:rPr lang="en-US"/>
              <a:t>Click to edit Master title style</a:t>
            </a:r>
            <a:endParaRPr lang="en-US" dirty="0"/>
          </a:p>
        </p:txBody>
      </p:sp>
      <p:sp>
        <p:nvSpPr>
          <p:cNvPr id="7" name="矩形 6">
            <a:extLst>
              <a:ext uri="{FF2B5EF4-FFF2-40B4-BE49-F238E27FC236}">
                <a16:creationId xmlns:a16="http://schemas.microsoft.com/office/drawing/2014/main" id="{5E1BBE78-CD20-07DA-7AE6-4121B1D23422}"/>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en-US" altLang="zh-CN"/>
              <a:t>- </a:t>
            </a:r>
            <a:fld id="{D196C2D1-191C-4448-BECC-17644327C254}" type="slidenum">
              <a:rPr lang="en-US" altLang="zh-CN"/>
              <a:t>‹#›</a:t>
            </a:fld>
            <a:r>
              <a:rPr lang="en-US" altLang="zh-CN"/>
              <a:t> -</a:t>
            </a:r>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5" name="矩形 4">
            <a:extLst>
              <a:ext uri="{FF2B5EF4-FFF2-40B4-BE49-F238E27FC236}">
                <a16:creationId xmlns:a16="http://schemas.microsoft.com/office/drawing/2014/main" id="{596A39FB-078C-C597-F751-65101A08BC0E}"/>
              </a:ext>
            </a:extLst>
          </p:cNvPr>
          <p:cNvSpPr/>
          <p:nvPr userDrawn="1"/>
        </p:nvSpPr>
        <p:spPr>
          <a:xfrm>
            <a:off x="-16347" y="297410"/>
            <a:ext cx="9936000" cy="684112"/>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6" name="Title Placeholder 1">
            <a:extLst>
              <a:ext uri="{FF2B5EF4-FFF2-40B4-BE49-F238E27FC236}">
                <a16:creationId xmlns:a16="http://schemas.microsoft.com/office/drawing/2014/main" id="{CB8FC765-EA5C-9272-87AF-EEA5C18AF71B}"/>
              </a:ext>
            </a:extLst>
          </p:cNvPr>
          <p:cNvSpPr>
            <a:spLocks noGrp="1"/>
          </p:cNvSpPr>
          <p:nvPr>
            <p:ph type="title"/>
          </p:nvPr>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a:defRPr b="1">
                <a:solidFill>
                  <a:schemeClr val="bg1"/>
                </a:solidFill>
                <a:latin typeface="Times" pitchFamily="2" charset="0"/>
                <a:ea typeface="华文楷体" panose="02010600040101010101" pitchFamily="2" charset="-122"/>
              </a:defRPr>
            </a:lvl1pPr>
          </a:lstStyle>
          <a:p>
            <a:pPr lvl="0"/>
            <a:r>
              <a:rPr lang="en-US" dirty="0"/>
              <a:t>Click to edit Master title style</a:t>
            </a:r>
          </a:p>
        </p:txBody>
      </p:sp>
      <p:sp>
        <p:nvSpPr>
          <p:cNvPr id="7" name="矩形 6">
            <a:extLst>
              <a:ext uri="{FF2B5EF4-FFF2-40B4-BE49-F238E27FC236}">
                <a16:creationId xmlns:a16="http://schemas.microsoft.com/office/drawing/2014/main" id="{8533751B-AD07-C62C-2B86-082FFD728D58}"/>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9268FD-FDE0-E49C-5102-AD722DC0D1F8}"/>
              </a:ext>
            </a:extLst>
          </p:cNvPr>
          <p:cNvSpPr/>
          <p:nvPr userDrawn="1"/>
        </p:nvSpPr>
        <p:spPr>
          <a:xfrm>
            <a:off x="-16347" y="297410"/>
            <a:ext cx="9936000" cy="684112"/>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3" name="Title Placeholder 1">
            <a:extLst>
              <a:ext uri="{FF2B5EF4-FFF2-40B4-BE49-F238E27FC236}">
                <a16:creationId xmlns:a16="http://schemas.microsoft.com/office/drawing/2014/main" id="{FAFD7214-C2F8-EC9D-6C4C-DBC25959A582}"/>
              </a:ext>
            </a:extLst>
          </p:cNvPr>
          <p:cNvSpPr>
            <a:spLocks noGrp="1"/>
          </p:cNvSpPr>
          <p:nvPr>
            <p:ph type="title"/>
          </p:nvPr>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a:defRPr b="1">
                <a:solidFill>
                  <a:schemeClr val="bg1"/>
                </a:solidFill>
                <a:latin typeface="Times" pitchFamily="2" charset="0"/>
                <a:ea typeface="华文楷体" panose="02010600040101010101" pitchFamily="2" charset="-122"/>
              </a:defRPr>
            </a:lvl1pPr>
          </a:lstStyle>
          <a:p>
            <a:pPr lvl="0"/>
            <a:r>
              <a:rPr lang="en-US" dirty="0"/>
              <a:t>Click to edit Master title style</a:t>
            </a:r>
          </a:p>
        </p:txBody>
      </p:sp>
      <p:sp>
        <p:nvSpPr>
          <p:cNvPr id="4" name="矩形 3">
            <a:extLst>
              <a:ext uri="{FF2B5EF4-FFF2-40B4-BE49-F238E27FC236}">
                <a16:creationId xmlns:a16="http://schemas.microsoft.com/office/drawing/2014/main" id="{54A79F63-CBF4-933A-6A93-6E70FF794756}"/>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465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1027" name="think-cell Slide" r:id="rId11" imgW="0" imgH="0" progId="TCLayout.ActiveDocument.1">
                  <p:embed/>
                </p:oleObj>
              </mc:Choice>
              <mc:Fallback>
                <p:oleObj name="think-cell Slide" r:id="rId11" imgW="0" imgH="0" progId="TCLayout.ActiveDocument.1">
                  <p:embed/>
                  <p:pic>
                    <p:nvPicPr>
                      <p:cNvPr id="0" name="图片 56421"/>
                      <p:cNvPicPr/>
                      <p:nvPr/>
                    </p:nvPicPr>
                    <p:blipFill>
                      <a:blip r:embed="rId12"/>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t>‹#›</a:t>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t>‹#›</a:t>
            </a:fld>
            <a:r>
              <a:rPr lang="en-US" altLang="zh-CN"/>
              <a:t> -</a:t>
            </a:r>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p>
        </p:txBody>
      </p:sp>
      <p:sp>
        <p:nvSpPr>
          <p:cNvPr id="2" name="矩形 1">
            <a:extLst>
              <a:ext uri="{FF2B5EF4-FFF2-40B4-BE49-F238E27FC236}">
                <a16:creationId xmlns:a16="http://schemas.microsoft.com/office/drawing/2014/main" id="{29AF952D-C410-D30B-6604-3A0FE7080409}"/>
              </a:ext>
            </a:extLst>
          </p:cNvPr>
          <p:cNvSpPr/>
          <p:nvPr userDrawn="1"/>
        </p:nvSpPr>
        <p:spPr>
          <a:xfrm>
            <a:off x="-16347" y="297410"/>
            <a:ext cx="9920759" cy="578890"/>
          </a:xfrm>
          <a:prstGeom prst="rect">
            <a:avLst/>
          </a:prstGeom>
          <a:solidFill>
            <a:srgbClr val="FD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5" name="Title Placeholder 1">
            <a:extLst>
              <a:ext uri="{FF2B5EF4-FFF2-40B4-BE49-F238E27FC236}">
                <a16:creationId xmlns:a16="http://schemas.microsoft.com/office/drawing/2014/main" id="{E4D464B3-14E6-8013-AB11-2D93A451B3AA}"/>
              </a:ext>
            </a:extLst>
          </p:cNvPr>
          <p:cNvSpPr txBox="1">
            <a:spLocks/>
          </p:cNvSpPr>
          <p:nvPr userDrawn="1"/>
        </p:nvSpPr>
        <p:spPr bwMode="auto">
          <a:xfrm>
            <a:off x="264840" y="513470"/>
            <a:ext cx="8277977" cy="394580"/>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1" kern="1200" baseline="0">
                <a:solidFill>
                  <a:schemeClr val="bg1"/>
                </a:solidFill>
                <a:latin typeface="Times" pitchFamily="2" charset="0"/>
                <a:ea typeface="华文楷体" panose="02010600040101010101" pitchFamily="2" charset="-122"/>
                <a:cs typeface="Arial" panose="020B0604020202020204" pitchFamily="34" charset="0"/>
              </a:defRPr>
            </a:lvl1pPr>
          </a:lstStyle>
          <a:p>
            <a:r>
              <a:rPr lang="en-US"/>
              <a:t>Click to edit Master title style</a:t>
            </a:r>
            <a:endParaRPr lang="en-US" dirty="0"/>
          </a:p>
        </p:txBody>
      </p:sp>
      <p:sp>
        <p:nvSpPr>
          <p:cNvPr id="6" name="矩形 5">
            <a:extLst>
              <a:ext uri="{FF2B5EF4-FFF2-40B4-BE49-F238E27FC236}">
                <a16:creationId xmlns:a16="http://schemas.microsoft.com/office/drawing/2014/main" id="{BA3456FA-7B40-A004-D563-8788B34D9505}"/>
              </a:ext>
            </a:extLst>
          </p:cNvPr>
          <p:cNvSpPr/>
          <p:nvPr userDrawn="1"/>
        </p:nvSpPr>
        <p:spPr>
          <a:xfrm>
            <a:off x="-16346" y="-26590"/>
            <a:ext cx="9936000" cy="324000"/>
          </a:xfrm>
          <a:prstGeom prst="rect">
            <a:avLst/>
          </a:prstGeom>
          <a:solidFill>
            <a:schemeClr val="accent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5.xml"/><Relationship Id="rId7" Type="http://schemas.openxmlformats.org/officeDocument/2006/relationships/image" Target="../media/image3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chart" Target="../charts/char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26.xml"/></Relationships>
</file>

<file path=ppt/slides/_rels/slide19.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39.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8.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tags" Target="../tags/tag51.xml"/><Relationship Id="rId3" Type="http://schemas.openxmlformats.org/officeDocument/2006/relationships/tags" Target="../tags/tag36.xml"/><Relationship Id="rId21" Type="http://schemas.openxmlformats.org/officeDocument/2006/relationships/notesSlide" Target="../notesSlides/notesSlide18.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tags" Target="../tags/tag5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chart" Target="../charts/char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image" Target="../media/image12.png"/><Relationship Id="rId7"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chart" Target="../charts/chart10.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chart" Target="../charts/chart12.xml"/><Relationship Id="rId4" Type="http://schemas.openxmlformats.org/officeDocument/2006/relationships/chart" Target="../charts/char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35682" y="5806058"/>
            <a:ext cx="4104456" cy="694689"/>
          </a:xfrm>
          <a:prstGeom prst="rect">
            <a:avLst/>
          </a:prstGeom>
        </p:spPr>
        <p:txBody>
          <a:bodyPr vert="horz" wrap="square" lIns="0" tIns="9791" rIns="0" bIns="0" rtlCol="0">
            <a:spAutoFit/>
          </a:bodyPr>
          <a:lstStyle/>
          <a:p>
            <a:pPr marL="9802" marR="4127">
              <a:spcBef>
                <a:spcPts val="77"/>
              </a:spcBef>
            </a:pPr>
            <a:r>
              <a:rPr lang="en-US" sz="1400" b="1" dirty="0">
                <a:solidFill>
                  <a:schemeClr val="accent4">
                    <a:lumMod val="50000"/>
                  </a:schemeClr>
                </a:solidFill>
                <a:latin typeface="Arial" panose="020B0604020202020204"/>
                <a:cs typeface="Arial" panose="020B0604020202020204"/>
              </a:rPr>
              <a:t>Qin</a:t>
            </a:r>
            <a:r>
              <a:rPr lang="zh-CN" altLang="en-US" sz="1400" b="1" dirty="0">
                <a:solidFill>
                  <a:schemeClr val="accent4">
                    <a:lumMod val="50000"/>
                  </a:schemeClr>
                </a:solidFill>
                <a:latin typeface="Arial" panose="020B0604020202020204"/>
                <a:cs typeface="Arial" panose="020B0604020202020204"/>
              </a:rPr>
              <a:t> </a:t>
            </a:r>
            <a:r>
              <a:rPr lang="en-US" altLang="zh-CN" sz="1400" b="1" dirty="0" err="1">
                <a:solidFill>
                  <a:schemeClr val="accent4">
                    <a:lumMod val="50000"/>
                  </a:schemeClr>
                </a:solidFill>
                <a:latin typeface="Arial" panose="020B0604020202020204"/>
                <a:cs typeface="Arial" panose="020B0604020202020204"/>
              </a:rPr>
              <a:t>Shuyan</a:t>
            </a:r>
            <a:r>
              <a:rPr lang="zh-CN" altLang="en-US" sz="1400" b="1" dirty="0">
                <a:solidFill>
                  <a:schemeClr val="accent4">
                    <a:lumMod val="50000"/>
                  </a:schemeClr>
                </a:solidFill>
                <a:latin typeface="Arial" panose="020B0604020202020204"/>
                <a:cs typeface="Arial" panose="020B0604020202020204"/>
              </a:rPr>
              <a:t> </a:t>
            </a:r>
            <a:r>
              <a:rPr sz="1400" b="1" dirty="0">
                <a:solidFill>
                  <a:schemeClr val="accent4">
                    <a:lumMod val="50000"/>
                  </a:schemeClr>
                </a:solidFill>
                <a:latin typeface="Arial" panose="020B0604020202020204"/>
                <a:cs typeface="Arial" panose="020B0604020202020204"/>
              </a:rPr>
              <a:t>| </a:t>
            </a:r>
            <a:r>
              <a:rPr lang="en-US" sz="1400" b="1" dirty="0">
                <a:solidFill>
                  <a:schemeClr val="accent4">
                    <a:lumMod val="50000"/>
                  </a:schemeClr>
                </a:solidFill>
                <a:latin typeface="Arial" panose="020B0604020202020204"/>
                <a:cs typeface="Arial" panose="020B0604020202020204"/>
              </a:rPr>
              <a:t>Dong</a:t>
            </a:r>
            <a:r>
              <a:rPr lang="zh-CN" altLang="en-US" sz="1400" b="1" dirty="0">
                <a:solidFill>
                  <a:schemeClr val="accent4">
                    <a:lumMod val="50000"/>
                  </a:schemeClr>
                </a:solidFill>
                <a:latin typeface="Arial" panose="020B0604020202020204"/>
                <a:cs typeface="Arial" panose="020B0604020202020204"/>
              </a:rPr>
              <a:t> </a:t>
            </a:r>
            <a:r>
              <a:rPr lang="en-US" altLang="zh-CN" sz="1400" b="1" dirty="0" err="1">
                <a:solidFill>
                  <a:schemeClr val="accent4">
                    <a:lumMod val="50000"/>
                  </a:schemeClr>
                </a:solidFill>
                <a:latin typeface="Arial" panose="020B0604020202020204"/>
                <a:cs typeface="Arial" panose="020B0604020202020204"/>
              </a:rPr>
              <a:t>Xingchen</a:t>
            </a:r>
            <a:r>
              <a:rPr lang="zh-CN" altLang="en-US" sz="1400" b="1" dirty="0">
                <a:solidFill>
                  <a:schemeClr val="accent4">
                    <a:lumMod val="50000"/>
                  </a:schemeClr>
                </a:solidFill>
                <a:latin typeface="Arial" panose="020B0604020202020204"/>
                <a:cs typeface="Arial" panose="020B0604020202020204"/>
              </a:rPr>
              <a:t> </a:t>
            </a:r>
            <a:r>
              <a:rPr sz="1400" b="1" dirty="0">
                <a:solidFill>
                  <a:schemeClr val="accent4">
                    <a:lumMod val="50000"/>
                  </a:schemeClr>
                </a:solidFill>
                <a:latin typeface="Arial" panose="020B0604020202020204"/>
                <a:cs typeface="Arial" panose="020B0604020202020204"/>
              </a:rPr>
              <a:t>| </a:t>
            </a:r>
            <a:r>
              <a:rPr lang="en-US" sz="1400" b="1" dirty="0">
                <a:solidFill>
                  <a:schemeClr val="accent4">
                    <a:lumMod val="50000"/>
                  </a:schemeClr>
                </a:solidFill>
                <a:latin typeface="Arial" panose="020B0604020202020204"/>
                <a:cs typeface="Arial" panose="020B0604020202020204"/>
              </a:rPr>
              <a:t>Wang</a:t>
            </a:r>
            <a:r>
              <a:rPr lang="zh-CN" altLang="en-US" sz="1400" b="1" dirty="0">
                <a:solidFill>
                  <a:schemeClr val="accent4">
                    <a:lumMod val="50000"/>
                  </a:schemeClr>
                </a:solidFill>
                <a:latin typeface="Arial" panose="020B0604020202020204"/>
                <a:cs typeface="Arial" panose="020B0604020202020204"/>
              </a:rPr>
              <a:t> </a:t>
            </a:r>
            <a:r>
              <a:rPr lang="en-US" altLang="zh-CN" sz="1400" b="1" dirty="0" err="1">
                <a:solidFill>
                  <a:schemeClr val="accent4">
                    <a:lumMod val="50000"/>
                  </a:schemeClr>
                </a:solidFill>
                <a:latin typeface="Arial" panose="020B0604020202020204"/>
                <a:cs typeface="Arial" panose="020B0604020202020204"/>
              </a:rPr>
              <a:t>Shuning</a:t>
            </a:r>
            <a:r>
              <a:rPr lang="zh-CN" altLang="en-US" sz="1400" b="1" dirty="0">
                <a:solidFill>
                  <a:schemeClr val="accent4">
                    <a:lumMod val="50000"/>
                  </a:schemeClr>
                </a:solidFill>
                <a:latin typeface="Arial" panose="020B0604020202020204"/>
                <a:cs typeface="Arial" panose="020B0604020202020204"/>
              </a:rPr>
              <a:t> </a:t>
            </a:r>
            <a:r>
              <a:rPr sz="1400" b="1" dirty="0">
                <a:solidFill>
                  <a:schemeClr val="accent4">
                    <a:lumMod val="50000"/>
                  </a:schemeClr>
                </a:solidFill>
                <a:latin typeface="Arial" panose="020B0604020202020204"/>
                <a:cs typeface="Arial" panose="020B0604020202020204"/>
              </a:rPr>
              <a:t>| </a:t>
            </a:r>
            <a:r>
              <a:rPr lang="en-US" sz="1400" b="1" dirty="0">
                <a:solidFill>
                  <a:schemeClr val="accent4">
                    <a:lumMod val="50000"/>
                  </a:schemeClr>
                </a:solidFill>
                <a:latin typeface="Arial" panose="020B0604020202020204"/>
                <a:cs typeface="Arial" panose="020B0604020202020204"/>
              </a:rPr>
              <a:t>Li</a:t>
            </a:r>
            <a:r>
              <a:rPr lang="zh-CN" altLang="en-US" sz="1400" b="1" dirty="0">
                <a:solidFill>
                  <a:schemeClr val="accent4">
                    <a:lumMod val="50000"/>
                  </a:schemeClr>
                </a:solidFill>
                <a:latin typeface="Arial" panose="020B0604020202020204"/>
                <a:cs typeface="Arial" panose="020B0604020202020204"/>
              </a:rPr>
              <a:t> </a:t>
            </a:r>
            <a:r>
              <a:rPr lang="en-US" altLang="zh-CN" sz="1400" b="1" dirty="0" err="1">
                <a:solidFill>
                  <a:schemeClr val="accent4">
                    <a:lumMod val="50000"/>
                  </a:schemeClr>
                </a:solidFill>
                <a:latin typeface="Arial" panose="020B0604020202020204"/>
                <a:cs typeface="Arial" panose="020B0604020202020204"/>
              </a:rPr>
              <a:t>Boyang</a:t>
            </a:r>
            <a:r>
              <a:rPr lang="zh-CN" altLang="en-US" sz="1400" b="1" dirty="0">
                <a:solidFill>
                  <a:schemeClr val="accent4">
                    <a:lumMod val="50000"/>
                  </a:schemeClr>
                </a:solidFill>
                <a:latin typeface="Arial" panose="020B0604020202020204"/>
                <a:cs typeface="Arial" panose="020B0604020202020204"/>
              </a:rPr>
              <a:t> </a:t>
            </a:r>
            <a:r>
              <a:rPr lang="en-US" altLang="zh-CN" sz="1400" b="1" dirty="0">
                <a:solidFill>
                  <a:schemeClr val="accent4">
                    <a:lumMod val="50000"/>
                  </a:schemeClr>
                </a:solidFill>
                <a:latin typeface="Arial" panose="020B0604020202020204"/>
                <a:cs typeface="Arial" panose="020B0604020202020204"/>
              </a:rPr>
              <a:t>| Li</a:t>
            </a:r>
            <a:r>
              <a:rPr lang="zh-CN" altLang="en-US" sz="1400" b="1" dirty="0">
                <a:solidFill>
                  <a:schemeClr val="accent4">
                    <a:lumMod val="50000"/>
                  </a:schemeClr>
                </a:solidFill>
                <a:latin typeface="Arial" panose="020B0604020202020204"/>
                <a:cs typeface="Arial" panose="020B0604020202020204"/>
              </a:rPr>
              <a:t> </a:t>
            </a:r>
            <a:r>
              <a:rPr lang="en-US" altLang="zh-CN" sz="1400" b="1" dirty="0" err="1">
                <a:solidFill>
                  <a:schemeClr val="accent4">
                    <a:lumMod val="50000"/>
                  </a:schemeClr>
                </a:solidFill>
                <a:latin typeface="Arial" panose="020B0604020202020204"/>
                <a:cs typeface="Arial" panose="020B0604020202020204"/>
              </a:rPr>
              <a:t>Zexuan</a:t>
            </a:r>
            <a:r>
              <a:rPr lang="zh-CN" altLang="en-US" sz="1400" b="1" dirty="0">
                <a:solidFill>
                  <a:schemeClr val="accent4">
                    <a:lumMod val="50000"/>
                  </a:schemeClr>
                </a:solidFill>
                <a:latin typeface="Arial" panose="020B0604020202020204"/>
                <a:cs typeface="Arial" panose="020B0604020202020204"/>
              </a:rPr>
              <a:t> </a:t>
            </a:r>
            <a:r>
              <a:rPr lang="en-US" altLang="zh-CN" sz="1400" b="1" dirty="0">
                <a:solidFill>
                  <a:schemeClr val="accent4">
                    <a:lumMod val="50000"/>
                  </a:schemeClr>
                </a:solidFill>
                <a:latin typeface="Arial" panose="020B0604020202020204"/>
                <a:cs typeface="Arial" panose="020B0604020202020204"/>
              </a:rPr>
              <a:t>| Li</a:t>
            </a:r>
            <a:r>
              <a:rPr lang="zh-CN" altLang="en-US" sz="1400" b="1" dirty="0">
                <a:solidFill>
                  <a:schemeClr val="accent4">
                    <a:lumMod val="50000"/>
                  </a:schemeClr>
                </a:solidFill>
                <a:latin typeface="Arial" panose="020B0604020202020204"/>
                <a:cs typeface="Arial" panose="020B0604020202020204"/>
              </a:rPr>
              <a:t> </a:t>
            </a:r>
            <a:r>
              <a:rPr lang="en-US" altLang="zh-CN" sz="1400" b="1" dirty="0" err="1">
                <a:solidFill>
                  <a:schemeClr val="accent4">
                    <a:lumMod val="50000"/>
                  </a:schemeClr>
                </a:solidFill>
                <a:latin typeface="Arial" panose="020B0604020202020204"/>
                <a:cs typeface="Arial" panose="020B0604020202020204"/>
              </a:rPr>
              <a:t>Yuanzhe</a:t>
            </a:r>
            <a:endParaRPr sz="1800" dirty="0">
              <a:solidFill>
                <a:schemeClr val="accent4">
                  <a:lumMod val="50000"/>
                </a:schemeClr>
              </a:solidFill>
              <a:latin typeface="Arial" panose="020B0604020202020204"/>
              <a:cs typeface="Arial" panose="020B0604020202020204"/>
            </a:endParaRPr>
          </a:p>
          <a:p>
            <a:pPr marL="9802">
              <a:spcBef>
                <a:spcPts val="321"/>
              </a:spcBef>
            </a:pPr>
            <a:r>
              <a:rPr lang="en-US" sz="1400" b="1" spc="-4" dirty="0">
                <a:solidFill>
                  <a:srgbClr val="C6C6C6"/>
                </a:solidFill>
                <a:latin typeface="Arial" panose="020B0604020202020204"/>
                <a:cs typeface="Arial" panose="020B0604020202020204"/>
              </a:rPr>
              <a:t>April</a:t>
            </a:r>
            <a:r>
              <a:rPr sz="1400" b="1" spc="-11" dirty="0">
                <a:solidFill>
                  <a:srgbClr val="C6C6C6"/>
                </a:solidFill>
                <a:latin typeface="Arial" panose="020B0604020202020204"/>
                <a:cs typeface="Arial" panose="020B0604020202020204"/>
              </a:rPr>
              <a:t> </a:t>
            </a:r>
            <a:r>
              <a:rPr sz="1400" b="1" spc="-4" dirty="0">
                <a:solidFill>
                  <a:srgbClr val="C6C6C6"/>
                </a:solidFill>
                <a:latin typeface="Arial" panose="020B0604020202020204"/>
                <a:cs typeface="Arial" panose="020B0604020202020204"/>
              </a:rPr>
              <a:t>20</a:t>
            </a:r>
            <a:r>
              <a:rPr lang="en-US" altLang="zh-CN" sz="1400" b="1" spc="-4" dirty="0">
                <a:solidFill>
                  <a:srgbClr val="C6C6C6"/>
                </a:solidFill>
                <a:latin typeface="Arial" panose="020B0604020202020204"/>
                <a:cs typeface="Arial" panose="020B0604020202020204"/>
              </a:rPr>
              <a:t>23</a:t>
            </a:r>
            <a:endParaRPr sz="1400" dirty="0">
              <a:latin typeface="Arial" panose="020B0604020202020204"/>
              <a:cs typeface="Arial" panose="020B0604020202020204"/>
            </a:endParaRPr>
          </a:p>
        </p:txBody>
      </p:sp>
      <p:pic>
        <p:nvPicPr>
          <p:cNvPr id="7" name="图片 6">
            <a:extLst>
              <a:ext uri="{FF2B5EF4-FFF2-40B4-BE49-F238E27FC236}">
                <a16:creationId xmlns:a16="http://schemas.microsoft.com/office/drawing/2014/main" id="{C2B447FC-CBF5-1EE9-EBBD-BB623B6EE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462" y="5553494"/>
            <a:ext cx="1798951" cy="1295245"/>
          </a:xfrm>
          <a:prstGeom prst="rect">
            <a:avLst/>
          </a:prstGeom>
        </p:spPr>
      </p:pic>
      <p:pic>
        <p:nvPicPr>
          <p:cNvPr id="12" name="图片 11">
            <a:extLst>
              <a:ext uri="{FF2B5EF4-FFF2-40B4-BE49-F238E27FC236}">
                <a16:creationId xmlns:a16="http://schemas.microsoft.com/office/drawing/2014/main" id="{7FA0388D-70E6-4B62-DF35-ACCDB5CD9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0" y="-64689"/>
            <a:ext cx="10028770" cy="5728477"/>
          </a:xfrm>
          <a:prstGeom prst="rect">
            <a:avLst/>
          </a:prstGeom>
        </p:spPr>
      </p:pic>
      <p:sp>
        <p:nvSpPr>
          <p:cNvPr id="10" name="object 5">
            <a:extLst>
              <a:ext uri="{FF2B5EF4-FFF2-40B4-BE49-F238E27FC236}">
                <a16:creationId xmlns:a16="http://schemas.microsoft.com/office/drawing/2014/main" id="{4CADF644-4549-1FB6-893F-980D3A147BAD}"/>
              </a:ext>
            </a:extLst>
          </p:cNvPr>
          <p:cNvSpPr/>
          <p:nvPr/>
        </p:nvSpPr>
        <p:spPr>
          <a:xfrm>
            <a:off x="-52350" y="4374147"/>
            <a:ext cx="6778396" cy="1289641"/>
          </a:xfrm>
          <a:custGeom>
            <a:avLst/>
            <a:gdLst/>
            <a:ahLst/>
            <a:cxnLst/>
            <a:rect l="l" t="t" r="r" b="b"/>
            <a:pathLst>
              <a:path w="9001760" h="1358900">
                <a:moveTo>
                  <a:pt x="0" y="0"/>
                </a:moveTo>
                <a:lnTo>
                  <a:pt x="0" y="1358646"/>
                </a:lnTo>
                <a:lnTo>
                  <a:pt x="8352408" y="1358646"/>
                </a:lnTo>
                <a:lnTo>
                  <a:pt x="9001506" y="13208"/>
                </a:lnTo>
                <a:lnTo>
                  <a:pt x="0" y="0"/>
                </a:lnTo>
                <a:close/>
              </a:path>
            </a:pathLst>
          </a:custGeom>
          <a:solidFill>
            <a:srgbClr val="FD4102">
              <a:alpha val="88000"/>
            </a:srgbClr>
          </a:solidFill>
        </p:spPr>
        <p:txBody>
          <a:bodyPr wrap="square" lIns="0" tIns="0" rIns="0" bIns="0" rtlCol="0"/>
          <a:lstStyle/>
          <a:p>
            <a:endParaRPr sz="1710" dirty="0"/>
          </a:p>
        </p:txBody>
      </p:sp>
      <p:sp>
        <p:nvSpPr>
          <p:cNvPr id="13" name="object 8">
            <a:extLst>
              <a:ext uri="{FF2B5EF4-FFF2-40B4-BE49-F238E27FC236}">
                <a16:creationId xmlns:a16="http://schemas.microsoft.com/office/drawing/2014/main" id="{3AF916F0-B1B2-4A93-3FB3-BDDCA999679F}"/>
              </a:ext>
            </a:extLst>
          </p:cNvPr>
          <p:cNvSpPr txBox="1"/>
          <p:nvPr/>
        </p:nvSpPr>
        <p:spPr>
          <a:xfrm>
            <a:off x="220660" y="4469168"/>
            <a:ext cx="6823650" cy="1099598"/>
          </a:xfrm>
          <a:prstGeom prst="rect">
            <a:avLst/>
          </a:prstGeom>
        </p:spPr>
        <p:txBody>
          <a:bodyPr vert="horz" wrap="square" lIns="0" tIns="60264" rIns="0" bIns="0" rtlCol="0">
            <a:spAutoFit/>
          </a:bodyPr>
          <a:lstStyle/>
          <a:p>
            <a:pPr marL="12065" marR="5080">
              <a:lnSpc>
                <a:spcPts val="3795"/>
              </a:lnSpc>
              <a:spcBef>
                <a:spcPts val="475"/>
              </a:spcBef>
            </a:pPr>
            <a:r>
              <a:rPr lang="en-US" altLang="zh-CN" sz="3415" b="1" dirty="0" err="1">
                <a:solidFill>
                  <a:srgbClr val="FFFFFF"/>
                </a:solidFill>
                <a:latin typeface="Verdana" panose="020B0604030504040204"/>
                <a:cs typeface="Verdana" panose="020B0604030504040204"/>
              </a:rPr>
              <a:t>KuaiShou</a:t>
            </a:r>
            <a:r>
              <a:rPr lang="zh-CN" altLang="en-US" sz="3415" b="1" dirty="0">
                <a:solidFill>
                  <a:srgbClr val="FFFFFF"/>
                </a:solidFill>
                <a:latin typeface="Verdana" panose="020B0604030504040204"/>
                <a:cs typeface="Verdana" panose="020B0604030504040204"/>
              </a:rPr>
              <a:t>（</a:t>
            </a:r>
            <a:r>
              <a:rPr lang="en-US" altLang="zh-CN" sz="3415" b="1" dirty="0">
                <a:solidFill>
                  <a:srgbClr val="FFFFFF"/>
                </a:solidFill>
                <a:latin typeface="Verdana" panose="020B0604030504040204"/>
                <a:cs typeface="Verdana" panose="020B0604030504040204"/>
              </a:rPr>
              <a:t>1024.HK</a:t>
            </a:r>
            <a:r>
              <a:rPr lang="zh-CN" altLang="en-US" sz="3415" b="1" dirty="0">
                <a:solidFill>
                  <a:srgbClr val="FFFFFF"/>
                </a:solidFill>
                <a:latin typeface="Verdana" panose="020B0604030504040204"/>
                <a:cs typeface="Verdana" panose="020B0604030504040204"/>
              </a:rPr>
              <a:t>）：</a:t>
            </a:r>
            <a:endParaRPr lang="en-US" altLang="zh-CN" sz="3415" b="1" dirty="0">
              <a:solidFill>
                <a:srgbClr val="FFFFFF"/>
              </a:solidFill>
              <a:latin typeface="Verdana" panose="020B0604030504040204"/>
              <a:cs typeface="Verdana" panose="020B0604030504040204"/>
            </a:endParaRPr>
          </a:p>
          <a:p>
            <a:pPr marL="12065" marR="5080">
              <a:lnSpc>
                <a:spcPts val="3795"/>
              </a:lnSpc>
              <a:spcBef>
                <a:spcPts val="475"/>
              </a:spcBef>
            </a:pPr>
            <a:r>
              <a:rPr lang="en-US" altLang="zh-CN" sz="3415" b="1" dirty="0">
                <a:solidFill>
                  <a:srgbClr val="FFFFFF"/>
                </a:solidFill>
                <a:latin typeface="Verdana" panose="020B0604030504040204"/>
              </a:rPr>
              <a:t>A Tumultuous Fate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930" y="514934"/>
            <a:ext cx="8277977" cy="394580"/>
          </a:xfrm>
        </p:spPr>
        <p:txBody>
          <a:bodyPr/>
          <a:lstStyle/>
          <a:p>
            <a:r>
              <a:rPr lang="en-US" altLang="zh-CN" dirty="0"/>
              <a:t>Corporate</a:t>
            </a:r>
            <a:r>
              <a:rPr lang="zh-CN" altLang="en-US" dirty="0"/>
              <a:t> </a:t>
            </a:r>
            <a:r>
              <a:rPr lang="en-US" altLang="zh-CN" dirty="0"/>
              <a:t>Business:</a:t>
            </a:r>
            <a:r>
              <a:rPr lang="zh-CN" altLang="en-US" dirty="0"/>
              <a:t> </a:t>
            </a:r>
            <a:r>
              <a:rPr lang="en-US" altLang="zh-CN" dirty="0"/>
              <a:t>E-commerce</a:t>
            </a:r>
            <a:endParaRPr lang="zh-CN" altLang="en-US" dirty="0"/>
          </a:p>
        </p:txBody>
      </p:sp>
      <p:sp>
        <p:nvSpPr>
          <p:cNvPr id="17" name="矩形 16">
            <a:extLst>
              <a:ext uri="{FF2B5EF4-FFF2-40B4-BE49-F238E27FC236}">
                <a16:creationId xmlns:a16="http://schemas.microsoft.com/office/drawing/2014/main" id="{6B82235F-5F36-BB31-55D4-5E01B2CD197D}"/>
              </a:ext>
            </a:extLst>
          </p:cNvPr>
          <p:cNvSpPr/>
          <p:nvPr/>
        </p:nvSpPr>
        <p:spPr>
          <a:xfrm>
            <a:off x="204930" y="1067274"/>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1</a:t>
            </a:r>
            <a:endParaRPr lang="zh-CN" altLang="en-US" sz="1600" b="1" dirty="0">
              <a:solidFill>
                <a:srgbClr val="FFFFFF"/>
              </a:solidFill>
              <a:latin typeface="Arial" panose="020B0604020202020204"/>
              <a:cs typeface="Arial" panose="020B0604020202020204"/>
            </a:endParaRPr>
          </a:p>
        </p:txBody>
      </p:sp>
      <p:sp>
        <p:nvSpPr>
          <p:cNvPr id="18" name="object 124">
            <a:extLst>
              <a:ext uri="{FF2B5EF4-FFF2-40B4-BE49-F238E27FC236}">
                <a16:creationId xmlns:a16="http://schemas.microsoft.com/office/drawing/2014/main" id="{313AE2C1-CE3C-FAD0-9837-5A78873E4CD7}"/>
              </a:ext>
            </a:extLst>
          </p:cNvPr>
          <p:cNvSpPr txBox="1"/>
          <p:nvPr/>
        </p:nvSpPr>
        <p:spPr>
          <a:xfrm>
            <a:off x="567055" y="1053530"/>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cs typeface="Arial" panose="020B0604020202020204"/>
              </a:rPr>
              <a:t>Size of e-commerce market</a:t>
            </a:r>
            <a:r>
              <a:rPr lang="zh-CN" altLang="en-US" sz="1800" b="1" spc="-5" dirty="0">
                <a:latin typeface="Arial" panose="020B0604020202020204"/>
                <a:cs typeface="Arial" panose="020B0604020202020204"/>
              </a:rPr>
              <a:t> </a:t>
            </a:r>
            <a:endParaRPr lang="en-US" sz="1800" b="1" spc="-5" dirty="0">
              <a:latin typeface="Arial" panose="020B0604020202020204"/>
              <a:cs typeface="Arial" panose="020B0604020202020204"/>
            </a:endParaRPr>
          </a:p>
        </p:txBody>
      </p:sp>
      <p:cxnSp>
        <p:nvCxnSpPr>
          <p:cNvPr id="21" name="直接连接符 4">
            <a:extLst>
              <a:ext uri="{FF2B5EF4-FFF2-40B4-BE49-F238E27FC236}">
                <a16:creationId xmlns:a16="http://schemas.microsoft.com/office/drawing/2014/main" id="{E33A70AC-4EDE-9E6C-8DE0-BCC8B836B3FF}"/>
              </a:ext>
            </a:extLst>
          </p:cNvPr>
          <p:cNvCxnSpPr/>
          <p:nvPr/>
        </p:nvCxnSpPr>
        <p:spPr>
          <a:xfrm>
            <a:off x="379095" y="1365885"/>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B53742DC-4594-6680-A00C-676BC0D3804B}"/>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0" name="矩形 39">
            <a:extLst>
              <a:ext uri="{FF2B5EF4-FFF2-40B4-BE49-F238E27FC236}">
                <a16:creationId xmlns:a16="http://schemas.microsoft.com/office/drawing/2014/main" id="{698278D6-742D-459F-6AB3-BC9C3D1B3475}"/>
              </a:ext>
            </a:extLst>
          </p:cNvPr>
          <p:cNvSpPr/>
          <p:nvPr/>
        </p:nvSpPr>
        <p:spPr>
          <a:xfrm>
            <a:off x="199921" y="1465897"/>
            <a:ext cx="9246172" cy="243194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graphicFrame>
        <p:nvGraphicFramePr>
          <p:cNvPr id="46" name="表格 45"/>
          <p:cNvGraphicFramePr>
            <a:graphicFrameLocks noGrp="1"/>
          </p:cNvGraphicFramePr>
          <p:nvPr/>
        </p:nvGraphicFramePr>
        <p:xfrm>
          <a:off x="199921" y="4048505"/>
          <a:ext cx="9093638" cy="2633057"/>
        </p:xfrm>
        <a:graphic>
          <a:graphicData uri="http://schemas.openxmlformats.org/drawingml/2006/table">
            <a:tbl>
              <a:tblPr/>
              <a:tblGrid>
                <a:gridCol w="1007869">
                  <a:extLst>
                    <a:ext uri="{9D8B030D-6E8A-4147-A177-3AD203B41FA5}">
                      <a16:colId xmlns:a16="http://schemas.microsoft.com/office/drawing/2014/main" val="20000"/>
                    </a:ext>
                  </a:extLst>
                </a:gridCol>
                <a:gridCol w="1225399">
                  <a:extLst>
                    <a:ext uri="{9D8B030D-6E8A-4147-A177-3AD203B41FA5}">
                      <a16:colId xmlns:a16="http://schemas.microsoft.com/office/drawing/2014/main" val="20001"/>
                    </a:ext>
                  </a:extLst>
                </a:gridCol>
                <a:gridCol w="3831590">
                  <a:extLst>
                    <a:ext uri="{9D8B030D-6E8A-4147-A177-3AD203B41FA5}">
                      <a16:colId xmlns:a16="http://schemas.microsoft.com/office/drawing/2014/main" val="20002"/>
                    </a:ext>
                  </a:extLst>
                </a:gridCol>
                <a:gridCol w="3028780">
                  <a:extLst>
                    <a:ext uri="{9D8B030D-6E8A-4147-A177-3AD203B41FA5}">
                      <a16:colId xmlns:a16="http://schemas.microsoft.com/office/drawing/2014/main" val="20003"/>
                    </a:ext>
                  </a:extLst>
                </a:gridCol>
              </a:tblGrid>
              <a:tr h="251779">
                <a:tc>
                  <a:txBody>
                    <a:bodyPr/>
                    <a:lstStyle/>
                    <a:p>
                      <a:pPr algn="ctr" fontAlgn="ctr"/>
                      <a:r>
                        <a:rPr lang="en-US" sz="1400" b="0" i="0" u="none" strike="noStrike" dirty="0">
                          <a:solidFill>
                            <a:srgbClr val="000000"/>
                          </a:solidFill>
                          <a:effectLst/>
                          <a:latin typeface="Times New Roman" charset="0"/>
                        </a:rPr>
                        <a:t>Type</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4102">
                        <a:alpha val="69804"/>
                      </a:srgbClr>
                    </a:solidFill>
                  </a:tcPr>
                </a:tc>
                <a:tc>
                  <a:txBody>
                    <a:bodyPr/>
                    <a:lstStyle/>
                    <a:p>
                      <a:pPr algn="ctr" fontAlgn="ctr"/>
                      <a:r>
                        <a:rPr lang="en-US" sz="1400" b="0" i="0" u="none" strike="noStrike" dirty="0">
                          <a:solidFill>
                            <a:srgbClr val="000000"/>
                          </a:solidFill>
                          <a:effectLst/>
                          <a:latin typeface="Times New Roman" charset="0"/>
                        </a:rPr>
                        <a:t>representative</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4102">
                        <a:alpha val="69804"/>
                      </a:srgbClr>
                    </a:solidFill>
                  </a:tcPr>
                </a:tc>
                <a:tc>
                  <a:txBody>
                    <a:bodyPr/>
                    <a:lstStyle/>
                    <a:p>
                      <a:pPr algn="ctr" fontAlgn="ctr"/>
                      <a:r>
                        <a:rPr lang="en-US" sz="1400" b="0" i="0" u="none" strike="noStrike" dirty="0">
                          <a:solidFill>
                            <a:srgbClr val="000000"/>
                          </a:solidFill>
                          <a:effectLst/>
                          <a:latin typeface="Times New Roman" charset="0"/>
                        </a:rPr>
                        <a:t>characteristic</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4102">
                        <a:alpha val="69804"/>
                      </a:srgbClr>
                    </a:solidFill>
                  </a:tcPr>
                </a:tc>
                <a:tc>
                  <a:txBody>
                    <a:bodyPr/>
                    <a:lstStyle/>
                    <a:p>
                      <a:pPr algn="ctr" fontAlgn="ctr"/>
                      <a:r>
                        <a:rPr lang="en-US" sz="1400" b="0" i="0" u="none" strike="noStrike" dirty="0">
                          <a:solidFill>
                            <a:srgbClr val="000000"/>
                          </a:solidFill>
                          <a:effectLst/>
                          <a:latin typeface="Times New Roman" charset="0"/>
                        </a:rPr>
                        <a:t>transformation path</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4102">
                        <a:alpha val="69804"/>
                      </a:srgbClr>
                    </a:solidFill>
                  </a:tcPr>
                </a:tc>
                <a:extLst>
                  <a:ext uri="{0D108BD9-81ED-4DB2-BD59-A6C34878D82A}">
                    <a16:rowId xmlns:a16="http://schemas.microsoft.com/office/drawing/2014/main" val="10000"/>
                  </a:ext>
                </a:extLst>
              </a:tr>
              <a:tr h="1041354">
                <a:tc>
                  <a:txBody>
                    <a:bodyPr/>
                    <a:lstStyle/>
                    <a:p>
                      <a:pPr algn="ctr" fontAlgn="ctr"/>
                      <a:r>
                        <a:rPr lang="en-US" sz="1400" b="0" i="0" u="none" strike="noStrike">
                          <a:solidFill>
                            <a:srgbClr val="000000"/>
                          </a:solidFill>
                          <a:effectLst/>
                          <a:latin typeface="Times New Roman" charset="0"/>
                        </a:rPr>
                        <a:t>Traditional e-commerce</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charset="0"/>
                        </a:rPr>
                        <a:t>Taobao, Jingdong, Pinduoduo</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400" b="0" i="0" u="none" strike="noStrike" dirty="0">
                          <a:solidFill>
                            <a:srgbClr val="000000"/>
                          </a:solidFill>
                          <a:effectLst/>
                          <a:latin typeface="Times New Roman" charset="0"/>
                        </a:rPr>
                        <a:t>A</a:t>
                      </a:r>
                      <a:r>
                        <a:rPr lang="en-US" sz="1400" b="0" i="0" u="none" strike="noStrike" dirty="0">
                          <a:solidFill>
                            <a:srgbClr val="000000"/>
                          </a:solidFill>
                          <a:effectLst/>
                          <a:latin typeface="Times New Roman" charset="0"/>
                        </a:rPr>
                        <a:t>bundant resources of goods and merchants, mature e-commerce services and consumer rights protection system. </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28600" marR="0" lvl="0" indent="-228600" algn="l" defTabSz="958215" rtl="0" eaLnBrk="1" fontAlgn="ctr" latinLnBrk="0" hangingPunct="1">
                        <a:lnSpc>
                          <a:spcPct val="100000"/>
                        </a:lnSpc>
                        <a:spcBef>
                          <a:spcPts val="0"/>
                        </a:spcBef>
                        <a:spcAft>
                          <a:spcPts val="0"/>
                        </a:spcAft>
                        <a:buClrTx/>
                        <a:buSzTx/>
                        <a:buFontTx/>
                        <a:buNone/>
                        <a:tabLst/>
                        <a:defRPr/>
                      </a:pPr>
                      <a:r>
                        <a:rPr lang="en-US" altLang="zh-CN" sz="1400" b="0" i="0" u="none" strike="noStrike" dirty="0">
                          <a:solidFill>
                            <a:srgbClr val="000000"/>
                          </a:solidFill>
                          <a:effectLst/>
                          <a:latin typeface="Times New Roman" charset="0"/>
                        </a:rPr>
                        <a:t>Main path: consumers search for target</a:t>
                      </a:r>
                      <a:r>
                        <a:rPr lang="zh-CN" altLang="en-US" sz="1400" b="0" i="0" u="none" strike="noStrike" baseline="0" dirty="0">
                          <a:solidFill>
                            <a:srgbClr val="000000"/>
                          </a:solidFill>
                          <a:effectLst/>
                          <a:latin typeface="Times New Roman" charset="0"/>
                        </a:rPr>
                        <a:t> </a:t>
                      </a:r>
                      <a:r>
                        <a:rPr lang="en-US" altLang="zh-CN" sz="1400" b="0" i="0" u="none" strike="noStrike" dirty="0">
                          <a:solidFill>
                            <a:srgbClr val="000000"/>
                          </a:solidFill>
                          <a:effectLst/>
                          <a:latin typeface="Times New Roman" charset="0"/>
                        </a:rPr>
                        <a:t>product</a:t>
                      </a:r>
                      <a:r>
                        <a:rPr lang="zh-CN" altLang="en-US" sz="1400" b="0" i="0" u="none" strike="noStrike" dirty="0">
                          <a:solidFill>
                            <a:srgbClr val="000000"/>
                          </a:solidFill>
                          <a:effectLst/>
                          <a:latin typeface="Times New Roman" charset="0"/>
                        </a:rPr>
                        <a:t> </a:t>
                      </a:r>
                      <a:endParaRPr lang="en-US" altLang="zh-CN" sz="1400" b="0" i="0" u="none" strike="noStrike" dirty="0">
                        <a:solidFill>
                          <a:srgbClr val="000000"/>
                        </a:solidFill>
                        <a:effectLst/>
                        <a:latin typeface="Times New Roman" charset="0"/>
                      </a:endParaRP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559">
                <a:tc>
                  <a:txBody>
                    <a:bodyPr/>
                    <a:lstStyle/>
                    <a:p>
                      <a:pPr algn="ctr" fontAlgn="ctr"/>
                      <a:r>
                        <a:rPr lang="en-US" sz="1400" b="0" i="0" u="none" strike="noStrike">
                          <a:solidFill>
                            <a:srgbClr val="000000"/>
                          </a:solidFill>
                          <a:effectLst/>
                          <a:latin typeface="Times New Roman" charset="0"/>
                        </a:rPr>
                        <a:t>Content e-commerce</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charset="0"/>
                        </a:rPr>
                        <a:t>Douyin, Kuaishou, Bilibili</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charset="0"/>
                        </a:rPr>
                        <a:t>This kind of platform comes with its own flow and turn the flow to profit through e-commerce. </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effectLst/>
                          <a:latin typeface="Times New Roman" charset="0"/>
                        </a:rPr>
                        <a:t>Main path:</a:t>
                      </a:r>
                      <a:r>
                        <a:rPr lang="zh-CN" altLang="en-US" sz="1400" b="0" i="0" u="none" strike="noStrike" dirty="0">
                          <a:solidFill>
                            <a:srgbClr val="000000"/>
                          </a:solidFill>
                          <a:effectLst/>
                          <a:latin typeface="Times New Roman" charset="0"/>
                        </a:rPr>
                        <a:t> </a:t>
                      </a:r>
                      <a:r>
                        <a:rPr lang="en-US" sz="1400" b="0" i="0" u="none" strike="noStrike" dirty="0">
                          <a:solidFill>
                            <a:srgbClr val="000000"/>
                          </a:solidFill>
                          <a:effectLst/>
                          <a:latin typeface="Times New Roman" charset="0"/>
                        </a:rPr>
                        <a:t>Consumers do not have a clear shopping purpose, guided by the platform information for consumption</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5365">
                <a:tc>
                  <a:txBody>
                    <a:bodyPr/>
                    <a:lstStyle/>
                    <a:p>
                      <a:pPr algn="ctr" fontAlgn="ctr"/>
                      <a:r>
                        <a:rPr lang="en-US" sz="1400" b="0" i="0" u="none" strike="noStrike">
                          <a:solidFill>
                            <a:srgbClr val="000000"/>
                          </a:solidFill>
                          <a:effectLst/>
                          <a:latin typeface="Times New Roman" charset="0"/>
                        </a:rPr>
                        <a:t>Social e-commerce</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Times New Roman" charset="0"/>
                        </a:rPr>
                        <a:t>Wechat, Weibo, Red</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400" b="0" i="0" u="none" strike="noStrike" dirty="0">
                          <a:solidFill>
                            <a:srgbClr val="000000"/>
                          </a:solidFill>
                          <a:effectLst/>
                          <a:latin typeface="Times New Roman" charset="0"/>
                        </a:rPr>
                        <a:t>C</a:t>
                      </a:r>
                      <a:r>
                        <a:rPr lang="en-US" sz="1400" b="0" i="0" u="none" strike="noStrike" dirty="0">
                          <a:solidFill>
                            <a:srgbClr val="000000"/>
                          </a:solidFill>
                          <a:effectLst/>
                          <a:latin typeface="Times New Roman" charset="0"/>
                        </a:rPr>
                        <a:t>onvert flow aggregation into business value and have strong social advantages. </a:t>
                      </a:r>
                    </a:p>
                  </a:txBody>
                  <a:tcPr marL="2983" marR="2983" marT="29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35" name="文本框 34">
            <a:extLst>
              <a:ext uri="{FF2B5EF4-FFF2-40B4-BE49-F238E27FC236}">
                <a16:creationId xmlns:a16="http://schemas.microsoft.com/office/drawing/2014/main" id="{45EC7AE9-5FA7-2AA1-5F13-6F06271EB09C}"/>
              </a:ext>
            </a:extLst>
          </p:cNvPr>
          <p:cNvSpPr txBox="1"/>
          <p:nvPr/>
        </p:nvSpPr>
        <p:spPr>
          <a:xfrm>
            <a:off x="336854" y="3654016"/>
            <a:ext cx="2895023" cy="1661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200" dirty="0">
                <a:solidFill>
                  <a:schemeClr val="tx1">
                    <a:lumMod val="50000"/>
                    <a:lumOff val="50000"/>
                  </a:schemeClr>
                </a:solidFill>
                <a:latin typeface="Palatino Linotype" panose="02040502050505030304" pitchFamily="18" charset="0"/>
                <a:cs typeface="Arial" pitchFamily="34" charset="0"/>
              </a:rPr>
              <a:t>Source: </a:t>
            </a:r>
            <a:r>
              <a:rPr lang="en-US" altLang="zh-CN"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rPr>
              <a:t>Public</a:t>
            </a:r>
            <a:r>
              <a:rPr lang="zh-CN" altLang="en-US"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rPr>
              <a:t> </a:t>
            </a:r>
            <a:r>
              <a:rPr lang="en-US" altLang="zh-CN"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rPr>
              <a:t>data</a:t>
            </a:r>
            <a:r>
              <a:rPr lang="en-US" altLang="zh-CN" sz="1200" dirty="0">
                <a:solidFill>
                  <a:schemeClr val="tx1">
                    <a:lumMod val="50000"/>
                    <a:lumOff val="50000"/>
                  </a:schemeClr>
                </a:solidFill>
                <a:latin typeface="Palatino Linotype" panose="02040502050505030304" pitchFamily="18" charset="0"/>
                <a:ea typeface="PingFang SC" panose="020B0400000000000000" pitchFamily="34" charset="-122"/>
              </a:rPr>
              <a:t> in </a:t>
            </a:r>
            <a:r>
              <a:rPr lang="en-US" altLang="zh-CN" sz="1200" dirty="0" err="1">
                <a:solidFill>
                  <a:schemeClr val="tx1">
                    <a:lumMod val="50000"/>
                    <a:lumOff val="50000"/>
                  </a:schemeClr>
                </a:solidFill>
                <a:latin typeface="Palatino Linotype" panose="02040502050505030304" pitchFamily="18" charset="0"/>
                <a:ea typeface="PingFang SC" panose="020B0400000000000000" pitchFamily="34" charset="-122"/>
              </a:rPr>
              <a:t>iResearch</a:t>
            </a:r>
            <a:r>
              <a:rPr lang="en-US" altLang="zh-CN" sz="1200" dirty="0">
                <a:solidFill>
                  <a:schemeClr val="tx1">
                    <a:lumMod val="50000"/>
                    <a:lumOff val="50000"/>
                  </a:schemeClr>
                </a:solidFill>
                <a:latin typeface="Palatino Linotype" panose="02040502050505030304" pitchFamily="18" charset="0"/>
                <a:ea typeface="PingFang SC" panose="020B0400000000000000" pitchFamily="34" charset="-122"/>
              </a:rPr>
              <a:t>,</a:t>
            </a:r>
            <a:r>
              <a:rPr lang="zh-CN" altLang="en-US" sz="1200" dirty="0">
                <a:solidFill>
                  <a:schemeClr val="tx1">
                    <a:lumMod val="50000"/>
                    <a:lumOff val="50000"/>
                  </a:schemeClr>
                </a:solidFill>
                <a:latin typeface="Palatino Linotype" panose="02040502050505030304" pitchFamily="18" charset="0"/>
                <a:ea typeface="PingFang SC" panose="020B0400000000000000" pitchFamily="34" charset="-122"/>
              </a:rPr>
              <a:t> </a:t>
            </a:r>
            <a:r>
              <a:rPr lang="en-US" altLang="zh-CN" sz="1200" dirty="0">
                <a:solidFill>
                  <a:schemeClr val="tx1">
                    <a:lumMod val="50000"/>
                    <a:lumOff val="50000"/>
                  </a:schemeClr>
                </a:solidFill>
                <a:latin typeface="Palatino Linotype" panose="02040502050505030304" pitchFamily="18" charset="0"/>
                <a:ea typeface="PingFang SC" panose="020B0400000000000000" pitchFamily="34" charset="-122"/>
              </a:rPr>
              <a:t>Dec. 2023</a:t>
            </a:r>
            <a:endParaRPr kumimoji="1" lang="zh-CN" altLang="en-US" sz="1200" dirty="0">
              <a:solidFill>
                <a:schemeClr val="tx1">
                  <a:lumMod val="50000"/>
                  <a:lumOff val="50000"/>
                </a:schemeClr>
              </a:solidFill>
              <a:latin typeface="Palatino Linotype" panose="02040502050505030304" pitchFamily="18" charset="0"/>
              <a:cs typeface="Arial" pitchFamily="34" charset="0"/>
            </a:endParaRPr>
          </a:p>
        </p:txBody>
      </p:sp>
      <p:grpSp>
        <p:nvGrpSpPr>
          <p:cNvPr id="13" name="组 12"/>
          <p:cNvGrpSpPr/>
          <p:nvPr/>
        </p:nvGrpSpPr>
        <p:grpSpPr>
          <a:xfrm>
            <a:off x="261768" y="1561498"/>
            <a:ext cx="8985588" cy="2112192"/>
            <a:chOff x="275592" y="1521867"/>
            <a:chExt cx="8985588" cy="2112192"/>
          </a:xfrm>
        </p:grpSpPr>
        <p:sp>
          <p:nvSpPr>
            <p:cNvPr id="23" name="Text Box 10">
              <a:extLst>
                <a:ext uri="{FF2B5EF4-FFF2-40B4-BE49-F238E27FC236}">
                  <a16:creationId xmlns:a16="http://schemas.microsoft.com/office/drawing/2014/main" id="{8530C2AF-3FDA-9575-E992-0E2E55CE4598}"/>
                </a:ext>
              </a:extLst>
            </p:cNvPr>
            <p:cNvSpPr txBox="1">
              <a:spLocks noChangeArrowheads="1"/>
            </p:cNvSpPr>
            <p:nvPr>
              <p:custDataLst>
                <p:tags r:id="rId1"/>
              </p:custDataLst>
            </p:nvPr>
          </p:nvSpPr>
          <p:spPr bwMode="auto">
            <a:xfrm>
              <a:off x="275592" y="1521867"/>
              <a:ext cx="2770356" cy="246541"/>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900" b="1" dirty="0">
                  <a:solidFill>
                    <a:schemeClr val="bg1"/>
                  </a:solidFill>
                  <a:latin typeface="Palatino Linotype" panose="02040502050505030304" pitchFamily="18" charset="0"/>
                </a:rPr>
                <a:t>Market size of live streaming e-commerce in China</a:t>
              </a: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592" y="1778410"/>
              <a:ext cx="2887647" cy="1819295"/>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4402" y="1804978"/>
              <a:ext cx="2929095" cy="1816493"/>
            </a:xfrm>
            <a:prstGeom prst="rect">
              <a:avLst/>
            </a:prstGeom>
          </p:spPr>
        </p:pic>
        <p:sp>
          <p:nvSpPr>
            <p:cNvPr id="25" name="Text Box 10">
              <a:extLst>
                <a:ext uri="{FF2B5EF4-FFF2-40B4-BE49-F238E27FC236}">
                  <a16:creationId xmlns:a16="http://schemas.microsoft.com/office/drawing/2014/main" id="{8530C2AF-3FDA-9575-E992-0E2E55CE4598}"/>
                </a:ext>
              </a:extLst>
            </p:cNvPr>
            <p:cNvSpPr txBox="1">
              <a:spLocks noChangeArrowheads="1"/>
            </p:cNvSpPr>
            <p:nvPr>
              <p:custDataLst>
                <p:tags r:id="rId2"/>
              </p:custDataLst>
            </p:nvPr>
          </p:nvSpPr>
          <p:spPr bwMode="auto">
            <a:xfrm>
              <a:off x="3361297" y="1521867"/>
              <a:ext cx="2770356" cy="246541"/>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900" b="1" dirty="0">
                  <a:solidFill>
                    <a:schemeClr val="bg1"/>
                  </a:solidFill>
                  <a:latin typeface="Palatino Linotype" panose="02040502050505030304" pitchFamily="18" charset="0"/>
                </a:rPr>
                <a:t>Scale of live streaming users</a:t>
              </a:r>
              <a:r>
                <a:rPr lang="zh-CN" altLang="en-US" sz="900" b="1" dirty="0">
                  <a:solidFill>
                    <a:schemeClr val="bg1"/>
                  </a:solidFill>
                  <a:latin typeface="Palatino Linotype" panose="02040502050505030304" pitchFamily="18" charset="0"/>
                </a:rPr>
                <a:t> </a:t>
              </a:r>
              <a:r>
                <a:rPr lang="en-US" altLang="zh-CN" sz="900" b="1" dirty="0">
                  <a:solidFill>
                    <a:schemeClr val="bg1"/>
                  </a:solidFill>
                  <a:latin typeface="Palatino Linotype" panose="02040502050505030304" pitchFamily="18" charset="0"/>
                </a:rPr>
                <a:t>of e-commerce</a:t>
              </a:r>
              <a:endParaRPr lang="en-US" sz="900" b="1" dirty="0">
                <a:solidFill>
                  <a:schemeClr val="bg1"/>
                </a:solidFill>
                <a:latin typeface="Palatino Linotype" panose="02040502050505030304" pitchFamily="18" charset="0"/>
              </a:endParaRPr>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6566" y="1778410"/>
              <a:ext cx="2944614" cy="1809293"/>
            </a:xfrm>
            <a:prstGeom prst="rect">
              <a:avLst/>
            </a:prstGeom>
          </p:spPr>
        </p:pic>
        <p:sp>
          <p:nvSpPr>
            <p:cNvPr id="29" name="Text Box 10">
              <a:extLst>
                <a:ext uri="{FF2B5EF4-FFF2-40B4-BE49-F238E27FC236}">
                  <a16:creationId xmlns:a16="http://schemas.microsoft.com/office/drawing/2014/main" id="{8530C2AF-3FDA-9575-E992-0E2E55CE4598}"/>
                </a:ext>
              </a:extLst>
            </p:cNvPr>
            <p:cNvSpPr txBox="1">
              <a:spLocks noChangeArrowheads="1"/>
            </p:cNvSpPr>
            <p:nvPr>
              <p:custDataLst>
                <p:tags r:id="rId3"/>
              </p:custDataLst>
            </p:nvPr>
          </p:nvSpPr>
          <p:spPr bwMode="auto">
            <a:xfrm>
              <a:off x="6447362" y="1521867"/>
              <a:ext cx="2770356" cy="246541"/>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900" b="1" dirty="0">
                  <a:solidFill>
                    <a:schemeClr val="bg1"/>
                  </a:solidFill>
                  <a:latin typeface="Palatino Linotype" panose="02040502050505030304" pitchFamily="18" charset="0"/>
                </a:rPr>
                <a:t>Three live streaming e-commerce platforms GMV(100 million yuan)</a:t>
              </a:r>
            </a:p>
          </p:txBody>
        </p:sp>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624" y="3268994"/>
              <a:ext cx="1670329" cy="251818"/>
            </a:xfrm>
            <a:prstGeom prst="rect">
              <a:avLst/>
            </a:prstGeom>
          </p:spPr>
        </p:pic>
        <p:sp>
          <p:nvSpPr>
            <p:cNvPr id="6" name="文本框 5"/>
            <p:cNvSpPr txBox="1"/>
            <p:nvPr/>
          </p:nvSpPr>
          <p:spPr>
            <a:xfrm>
              <a:off x="1070685" y="3265721"/>
              <a:ext cx="2092554" cy="249299"/>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900" dirty="0">
                  <a:latin typeface="Times New Roman" charset="0"/>
                  <a:ea typeface="Times New Roman" charset="0"/>
                  <a:cs typeface="Times New Roman" charset="0"/>
                </a:rPr>
                <a:t>Market</a:t>
              </a:r>
              <a:r>
                <a:rPr kumimoji="1" lang="zh-CN" altLang="en-US" sz="900" dirty="0">
                  <a:latin typeface="Times New Roman" charset="0"/>
                  <a:ea typeface="Times New Roman" charset="0"/>
                  <a:cs typeface="Times New Roman" charset="0"/>
                </a:rPr>
                <a:t> </a:t>
              </a:r>
              <a:r>
                <a:rPr kumimoji="1" lang="en-US" altLang="zh-CN" sz="900" dirty="0">
                  <a:latin typeface="Times New Roman" charset="0"/>
                  <a:ea typeface="Times New Roman" charset="0"/>
                  <a:cs typeface="Times New Roman" charset="0"/>
                </a:rPr>
                <a:t>size(100m</a:t>
              </a:r>
              <a:r>
                <a:rPr kumimoji="1" lang="zh-CN" altLang="en-US" sz="900" dirty="0">
                  <a:latin typeface="Times New Roman" charset="0"/>
                  <a:ea typeface="Times New Roman" charset="0"/>
                  <a:cs typeface="Times New Roman" charset="0"/>
                </a:rPr>
                <a:t> </a:t>
              </a:r>
              <a:r>
                <a:rPr kumimoji="1" lang="en-US" altLang="zh-CN" sz="900" dirty="0">
                  <a:latin typeface="Times New Roman" charset="0"/>
                  <a:ea typeface="Times New Roman" charset="0"/>
                  <a:cs typeface="Times New Roman" charset="0"/>
                </a:rPr>
                <a:t>yuan)</a:t>
              </a:r>
            </a:p>
            <a:p>
              <a:pPr>
                <a:lnSpc>
                  <a:spcPct val="90000"/>
                </a:lnSpc>
                <a:buClr>
                  <a:schemeClr val="bg2"/>
                </a:buClr>
              </a:pPr>
              <a:r>
                <a:rPr kumimoji="1" lang="en-US" altLang="zh-CN" sz="900" dirty="0">
                  <a:latin typeface="Times New Roman" charset="0"/>
                  <a:ea typeface="Times New Roman" charset="0"/>
                  <a:cs typeface="Times New Roman" charset="0"/>
                </a:rPr>
                <a:t>Market growth rate</a:t>
              </a:r>
              <a:endParaRPr kumimoji="1" lang="zh-CN" altLang="en-US" sz="900" dirty="0">
                <a:latin typeface="Times New Roman" charset="0"/>
                <a:ea typeface="Times New Roman" charset="0"/>
                <a:cs typeface="Times New Roman" charset="0"/>
              </a:endParaRPr>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9037" y="3275434"/>
              <a:ext cx="1576598" cy="358625"/>
            </a:xfrm>
            <a:prstGeom prst="rect">
              <a:avLst/>
            </a:prstGeom>
          </p:spPr>
        </p:pic>
        <p:sp>
          <p:nvSpPr>
            <p:cNvPr id="33" name="文本框 32"/>
            <p:cNvSpPr txBox="1"/>
            <p:nvPr/>
          </p:nvSpPr>
          <p:spPr>
            <a:xfrm>
              <a:off x="4116770" y="3307393"/>
              <a:ext cx="2410635" cy="249299"/>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900" dirty="0">
                  <a:latin typeface="Times New Roman" charset="0"/>
                  <a:ea typeface="Times New Roman" charset="0"/>
                  <a:cs typeface="Times New Roman" charset="0"/>
                </a:rPr>
                <a:t>Scale of live streaming users (100 million) </a:t>
              </a:r>
            </a:p>
            <a:p>
              <a:pPr>
                <a:lnSpc>
                  <a:spcPct val="90000"/>
                </a:lnSpc>
                <a:buClr>
                  <a:schemeClr val="bg2"/>
                </a:buClr>
              </a:pPr>
              <a:r>
                <a:rPr kumimoji="1" lang="en-US" altLang="zh-CN" sz="900" dirty="0">
                  <a:latin typeface="Times New Roman" charset="0"/>
                  <a:ea typeface="Times New Roman" charset="0"/>
                  <a:cs typeface="Times New Roman" charset="0"/>
                </a:rPr>
                <a:t>Proportion for the overall Internet users</a:t>
              </a:r>
              <a:endParaRPr kumimoji="1" lang="zh-CN" altLang="en-US" sz="900" dirty="0">
                <a:latin typeface="Times New Roman" charset="0"/>
                <a:ea typeface="Times New Roman" charset="0"/>
                <a:cs typeface="Times New Roman" charset="0"/>
              </a:endParaRPr>
            </a:p>
          </p:txBody>
        </p:sp>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8330" y="3395167"/>
              <a:ext cx="326142" cy="173750"/>
            </a:xfrm>
            <a:prstGeom prst="rect">
              <a:avLst/>
            </a:prstGeom>
          </p:spPr>
        </p:pic>
        <p:pic>
          <p:nvPicPr>
            <p:cNvPr id="38" name="图片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9075" y="3392724"/>
              <a:ext cx="326142" cy="173750"/>
            </a:xfrm>
            <a:prstGeom prst="rect">
              <a:avLst/>
            </a:prstGeom>
          </p:spPr>
        </p:pic>
        <p:sp>
          <p:nvSpPr>
            <p:cNvPr id="37" name="文本框 36"/>
            <p:cNvSpPr txBox="1"/>
            <p:nvPr/>
          </p:nvSpPr>
          <p:spPr>
            <a:xfrm>
              <a:off x="7445139" y="3424893"/>
              <a:ext cx="312524" cy="124650"/>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900" dirty="0">
                  <a:latin typeface="Times New Roman" charset="0"/>
                  <a:ea typeface="Times New Roman" charset="0"/>
                  <a:cs typeface="Times New Roman" charset="0"/>
                </a:rPr>
                <a:t>2020</a:t>
              </a:r>
            </a:p>
          </p:txBody>
        </p:sp>
        <p:sp>
          <p:nvSpPr>
            <p:cNvPr id="41" name="文本框 40"/>
            <p:cNvSpPr txBox="1"/>
            <p:nvPr/>
          </p:nvSpPr>
          <p:spPr>
            <a:xfrm>
              <a:off x="7896245" y="3417274"/>
              <a:ext cx="312524" cy="124650"/>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900" dirty="0">
                  <a:latin typeface="Times New Roman" charset="0"/>
                  <a:ea typeface="Times New Roman" charset="0"/>
                  <a:cs typeface="Times New Roman" charset="0"/>
                </a:rPr>
                <a:t>2021</a:t>
              </a: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8308" y="3195118"/>
              <a:ext cx="2241722" cy="151827"/>
            </a:xfrm>
            <a:prstGeom prst="rect">
              <a:avLst/>
            </a:prstGeom>
          </p:spPr>
        </p:pic>
        <p:sp>
          <p:nvSpPr>
            <p:cNvPr id="42" name="文本框 41"/>
            <p:cNvSpPr txBox="1"/>
            <p:nvPr/>
          </p:nvSpPr>
          <p:spPr>
            <a:xfrm>
              <a:off x="6895269" y="3178133"/>
              <a:ext cx="2365911" cy="249299"/>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900" dirty="0" err="1">
                  <a:latin typeface="Times New Roman" charset="0"/>
                  <a:ea typeface="Times New Roman" charset="0"/>
                  <a:cs typeface="Times New Roman" charset="0"/>
                </a:rPr>
                <a:t>Taobao</a:t>
              </a:r>
              <a:r>
                <a:rPr kumimoji="1" lang="zh-CN" altLang="en-US" sz="900" dirty="0">
                  <a:latin typeface="Times New Roman" charset="0"/>
                  <a:ea typeface="Times New Roman" charset="0"/>
                  <a:cs typeface="Times New Roman" charset="0"/>
                </a:rPr>
                <a:t>                  </a:t>
              </a:r>
              <a:r>
                <a:rPr kumimoji="1" lang="en-US" altLang="zh-CN" sz="900" dirty="0" err="1">
                  <a:latin typeface="Times New Roman" charset="0"/>
                  <a:ea typeface="Times New Roman" charset="0"/>
                  <a:cs typeface="Times New Roman" charset="0"/>
                </a:rPr>
                <a:t>Douyin</a:t>
              </a:r>
              <a:r>
                <a:rPr kumimoji="1" lang="zh-CN" altLang="en-US" sz="900" dirty="0">
                  <a:latin typeface="Times New Roman" charset="0"/>
                  <a:ea typeface="Times New Roman" charset="0"/>
                  <a:cs typeface="Times New Roman" charset="0"/>
                </a:rPr>
                <a:t>               </a:t>
              </a:r>
              <a:r>
                <a:rPr kumimoji="1" lang="en-US" altLang="zh-CN" sz="900" dirty="0" err="1">
                  <a:latin typeface="Times New Roman" charset="0"/>
                  <a:ea typeface="Times New Roman" charset="0"/>
                  <a:cs typeface="Times New Roman" charset="0"/>
                </a:rPr>
                <a:t>KuaiShou</a:t>
              </a:r>
              <a:r>
                <a:rPr kumimoji="1" lang="en-US" altLang="zh-CN" sz="900" dirty="0">
                  <a:latin typeface="Times New Roman" charset="0"/>
                  <a:ea typeface="Times New Roman" charset="0"/>
                  <a:cs typeface="Times New Roman" charset="0"/>
                </a:rPr>
                <a:t>	</a:t>
              </a:r>
            </a:p>
          </p:txBody>
        </p:sp>
      </p:grpSp>
      <p:sp>
        <p:nvSpPr>
          <p:cNvPr id="7" name="矩形 6">
            <a:extLst>
              <a:ext uri="{FF2B5EF4-FFF2-40B4-BE49-F238E27FC236}">
                <a16:creationId xmlns:a16="http://schemas.microsoft.com/office/drawing/2014/main" id="{86BCF0B8-92F0-3D8D-AA0B-EDD806A15E52}"/>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14" name="矩形 13">
            <a:extLst>
              <a:ext uri="{FF2B5EF4-FFF2-40B4-BE49-F238E27FC236}">
                <a16:creationId xmlns:a16="http://schemas.microsoft.com/office/drawing/2014/main" id="{C5BDC4A7-0E8C-8BC4-A32E-24920D141481}"/>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15" name="矩形 14">
            <a:extLst>
              <a:ext uri="{FF2B5EF4-FFF2-40B4-BE49-F238E27FC236}">
                <a16:creationId xmlns:a16="http://schemas.microsoft.com/office/drawing/2014/main" id="{17AA0510-F769-D678-622A-8EB0DA1225ED}"/>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16" name="矩形 15">
            <a:extLst>
              <a:ext uri="{FF2B5EF4-FFF2-40B4-BE49-F238E27FC236}">
                <a16:creationId xmlns:a16="http://schemas.microsoft.com/office/drawing/2014/main" id="{F20ADCC9-0523-6177-7306-E3DAA742E830}"/>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19" name="矩形 18">
            <a:extLst>
              <a:ext uri="{FF2B5EF4-FFF2-40B4-BE49-F238E27FC236}">
                <a16:creationId xmlns:a16="http://schemas.microsoft.com/office/drawing/2014/main" id="{1B6A81AE-0935-67B0-D350-1414A07AE1E2}"/>
              </a:ext>
            </a:extLst>
          </p:cNvPr>
          <p:cNvSpPr/>
          <p:nvPr/>
        </p:nvSpPr>
        <p:spPr>
          <a:xfrm>
            <a:off x="3861930"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Business</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20" name="直线连接符 19">
            <a:extLst>
              <a:ext uri="{FF2B5EF4-FFF2-40B4-BE49-F238E27FC236}">
                <a16:creationId xmlns:a16="http://schemas.microsoft.com/office/drawing/2014/main" id="{F68AA955-0A38-5820-515E-23F74E0A7985}"/>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线连接符 23">
            <a:extLst>
              <a:ext uri="{FF2B5EF4-FFF2-40B4-BE49-F238E27FC236}">
                <a16:creationId xmlns:a16="http://schemas.microsoft.com/office/drawing/2014/main" id="{FEF72945-0005-3ED3-EC04-AEC4BEECAF5C}"/>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 name="直线连接符 29">
            <a:extLst>
              <a:ext uri="{FF2B5EF4-FFF2-40B4-BE49-F238E27FC236}">
                <a16:creationId xmlns:a16="http://schemas.microsoft.com/office/drawing/2014/main" id="{CB842AE1-C642-1F3D-9034-BFF1DB80FC25}"/>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直线连接符 31">
            <a:extLst>
              <a:ext uri="{FF2B5EF4-FFF2-40B4-BE49-F238E27FC236}">
                <a16:creationId xmlns:a16="http://schemas.microsoft.com/office/drawing/2014/main" id="{822EB3D8-3B77-1A47-BE51-B4202B1C3ADF}"/>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6786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930" y="514934"/>
            <a:ext cx="8277977" cy="394580"/>
          </a:xfrm>
        </p:spPr>
        <p:txBody>
          <a:bodyPr/>
          <a:lstStyle/>
          <a:p>
            <a:r>
              <a:rPr lang="en-US" altLang="zh-CN" dirty="0"/>
              <a:t>Corporate</a:t>
            </a:r>
            <a:r>
              <a:rPr lang="zh-CN" altLang="en-US" dirty="0"/>
              <a:t> </a:t>
            </a:r>
            <a:r>
              <a:rPr lang="en-US" altLang="zh-CN" dirty="0"/>
              <a:t>Business:</a:t>
            </a:r>
            <a:r>
              <a:rPr lang="zh-CN" altLang="en-US" dirty="0"/>
              <a:t> </a:t>
            </a:r>
            <a:r>
              <a:rPr lang="en-US" altLang="zh-CN" dirty="0"/>
              <a:t>E-commerce</a:t>
            </a:r>
            <a:endParaRPr lang="zh-CN" altLang="en-US" dirty="0"/>
          </a:p>
        </p:txBody>
      </p:sp>
      <p:sp>
        <p:nvSpPr>
          <p:cNvPr id="17" name="矩形 16">
            <a:extLst>
              <a:ext uri="{FF2B5EF4-FFF2-40B4-BE49-F238E27FC236}">
                <a16:creationId xmlns:a16="http://schemas.microsoft.com/office/drawing/2014/main" id="{6B82235F-5F36-BB31-55D4-5E01B2CD197D}"/>
              </a:ext>
            </a:extLst>
          </p:cNvPr>
          <p:cNvSpPr/>
          <p:nvPr/>
        </p:nvSpPr>
        <p:spPr>
          <a:xfrm>
            <a:off x="204930" y="1067274"/>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2</a:t>
            </a:r>
            <a:endParaRPr lang="zh-CN" altLang="en-US" sz="1600" b="1" dirty="0">
              <a:solidFill>
                <a:srgbClr val="FFFFFF"/>
              </a:solidFill>
              <a:latin typeface="Arial" panose="020B0604020202020204"/>
              <a:cs typeface="Arial" panose="020B0604020202020204"/>
            </a:endParaRPr>
          </a:p>
        </p:txBody>
      </p:sp>
      <p:sp>
        <p:nvSpPr>
          <p:cNvPr id="18" name="object 124">
            <a:extLst>
              <a:ext uri="{FF2B5EF4-FFF2-40B4-BE49-F238E27FC236}">
                <a16:creationId xmlns:a16="http://schemas.microsoft.com/office/drawing/2014/main" id="{313AE2C1-CE3C-FAD0-9837-5A78873E4CD7}"/>
              </a:ext>
            </a:extLst>
          </p:cNvPr>
          <p:cNvSpPr txBox="1"/>
          <p:nvPr/>
        </p:nvSpPr>
        <p:spPr>
          <a:xfrm>
            <a:off x="567055" y="1053530"/>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err="1">
                <a:cs typeface="Arial" panose="020B0604020202020204"/>
              </a:rPr>
              <a:t>KuaiShou</a:t>
            </a:r>
            <a:r>
              <a:rPr lang="zh-CN" altLang="en-US" sz="1800" b="1" spc="-5" dirty="0">
                <a:cs typeface="Arial" panose="020B0604020202020204"/>
              </a:rPr>
              <a:t> </a:t>
            </a:r>
            <a:r>
              <a:rPr lang="en-US" altLang="zh-CN" sz="1800" b="1" spc="-5" dirty="0">
                <a:cs typeface="Arial" panose="020B0604020202020204"/>
              </a:rPr>
              <a:t>live streaming e-commerce</a:t>
            </a:r>
            <a:r>
              <a:rPr lang="zh-CN" altLang="en-US" sz="1800" b="1" spc="-5" dirty="0">
                <a:latin typeface="Arial" panose="020B0604020202020204"/>
                <a:cs typeface="Arial" panose="020B0604020202020204"/>
              </a:rPr>
              <a:t> </a:t>
            </a:r>
            <a:endParaRPr lang="en-US" sz="1800" b="1" spc="-5" dirty="0">
              <a:latin typeface="Arial" panose="020B0604020202020204"/>
              <a:cs typeface="Arial" panose="020B0604020202020204"/>
            </a:endParaRPr>
          </a:p>
        </p:txBody>
      </p:sp>
      <p:cxnSp>
        <p:nvCxnSpPr>
          <p:cNvPr id="21" name="直接连接符 4">
            <a:extLst>
              <a:ext uri="{FF2B5EF4-FFF2-40B4-BE49-F238E27FC236}">
                <a16:creationId xmlns:a16="http://schemas.microsoft.com/office/drawing/2014/main" id="{E33A70AC-4EDE-9E6C-8DE0-BCC8B836B3FF}"/>
              </a:ext>
            </a:extLst>
          </p:cNvPr>
          <p:cNvCxnSpPr/>
          <p:nvPr/>
        </p:nvCxnSpPr>
        <p:spPr>
          <a:xfrm>
            <a:off x="379095" y="1365885"/>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698278D6-742D-459F-6AB3-BC9C3D1B3475}"/>
              </a:ext>
            </a:extLst>
          </p:cNvPr>
          <p:cNvSpPr/>
          <p:nvPr/>
        </p:nvSpPr>
        <p:spPr>
          <a:xfrm>
            <a:off x="201425" y="1542407"/>
            <a:ext cx="9106273" cy="2873421"/>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42" name="文本框 41">
            <a:extLst>
              <a:ext uri="{FF2B5EF4-FFF2-40B4-BE49-F238E27FC236}">
                <a16:creationId xmlns:a16="http://schemas.microsoft.com/office/drawing/2014/main" id="{3A5B06D7-41E9-FFE2-143A-4E3423786BAA}"/>
              </a:ext>
            </a:extLst>
          </p:cNvPr>
          <p:cNvSpPr txBox="1"/>
          <p:nvPr/>
        </p:nvSpPr>
        <p:spPr>
          <a:xfrm>
            <a:off x="251866" y="1566527"/>
            <a:ext cx="9041694" cy="1969770"/>
          </a:xfrm>
          <a:prstGeom prst="rect">
            <a:avLst/>
          </a:prstGeom>
          <a:noFill/>
          <a:ln w="6350" cap="flat">
            <a:noFill/>
            <a:miter lim="800000"/>
          </a:ln>
        </p:spPr>
        <p:txBody>
          <a:bodyPr wrap="square">
            <a:spAutoFit/>
          </a:bodyPr>
          <a:lstStyle/>
          <a:p>
            <a:pPr marL="285750" lvl="0" indent="-285750" fontAlgn="base">
              <a:spcBef>
                <a:spcPts val="600"/>
              </a:spcBef>
              <a:spcAft>
                <a:spcPct val="0"/>
              </a:spcAft>
              <a:buFont typeface="Arial" panose="020B0604020202020204" pitchFamily="34" charset="0"/>
              <a:buChar char="•"/>
              <a:defRPr/>
            </a:pPr>
            <a:r>
              <a:rPr lang="en-US" altLang="zh-CN" sz="1600" dirty="0" err="1">
                <a:solidFill>
                  <a:srgbClr val="000000"/>
                </a:solidFill>
                <a:sym typeface="Times New Roman" panose="02020603050405020304" pitchFamily="18" charset="0"/>
              </a:rPr>
              <a:t>Kuaishou‘s</a:t>
            </a:r>
            <a:r>
              <a:rPr lang="en-US" altLang="zh-CN" sz="1600" dirty="0">
                <a:solidFill>
                  <a:srgbClr val="000000"/>
                </a:solidFill>
                <a:sym typeface="Times New Roman" panose="02020603050405020304" pitchFamily="18" charset="0"/>
              </a:rPr>
              <a:t> live streaming e-commerce is essentially a continuation of its live streaming ecology,</a:t>
            </a:r>
            <a:r>
              <a:rPr lang="zh-CN" altLang="en-US" sz="1600" dirty="0">
                <a:solidFill>
                  <a:srgbClr val="000000"/>
                </a:solidFill>
                <a:sym typeface="Times New Roman" panose="02020603050405020304" pitchFamily="18" charset="0"/>
              </a:rPr>
              <a:t> </a:t>
            </a:r>
            <a:r>
              <a:rPr lang="en-US" altLang="zh-CN" sz="1600" dirty="0">
                <a:solidFill>
                  <a:srgbClr val="000000"/>
                </a:solidFill>
                <a:sym typeface="Times New Roman" panose="02020603050405020304" pitchFamily="18" charset="0"/>
              </a:rPr>
              <a:t>mainly includes two categories :</a:t>
            </a:r>
          </a:p>
          <a:p>
            <a:pPr marL="285750" lvl="0" indent="-285750" fontAlgn="base">
              <a:spcBef>
                <a:spcPts val="600"/>
              </a:spcBef>
              <a:spcAft>
                <a:spcPct val="0"/>
              </a:spcAft>
              <a:buFont typeface="Arial" panose="020B0604020202020204" pitchFamily="34" charset="0"/>
              <a:buChar char="•"/>
              <a:defRPr/>
            </a:pPr>
            <a:r>
              <a:rPr lang="en-US" altLang="zh-CN" sz="1600" dirty="0">
                <a:solidFill>
                  <a:srgbClr val="000000"/>
                </a:solidFill>
                <a:sym typeface="Times New Roman" panose="02020603050405020304" pitchFamily="18" charset="0"/>
              </a:rPr>
              <a:t>1. Live broadcast: users enter the live broadcast room through various entrances, watch the live broadcast and place orders; </a:t>
            </a:r>
          </a:p>
          <a:p>
            <a:pPr marL="285750" lvl="0" indent="-285750" fontAlgn="base">
              <a:spcBef>
                <a:spcPts val="600"/>
              </a:spcBef>
              <a:spcAft>
                <a:spcPct val="0"/>
              </a:spcAft>
              <a:buFont typeface="Arial" panose="020B0604020202020204" pitchFamily="34" charset="0"/>
              <a:buChar char="•"/>
              <a:defRPr/>
            </a:pPr>
            <a:r>
              <a:rPr lang="en-US" altLang="zh-CN" sz="1600" dirty="0">
                <a:solidFill>
                  <a:srgbClr val="000000"/>
                </a:solidFill>
                <a:sym typeface="Times New Roman" panose="02020603050405020304" pitchFamily="18" charset="0"/>
              </a:rPr>
              <a:t>2. Information flow: </a:t>
            </a:r>
            <a:r>
              <a:rPr lang="en-US" altLang="zh-CN" sz="1600" dirty="0" err="1">
                <a:solidFill>
                  <a:srgbClr val="000000"/>
                </a:solidFill>
                <a:sym typeface="Times New Roman" panose="02020603050405020304" pitchFamily="18" charset="0"/>
              </a:rPr>
              <a:t>Kuaishou</a:t>
            </a:r>
            <a:r>
              <a:rPr lang="en-US" altLang="zh-CN" sz="1600" dirty="0">
                <a:solidFill>
                  <a:srgbClr val="000000"/>
                </a:solidFill>
                <a:sym typeface="Times New Roman" panose="02020603050405020304" pitchFamily="18" charset="0"/>
              </a:rPr>
              <a:t> recommends information flow advertisements on various subdivided pages, and users can click on the product details page and directly transact within the platform</a:t>
            </a:r>
            <a:endParaRPr kumimoji="0" lang="en-US" altLang="zh-CN" sz="1600" b="0" i="0" u="none" strike="noStrike" kern="1200" cap="none" spc="0" normalizeH="0" baseline="0" noProof="0" dirty="0">
              <a:ln>
                <a:noFill/>
              </a:ln>
              <a:solidFill>
                <a:srgbClr val="000000"/>
              </a:solidFill>
              <a:effectLst/>
              <a:uLnTx/>
              <a:uFillTx/>
            </a:endParaRPr>
          </a:p>
        </p:txBody>
      </p:sp>
      <p:grpSp>
        <p:nvGrpSpPr>
          <p:cNvPr id="54" name="组 53"/>
          <p:cNvGrpSpPr/>
          <p:nvPr/>
        </p:nvGrpSpPr>
        <p:grpSpPr>
          <a:xfrm>
            <a:off x="1662681" y="3476835"/>
            <a:ext cx="6579054" cy="756084"/>
            <a:chOff x="1305043" y="4005858"/>
            <a:chExt cx="6579054" cy="756084"/>
          </a:xfrm>
        </p:grpSpPr>
        <p:grpSp>
          <p:nvGrpSpPr>
            <p:cNvPr id="43" name="组 42"/>
            <p:cNvGrpSpPr/>
            <p:nvPr/>
          </p:nvGrpSpPr>
          <p:grpSpPr>
            <a:xfrm>
              <a:off x="1305043" y="4128198"/>
              <a:ext cx="1368152" cy="472176"/>
              <a:chOff x="1252796" y="3967417"/>
              <a:chExt cx="1368152" cy="472176"/>
            </a:xfrm>
          </p:grpSpPr>
          <p:sp>
            <p:nvSpPr>
              <p:cNvPr id="30" name="圆角矩形 29"/>
              <p:cNvSpPr/>
              <p:nvPr/>
            </p:nvSpPr>
            <p:spPr>
              <a:xfrm>
                <a:off x="1252796" y="3967417"/>
                <a:ext cx="1368152" cy="472176"/>
              </a:xfrm>
              <a:prstGeom prst="roundRect">
                <a:avLst/>
              </a:prstGeom>
              <a:solidFill>
                <a:srgbClr val="FF470C">
                  <a:alpha val="38039"/>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33" name="文本框 32"/>
              <p:cNvSpPr txBox="1"/>
              <p:nvPr/>
            </p:nvSpPr>
            <p:spPr>
              <a:xfrm>
                <a:off x="1603834" y="4106555"/>
                <a:ext cx="666076"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dirty="0">
                    <a:latin typeface="Times New Roman" charset="0"/>
                    <a:ea typeface="Times New Roman" charset="0"/>
                    <a:cs typeface="Times New Roman" charset="0"/>
                  </a:rPr>
                  <a:t>Producer</a:t>
                </a:r>
                <a:endParaRPr kumimoji="1" lang="zh-CN" altLang="en-US" sz="1400" dirty="0">
                  <a:latin typeface="Times New Roman" charset="0"/>
                  <a:ea typeface="Times New Roman" charset="0"/>
                  <a:cs typeface="Times New Roman" charset="0"/>
                </a:endParaRPr>
              </a:p>
            </p:txBody>
          </p:sp>
        </p:grpSp>
        <p:grpSp>
          <p:nvGrpSpPr>
            <p:cNvPr id="85" name="组 84"/>
            <p:cNvGrpSpPr/>
            <p:nvPr/>
          </p:nvGrpSpPr>
          <p:grpSpPr>
            <a:xfrm>
              <a:off x="4782375" y="4128198"/>
              <a:ext cx="1368152" cy="472176"/>
              <a:chOff x="1252796" y="3967417"/>
              <a:chExt cx="1368152" cy="472176"/>
            </a:xfrm>
          </p:grpSpPr>
          <p:sp>
            <p:nvSpPr>
              <p:cNvPr id="86" name="圆角矩形 85"/>
              <p:cNvSpPr/>
              <p:nvPr/>
            </p:nvSpPr>
            <p:spPr>
              <a:xfrm>
                <a:off x="1252796" y="3967417"/>
                <a:ext cx="1368152" cy="472176"/>
              </a:xfrm>
              <a:prstGeom prst="roundRect">
                <a:avLst/>
              </a:prstGeom>
              <a:solidFill>
                <a:srgbClr val="FF470C">
                  <a:alpha val="38039"/>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87" name="文本框 86"/>
              <p:cNvSpPr txBox="1"/>
              <p:nvPr/>
            </p:nvSpPr>
            <p:spPr>
              <a:xfrm>
                <a:off x="1495835" y="4117361"/>
                <a:ext cx="882073"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dirty="0" err="1">
                    <a:latin typeface="Times New Roman" charset="0"/>
                    <a:ea typeface="Times New Roman" charset="0"/>
                    <a:cs typeface="Times New Roman" charset="0"/>
                  </a:rPr>
                  <a:t>KuaiShou</a:t>
                </a:r>
                <a:endParaRPr kumimoji="1" lang="zh-CN" altLang="en-US" sz="1400" dirty="0">
                  <a:latin typeface="Times New Roman" charset="0"/>
                  <a:ea typeface="Times New Roman" charset="0"/>
                  <a:cs typeface="Times New Roman" charset="0"/>
                </a:endParaRPr>
              </a:p>
            </p:txBody>
          </p:sp>
        </p:grpSp>
        <p:grpSp>
          <p:nvGrpSpPr>
            <p:cNvPr id="88" name="组 87"/>
            <p:cNvGrpSpPr/>
            <p:nvPr/>
          </p:nvGrpSpPr>
          <p:grpSpPr>
            <a:xfrm>
              <a:off x="3043709" y="4139003"/>
              <a:ext cx="1368152" cy="472176"/>
              <a:chOff x="1252796" y="3967417"/>
              <a:chExt cx="1368152" cy="472176"/>
            </a:xfrm>
          </p:grpSpPr>
          <p:sp>
            <p:nvSpPr>
              <p:cNvPr id="89" name="圆角矩形 88"/>
              <p:cNvSpPr/>
              <p:nvPr/>
            </p:nvSpPr>
            <p:spPr>
              <a:xfrm>
                <a:off x="1252796" y="3967417"/>
                <a:ext cx="1368152" cy="472176"/>
              </a:xfrm>
              <a:prstGeom prst="roundRect">
                <a:avLst/>
              </a:prstGeom>
              <a:solidFill>
                <a:srgbClr val="FF470C">
                  <a:alpha val="38039"/>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90" name="文本框 89"/>
              <p:cNvSpPr txBox="1"/>
              <p:nvPr/>
            </p:nvSpPr>
            <p:spPr>
              <a:xfrm>
                <a:off x="1620674" y="4117361"/>
                <a:ext cx="666076"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dirty="0">
                    <a:latin typeface="Times New Roman" charset="0"/>
                    <a:ea typeface="Times New Roman" charset="0"/>
                    <a:cs typeface="Times New Roman" charset="0"/>
                  </a:rPr>
                  <a:t>Anchor</a:t>
                </a:r>
                <a:endParaRPr kumimoji="1" lang="zh-CN" altLang="en-US" sz="1400" dirty="0">
                  <a:latin typeface="Times New Roman" charset="0"/>
                  <a:ea typeface="Times New Roman" charset="0"/>
                  <a:cs typeface="Times New Roman" charset="0"/>
                </a:endParaRPr>
              </a:p>
            </p:txBody>
          </p:sp>
        </p:grpSp>
        <p:grpSp>
          <p:nvGrpSpPr>
            <p:cNvPr id="91" name="组 90"/>
            <p:cNvGrpSpPr/>
            <p:nvPr/>
          </p:nvGrpSpPr>
          <p:grpSpPr>
            <a:xfrm>
              <a:off x="6515945" y="4128197"/>
              <a:ext cx="1368152" cy="472176"/>
              <a:chOff x="1252796" y="3967417"/>
              <a:chExt cx="1368152" cy="472176"/>
            </a:xfrm>
          </p:grpSpPr>
          <p:sp>
            <p:nvSpPr>
              <p:cNvPr id="92" name="圆角矩形 91"/>
              <p:cNvSpPr/>
              <p:nvPr/>
            </p:nvSpPr>
            <p:spPr>
              <a:xfrm>
                <a:off x="1252796" y="3967417"/>
                <a:ext cx="1368152" cy="472176"/>
              </a:xfrm>
              <a:prstGeom prst="roundRect">
                <a:avLst/>
              </a:prstGeom>
              <a:solidFill>
                <a:srgbClr val="FF470C">
                  <a:alpha val="38039"/>
                </a:srgb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93" name="文本框 92"/>
              <p:cNvSpPr txBox="1"/>
              <p:nvPr/>
            </p:nvSpPr>
            <p:spPr>
              <a:xfrm>
                <a:off x="1495835" y="4117361"/>
                <a:ext cx="882073"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dirty="0">
                    <a:latin typeface="Times New Roman" charset="0"/>
                    <a:ea typeface="Times New Roman" charset="0"/>
                    <a:cs typeface="Times New Roman" charset="0"/>
                  </a:rPr>
                  <a:t>Consumer</a:t>
                </a:r>
                <a:endParaRPr kumimoji="1" lang="zh-CN" altLang="en-US" sz="1400" dirty="0">
                  <a:latin typeface="Times New Roman" charset="0"/>
                  <a:ea typeface="Times New Roman" charset="0"/>
                  <a:cs typeface="Times New Roman" charset="0"/>
                </a:endParaRPr>
              </a:p>
            </p:txBody>
          </p:sp>
        </p:grpSp>
        <p:cxnSp>
          <p:nvCxnSpPr>
            <p:cNvPr id="99" name="直线箭头连接符 98"/>
            <p:cNvCxnSpPr>
              <a:stCxn id="86" idx="3"/>
              <a:endCxn id="92" idx="1"/>
            </p:cNvCxnSpPr>
            <p:nvPr/>
          </p:nvCxnSpPr>
          <p:spPr>
            <a:xfrm flipV="1">
              <a:off x="6150527" y="4364285"/>
              <a:ext cx="365418" cy="1"/>
            </a:xfrm>
            <a:prstGeom prst="straightConnector1">
              <a:avLst/>
            </a:prstGeom>
            <a:ln w="635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p:nvPr/>
          </p:nvCxnSpPr>
          <p:spPr>
            <a:xfrm flipV="1">
              <a:off x="4416049" y="4364284"/>
              <a:ext cx="365418" cy="1"/>
            </a:xfrm>
            <a:prstGeom prst="straightConnector1">
              <a:avLst/>
            </a:prstGeom>
            <a:ln w="635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p:nvPr/>
          </p:nvCxnSpPr>
          <p:spPr>
            <a:xfrm flipV="1">
              <a:off x="2673195" y="4364283"/>
              <a:ext cx="365418" cy="1"/>
            </a:xfrm>
            <a:prstGeom prst="straightConnector1">
              <a:avLst/>
            </a:prstGeom>
            <a:ln w="635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935982" y="4005858"/>
              <a:ext cx="1548172" cy="756084"/>
            </a:xfrm>
            <a:prstGeom prst="rect">
              <a:avLst/>
            </a:prstGeom>
            <a:noFill/>
            <a:ln w="6350"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grpSp>
      <p:grpSp>
        <p:nvGrpSpPr>
          <p:cNvPr id="7197" name="组 7196"/>
          <p:cNvGrpSpPr/>
          <p:nvPr/>
        </p:nvGrpSpPr>
        <p:grpSpPr>
          <a:xfrm>
            <a:off x="1422481" y="4663588"/>
            <a:ext cx="6700464" cy="2016224"/>
            <a:chOff x="260824" y="4221827"/>
            <a:chExt cx="6700464" cy="2016224"/>
          </a:xfrm>
        </p:grpSpPr>
        <p:sp>
          <p:nvSpPr>
            <p:cNvPr id="7187" name="椭圆 7186"/>
            <p:cNvSpPr/>
            <p:nvPr/>
          </p:nvSpPr>
          <p:spPr>
            <a:xfrm>
              <a:off x="260824" y="4221827"/>
              <a:ext cx="2009080" cy="2016224"/>
            </a:xfrm>
            <a:prstGeom prst="ellipse">
              <a:avLst/>
            </a:prstGeom>
            <a:solidFill>
              <a:srgbClr val="FE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pic>
          <p:nvPicPr>
            <p:cNvPr id="119" name="Picture 4">
              <a:extLst>
                <a:ext uri="{FF2B5EF4-FFF2-40B4-BE49-F238E27FC236}">
                  <a16:creationId xmlns:a16="http://schemas.microsoft.com/office/drawing/2014/main" id="{57A67CF8-7702-C0D3-7E8B-B61A1F370D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2752" y="4349488"/>
              <a:ext cx="375744" cy="345982"/>
            </a:xfrm>
            <a:prstGeom prst="rect">
              <a:avLst/>
            </a:prstGeom>
            <a:noFill/>
            <a:extLst>
              <a:ext uri="{909E8E84-426E-40DD-AFC4-6F175D3DCCD1}">
                <a14:hiddenFill xmlns:a14="http://schemas.microsoft.com/office/drawing/2010/main">
                  <a:solidFill>
                    <a:srgbClr val="FFFFFF"/>
                  </a:solidFill>
                </a14:hiddenFill>
              </a:ext>
            </a:extLst>
          </p:spPr>
        </p:pic>
        <p:pic>
          <p:nvPicPr>
            <p:cNvPr id="120" name="图片 119">
              <a:extLst>
                <a:ext uri="{FF2B5EF4-FFF2-40B4-BE49-F238E27FC236}">
                  <a16:creationId xmlns:a16="http://schemas.microsoft.com/office/drawing/2014/main" id="{A3676A90-8569-8399-6947-1EC2B35FE04B}"/>
                </a:ext>
              </a:extLst>
            </p:cNvPr>
            <p:cNvPicPr>
              <a:picLocks noChangeAspect="1"/>
            </p:cNvPicPr>
            <p:nvPr/>
          </p:nvPicPr>
          <p:blipFill rotWithShape="1">
            <a:blip r:embed="rId4"/>
            <a:srcRect t="13011" b="15704"/>
            <a:stretch/>
          </p:blipFill>
          <p:spPr>
            <a:xfrm>
              <a:off x="2330624" y="5007332"/>
              <a:ext cx="383043" cy="354243"/>
            </a:xfrm>
            <a:prstGeom prst="rect">
              <a:avLst/>
            </a:prstGeom>
          </p:spPr>
        </p:pic>
        <p:pic>
          <p:nvPicPr>
            <p:cNvPr id="121" name="Picture 8">
              <a:extLst>
                <a:ext uri="{FF2B5EF4-FFF2-40B4-BE49-F238E27FC236}">
                  <a16:creationId xmlns:a16="http://schemas.microsoft.com/office/drawing/2014/main" id="{7DC489C6-6052-8043-F11B-3F580C03730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62" r="12348"/>
            <a:stretch/>
          </p:blipFill>
          <p:spPr bwMode="auto">
            <a:xfrm>
              <a:off x="2113939" y="5813217"/>
              <a:ext cx="433370" cy="380405"/>
            </a:xfrm>
            <a:prstGeom prst="rect">
              <a:avLst/>
            </a:prstGeom>
            <a:noFill/>
            <a:extLst>
              <a:ext uri="{909E8E84-426E-40DD-AFC4-6F175D3DCCD1}">
                <a14:hiddenFill xmlns:a14="http://schemas.microsoft.com/office/drawing/2010/main">
                  <a:solidFill>
                    <a:srgbClr val="FFFFFF"/>
                  </a:solidFill>
                </a14:hiddenFill>
              </a:ext>
            </a:extLst>
          </p:spPr>
        </p:pic>
        <p:sp>
          <p:nvSpPr>
            <p:cNvPr id="122" name="椭圆 121"/>
            <p:cNvSpPr/>
            <p:nvPr/>
          </p:nvSpPr>
          <p:spPr>
            <a:xfrm>
              <a:off x="4952208" y="4221827"/>
              <a:ext cx="2009080" cy="2016224"/>
            </a:xfrm>
            <a:prstGeom prst="ellipse">
              <a:avLst/>
            </a:prstGeom>
            <a:solidFill>
              <a:srgbClr val="FE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cxnSp>
          <p:nvCxnSpPr>
            <p:cNvPr id="7189" name="直线箭头连接符 7188"/>
            <p:cNvCxnSpPr/>
            <p:nvPr/>
          </p:nvCxnSpPr>
          <p:spPr>
            <a:xfrm>
              <a:off x="2627582" y="4833950"/>
              <a:ext cx="2181905" cy="0"/>
            </a:xfrm>
            <a:prstGeom prst="straightConnector1">
              <a:avLst/>
            </a:prstGeom>
            <a:ln w="6350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p:nvPr/>
          </p:nvCxnSpPr>
          <p:spPr>
            <a:xfrm flipH="1">
              <a:off x="2489174" y="5626038"/>
              <a:ext cx="2340535" cy="0"/>
            </a:xfrm>
            <a:prstGeom prst="straightConnector1">
              <a:avLst/>
            </a:prstGeom>
            <a:ln w="6350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192" name="文本框 7191"/>
            <p:cNvSpPr txBox="1"/>
            <p:nvPr/>
          </p:nvSpPr>
          <p:spPr>
            <a:xfrm>
              <a:off x="668605" y="4907604"/>
              <a:ext cx="1195476"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2000" b="1" dirty="0">
                  <a:latin typeface="Times New Roman" charset="0"/>
                  <a:ea typeface="Times New Roman" charset="0"/>
                  <a:cs typeface="Times New Roman" charset="0"/>
                </a:rPr>
                <a:t>Content</a:t>
              </a:r>
            </a:p>
            <a:p>
              <a:pPr algn="ctr">
                <a:lnSpc>
                  <a:spcPct val="90000"/>
                </a:lnSpc>
                <a:spcBef>
                  <a:spcPts val="600"/>
                </a:spcBef>
                <a:buClr>
                  <a:schemeClr val="bg2"/>
                </a:buClr>
              </a:pPr>
              <a:r>
                <a:rPr kumimoji="1" lang="en-US" altLang="zh-CN" sz="2000" b="1" dirty="0">
                  <a:latin typeface="Times New Roman" charset="0"/>
                  <a:ea typeface="Times New Roman" charset="0"/>
                  <a:cs typeface="Times New Roman" charset="0"/>
                </a:rPr>
                <a:t>Platform</a:t>
              </a:r>
              <a:endParaRPr kumimoji="1" lang="zh-CN" altLang="en-US" sz="2000" b="1" dirty="0">
                <a:latin typeface="Times New Roman" charset="0"/>
                <a:ea typeface="Times New Roman" charset="0"/>
                <a:cs typeface="Times New Roman" charset="0"/>
              </a:endParaRPr>
            </a:p>
          </p:txBody>
        </p:sp>
        <p:sp>
          <p:nvSpPr>
            <p:cNvPr id="129" name="文本框 128"/>
            <p:cNvSpPr txBox="1"/>
            <p:nvPr/>
          </p:nvSpPr>
          <p:spPr>
            <a:xfrm>
              <a:off x="5224524" y="4942332"/>
              <a:ext cx="1464447" cy="630942"/>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2000" b="1" dirty="0">
                  <a:latin typeface="Times New Roman" charset="0"/>
                  <a:ea typeface="Times New Roman" charset="0"/>
                  <a:cs typeface="Times New Roman" charset="0"/>
                </a:rPr>
                <a:t>E-commerce</a:t>
              </a:r>
            </a:p>
            <a:p>
              <a:pPr algn="ctr">
                <a:lnSpc>
                  <a:spcPct val="90000"/>
                </a:lnSpc>
                <a:spcBef>
                  <a:spcPts val="600"/>
                </a:spcBef>
                <a:buClr>
                  <a:schemeClr val="bg2"/>
                </a:buClr>
              </a:pPr>
              <a:r>
                <a:rPr kumimoji="1" lang="en-US" altLang="zh-CN" sz="2000" b="1" dirty="0">
                  <a:latin typeface="Times New Roman" charset="0"/>
                  <a:ea typeface="Times New Roman" charset="0"/>
                  <a:cs typeface="Times New Roman" charset="0"/>
                </a:rPr>
                <a:t>Platform</a:t>
              </a:r>
              <a:endParaRPr kumimoji="1" lang="zh-CN" altLang="en-US" sz="2000" b="1" dirty="0">
                <a:latin typeface="Times New Roman" charset="0"/>
                <a:ea typeface="Times New Roman" charset="0"/>
                <a:cs typeface="Times New Roman" charset="0"/>
              </a:endParaRPr>
            </a:p>
          </p:txBody>
        </p:sp>
        <p:sp>
          <p:nvSpPr>
            <p:cNvPr id="7193" name="文本框 7192"/>
            <p:cNvSpPr txBox="1"/>
            <p:nvPr/>
          </p:nvSpPr>
          <p:spPr>
            <a:xfrm>
              <a:off x="2775503" y="4356389"/>
              <a:ext cx="1563996" cy="3877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dirty="0">
                  <a:latin typeface="Times New Roman" charset="0"/>
                  <a:ea typeface="Times New Roman" charset="0"/>
                  <a:cs typeface="Times New Roman" charset="0"/>
                </a:rPr>
                <a:t>Content platform</a:t>
              </a:r>
              <a:r>
                <a:rPr kumimoji="1" lang="zh-CN" altLang="en-US" sz="1400" dirty="0">
                  <a:latin typeface="Times New Roman" charset="0"/>
                  <a:ea typeface="Times New Roman" charset="0"/>
                  <a:cs typeface="Times New Roman" charset="0"/>
                </a:rPr>
                <a:t> </a:t>
              </a:r>
              <a:r>
                <a:rPr kumimoji="1" lang="en-US" altLang="zh-CN" sz="1400" dirty="0">
                  <a:latin typeface="Times New Roman" charset="0"/>
                  <a:ea typeface="Times New Roman" charset="0"/>
                  <a:cs typeface="Times New Roman" charset="0"/>
                </a:rPr>
                <a:t>E-commerce</a:t>
              </a:r>
              <a:r>
                <a:rPr kumimoji="1" lang="zh-CN" altLang="en-US" sz="1400" dirty="0">
                  <a:latin typeface="Times New Roman" charset="0"/>
                  <a:ea typeface="Times New Roman" charset="0"/>
                  <a:cs typeface="Times New Roman" charset="0"/>
                </a:rPr>
                <a:t> </a:t>
              </a:r>
              <a:r>
                <a:rPr kumimoji="1" lang="en-US" altLang="zh-CN" sz="1400" dirty="0">
                  <a:latin typeface="Times New Roman" charset="0"/>
                  <a:ea typeface="Times New Roman" charset="0"/>
                  <a:cs typeface="Times New Roman" charset="0"/>
                </a:rPr>
                <a:t>oriented</a:t>
              </a:r>
              <a:endParaRPr kumimoji="1" lang="zh-CN" altLang="en-US" sz="1400" dirty="0">
                <a:latin typeface="Times New Roman" charset="0"/>
                <a:ea typeface="Times New Roman" charset="0"/>
                <a:cs typeface="Times New Roman" charset="0"/>
              </a:endParaRPr>
            </a:p>
          </p:txBody>
        </p:sp>
        <p:sp>
          <p:nvSpPr>
            <p:cNvPr id="131" name="文本框 130"/>
            <p:cNvSpPr txBox="1"/>
            <p:nvPr/>
          </p:nvSpPr>
          <p:spPr>
            <a:xfrm>
              <a:off x="2817365" y="5174539"/>
              <a:ext cx="1802338" cy="3877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dirty="0">
                  <a:latin typeface="Times New Roman" charset="0"/>
                  <a:ea typeface="Times New Roman" charset="0"/>
                  <a:cs typeface="Times New Roman" charset="0"/>
                </a:rPr>
                <a:t>E-commerce platforms content oriented</a:t>
              </a:r>
              <a:endParaRPr kumimoji="1" lang="zh-CN" altLang="en-US" sz="1400" dirty="0">
                <a:latin typeface="Times New Roman" charset="0"/>
                <a:ea typeface="Times New Roman" charset="0"/>
                <a:cs typeface="Times New Roman" charset="0"/>
              </a:endParaRPr>
            </a:p>
          </p:txBody>
        </p:sp>
        <p:pic>
          <p:nvPicPr>
            <p:cNvPr id="7194" name="图片 71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8444" y="4263604"/>
              <a:ext cx="459903" cy="412453"/>
            </a:xfrm>
            <a:prstGeom prst="rect">
              <a:avLst/>
            </a:prstGeom>
          </p:spPr>
        </p:pic>
        <p:pic>
          <p:nvPicPr>
            <p:cNvPr id="7195" name="图片 719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0155" y="4986410"/>
              <a:ext cx="406491" cy="391869"/>
            </a:xfrm>
            <a:prstGeom prst="rect">
              <a:avLst/>
            </a:prstGeom>
          </p:spPr>
        </p:pic>
        <p:pic>
          <p:nvPicPr>
            <p:cNvPr id="7196" name="图片 71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5171" y="5787951"/>
              <a:ext cx="393534" cy="378823"/>
            </a:xfrm>
            <a:prstGeom prst="rect">
              <a:avLst/>
            </a:prstGeom>
          </p:spPr>
        </p:pic>
      </p:grpSp>
      <p:sp>
        <p:nvSpPr>
          <p:cNvPr id="3" name="矩形 2">
            <a:extLst>
              <a:ext uri="{FF2B5EF4-FFF2-40B4-BE49-F238E27FC236}">
                <a16:creationId xmlns:a16="http://schemas.microsoft.com/office/drawing/2014/main" id="{70C014DE-7FDE-6A71-0AD4-AF3910FA35F5}"/>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4" name="矩形 3">
            <a:extLst>
              <a:ext uri="{FF2B5EF4-FFF2-40B4-BE49-F238E27FC236}">
                <a16:creationId xmlns:a16="http://schemas.microsoft.com/office/drawing/2014/main" id="{4933F88A-CF6D-A44F-79D9-BC8BD87111AE}"/>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5" name="矩形 4">
            <a:extLst>
              <a:ext uri="{FF2B5EF4-FFF2-40B4-BE49-F238E27FC236}">
                <a16:creationId xmlns:a16="http://schemas.microsoft.com/office/drawing/2014/main" id="{43B5F1A3-9E82-7511-32F8-F2CF93C7A7EF}"/>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6" name="矩形 5">
            <a:extLst>
              <a:ext uri="{FF2B5EF4-FFF2-40B4-BE49-F238E27FC236}">
                <a16:creationId xmlns:a16="http://schemas.microsoft.com/office/drawing/2014/main" id="{394D6DE2-912B-DD54-8985-C8BB2685C2FF}"/>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7" name="矩形 6">
            <a:extLst>
              <a:ext uri="{FF2B5EF4-FFF2-40B4-BE49-F238E27FC236}">
                <a16:creationId xmlns:a16="http://schemas.microsoft.com/office/drawing/2014/main" id="{448C00C1-5355-ED66-19EA-9AC838DA31A6}"/>
              </a:ext>
            </a:extLst>
          </p:cNvPr>
          <p:cNvSpPr/>
          <p:nvPr/>
        </p:nvSpPr>
        <p:spPr>
          <a:xfrm>
            <a:off x="3861930"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Business</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8" name="直线连接符 7">
            <a:extLst>
              <a:ext uri="{FF2B5EF4-FFF2-40B4-BE49-F238E27FC236}">
                <a16:creationId xmlns:a16="http://schemas.microsoft.com/office/drawing/2014/main" id="{E4708BFC-874E-A5EA-A031-893DC3F39867}"/>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 name="直线连接符 9">
            <a:extLst>
              <a:ext uri="{FF2B5EF4-FFF2-40B4-BE49-F238E27FC236}">
                <a16:creationId xmlns:a16="http://schemas.microsoft.com/office/drawing/2014/main" id="{FCB10337-7E8A-8BE7-16AB-6B483D84CAD3}"/>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 name="直线连接符 10">
            <a:extLst>
              <a:ext uri="{FF2B5EF4-FFF2-40B4-BE49-F238E27FC236}">
                <a16:creationId xmlns:a16="http://schemas.microsoft.com/office/drawing/2014/main" id="{B349818A-B004-8326-6C0B-2093D182754F}"/>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直线连接符 11">
            <a:extLst>
              <a:ext uri="{FF2B5EF4-FFF2-40B4-BE49-F238E27FC236}">
                <a16:creationId xmlns:a16="http://schemas.microsoft.com/office/drawing/2014/main" id="{3C6549AB-CD15-DA26-5001-FEA8A932CC18}"/>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930" y="514934"/>
            <a:ext cx="8277977" cy="394580"/>
          </a:xfrm>
        </p:spPr>
        <p:txBody>
          <a:bodyPr/>
          <a:lstStyle/>
          <a:p>
            <a:r>
              <a:rPr lang="en-US" altLang="zh-CN" dirty="0"/>
              <a:t>Corporate</a:t>
            </a:r>
            <a:r>
              <a:rPr lang="zh-CN" altLang="en-US" dirty="0"/>
              <a:t> </a:t>
            </a:r>
            <a:r>
              <a:rPr lang="en-US" altLang="zh-CN" dirty="0"/>
              <a:t>Business:</a:t>
            </a:r>
            <a:r>
              <a:rPr lang="zh-CN" altLang="en-US" dirty="0"/>
              <a:t> </a:t>
            </a:r>
            <a:r>
              <a:rPr lang="en-US" altLang="zh-CN" dirty="0"/>
              <a:t>E-commerce</a:t>
            </a:r>
            <a:endParaRPr lang="zh-CN" altLang="en-US" dirty="0"/>
          </a:p>
        </p:txBody>
      </p:sp>
      <p:sp>
        <p:nvSpPr>
          <p:cNvPr id="17" name="矩形 16">
            <a:extLst>
              <a:ext uri="{FF2B5EF4-FFF2-40B4-BE49-F238E27FC236}">
                <a16:creationId xmlns:a16="http://schemas.microsoft.com/office/drawing/2014/main" id="{6B82235F-5F36-BB31-55D4-5E01B2CD197D}"/>
              </a:ext>
            </a:extLst>
          </p:cNvPr>
          <p:cNvSpPr/>
          <p:nvPr/>
        </p:nvSpPr>
        <p:spPr>
          <a:xfrm>
            <a:off x="204930" y="1067274"/>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3</a:t>
            </a:r>
            <a:endParaRPr lang="zh-CN" altLang="en-US" sz="1600" b="1" dirty="0">
              <a:solidFill>
                <a:srgbClr val="FFFFFF"/>
              </a:solidFill>
              <a:latin typeface="Arial" panose="020B0604020202020204"/>
              <a:cs typeface="Arial" panose="020B0604020202020204"/>
            </a:endParaRPr>
          </a:p>
        </p:txBody>
      </p:sp>
      <p:sp>
        <p:nvSpPr>
          <p:cNvPr id="18" name="object 124">
            <a:extLst>
              <a:ext uri="{FF2B5EF4-FFF2-40B4-BE49-F238E27FC236}">
                <a16:creationId xmlns:a16="http://schemas.microsoft.com/office/drawing/2014/main" id="{313AE2C1-CE3C-FAD0-9837-5A78873E4CD7}"/>
              </a:ext>
            </a:extLst>
          </p:cNvPr>
          <p:cNvSpPr txBox="1"/>
          <p:nvPr/>
        </p:nvSpPr>
        <p:spPr>
          <a:xfrm>
            <a:off x="567055" y="1053530"/>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dirty="0">
                <a:solidFill>
                  <a:srgbClr val="000000"/>
                </a:solidFill>
                <a:latin typeface="Palatino Linotype" panose="02040502050505030304" pitchFamily="18" charset="0"/>
              </a:rPr>
              <a:t>GMV calculation</a:t>
            </a:r>
            <a:r>
              <a:rPr lang="zh-CN" altLang="en-US" sz="1800" b="1" spc="-5" dirty="0">
                <a:latin typeface="Arial" panose="020B0604020202020204"/>
                <a:cs typeface="Arial" panose="020B0604020202020204"/>
              </a:rPr>
              <a:t> </a:t>
            </a:r>
            <a:endParaRPr lang="en-US" sz="1800" b="1" spc="-5" dirty="0">
              <a:latin typeface="Arial" panose="020B0604020202020204"/>
              <a:cs typeface="Arial" panose="020B0604020202020204"/>
            </a:endParaRPr>
          </a:p>
        </p:txBody>
      </p:sp>
      <p:cxnSp>
        <p:nvCxnSpPr>
          <p:cNvPr id="21" name="直接连接符 4">
            <a:extLst>
              <a:ext uri="{FF2B5EF4-FFF2-40B4-BE49-F238E27FC236}">
                <a16:creationId xmlns:a16="http://schemas.microsoft.com/office/drawing/2014/main" id="{E33A70AC-4EDE-9E6C-8DE0-BCC8B836B3FF}"/>
              </a:ext>
            </a:extLst>
          </p:cNvPr>
          <p:cNvCxnSpPr/>
          <p:nvPr/>
        </p:nvCxnSpPr>
        <p:spPr>
          <a:xfrm>
            <a:off x="379095" y="1365885"/>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B53742DC-4594-6680-A00C-676BC0D3804B}"/>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1" name="矩形 40">
            <a:extLst>
              <a:ext uri="{FF2B5EF4-FFF2-40B4-BE49-F238E27FC236}">
                <a16:creationId xmlns:a16="http://schemas.microsoft.com/office/drawing/2014/main" id="{698278D6-742D-459F-6AB3-BC9C3D1B3475}"/>
              </a:ext>
            </a:extLst>
          </p:cNvPr>
          <p:cNvSpPr/>
          <p:nvPr/>
        </p:nvSpPr>
        <p:spPr>
          <a:xfrm>
            <a:off x="199024" y="1561911"/>
            <a:ext cx="4894797" cy="2839992"/>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1" name="文本框 50">
            <a:extLst>
              <a:ext uri="{FF2B5EF4-FFF2-40B4-BE49-F238E27FC236}">
                <a16:creationId xmlns:a16="http://schemas.microsoft.com/office/drawing/2014/main" id="{F98ABD72-CF48-CF40-0D02-9748A80036BC}"/>
              </a:ext>
            </a:extLst>
          </p:cNvPr>
          <p:cNvSpPr txBox="1"/>
          <p:nvPr/>
        </p:nvSpPr>
        <p:spPr>
          <a:xfrm>
            <a:off x="333375" y="1549034"/>
            <a:ext cx="4438811" cy="2785378"/>
          </a:xfrm>
          <a:prstGeom prst="rect">
            <a:avLst/>
          </a:prstGeom>
          <a:noFill/>
          <a:ln w="6350" cap="flat">
            <a:noFill/>
            <a:miter lim="800000"/>
          </a:ln>
        </p:spPr>
        <p:txBody>
          <a:bodyPr wrap="square">
            <a:spAutoFit/>
          </a:bodyPr>
          <a:lstStyle/>
          <a:p>
            <a:pPr marL="285750" indent="-285750">
              <a:spcBef>
                <a:spcPts val="600"/>
              </a:spcBef>
              <a:buFont typeface="Arial" panose="020B0604020202020204" pitchFamily="34" charset="0"/>
              <a:buChar char="•"/>
              <a:defRPr/>
            </a:pPr>
            <a:r>
              <a:rPr lang="en-US" altLang="zh-CN" sz="1600" dirty="0">
                <a:solidFill>
                  <a:srgbClr val="000000"/>
                </a:solidFill>
              </a:rPr>
              <a:t>Traditional e-commerce logic: platform as the core, flow-driven</a:t>
            </a:r>
            <a:r>
              <a:rPr lang="zh-CN" altLang="en-US" sz="1600" dirty="0">
                <a:solidFill>
                  <a:srgbClr val="000000"/>
                </a:solidFill>
              </a:rPr>
              <a:t>：</a:t>
            </a:r>
            <a:endParaRPr lang="en-US" altLang="zh-CN" sz="1600" dirty="0">
              <a:solidFill>
                <a:srgbClr val="000000"/>
              </a:solidFill>
            </a:endParaRPr>
          </a:p>
          <a:p>
            <a:pPr marL="285750" indent="-285750">
              <a:spcBef>
                <a:spcPts val="600"/>
              </a:spcBef>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rPr>
              <a:t>【GMV</a:t>
            </a:r>
            <a:r>
              <a:rPr kumimoji="0" lang="zh-CN" altLang="en-US" sz="1600" b="0" i="0" u="none" strike="noStrike" kern="1200" cap="none" spc="0" normalizeH="0" noProof="0" dirty="0">
                <a:ln>
                  <a:noFill/>
                </a:ln>
                <a:solidFill>
                  <a:srgbClr val="000000"/>
                </a:solidFill>
                <a:effectLst/>
                <a:uLnTx/>
                <a:uFillTx/>
              </a:rPr>
              <a:t> </a:t>
            </a:r>
            <a:r>
              <a:rPr kumimoji="0" lang="en-US" altLang="zh-CN" sz="1600" b="0" i="0" u="none" strike="noStrike" kern="1200" cap="none" spc="0" normalizeH="0" noProof="0" dirty="0">
                <a:ln>
                  <a:noFill/>
                </a:ln>
                <a:solidFill>
                  <a:srgbClr val="000000"/>
                </a:solidFill>
                <a:effectLst/>
                <a:uLnTx/>
                <a:uFillTx/>
              </a:rPr>
              <a:t>=</a:t>
            </a:r>
            <a:r>
              <a:rPr kumimoji="0" lang="zh-CN" altLang="en-US" sz="1600" b="0" i="0" u="none" strike="noStrike" kern="1200" cap="none" spc="0" normalizeH="0" noProof="0" dirty="0">
                <a:ln>
                  <a:noFill/>
                </a:ln>
                <a:solidFill>
                  <a:srgbClr val="000000"/>
                </a:solidFill>
                <a:effectLst/>
                <a:uLnTx/>
                <a:uFillTx/>
              </a:rPr>
              <a:t> </a:t>
            </a:r>
            <a:r>
              <a:rPr kumimoji="0" lang="en-US" altLang="zh-CN" sz="1600" b="0" i="0" u="none" strike="noStrike" kern="1200" cap="none" spc="0" normalizeH="0" noProof="0" dirty="0">
                <a:ln>
                  <a:noFill/>
                </a:ln>
                <a:solidFill>
                  <a:srgbClr val="000000"/>
                </a:solidFill>
                <a:effectLst/>
                <a:uLnTx/>
                <a:uFillTx/>
              </a:rPr>
              <a:t>UV</a:t>
            </a:r>
            <a:r>
              <a:rPr kumimoji="0" lang="zh-CN" altLang="en-US" sz="1600" b="0" i="0" u="none" strike="noStrike" kern="1200" cap="none" spc="0" normalizeH="0" noProof="0" dirty="0">
                <a:ln>
                  <a:noFill/>
                </a:ln>
                <a:solidFill>
                  <a:srgbClr val="000000"/>
                </a:solidFill>
                <a:effectLst/>
                <a:uLnTx/>
                <a:uFillTx/>
              </a:rPr>
              <a:t> * </a:t>
            </a:r>
            <a:r>
              <a:rPr lang="en-US" altLang="zh-CN" sz="1600" dirty="0">
                <a:solidFill>
                  <a:srgbClr val="000000"/>
                </a:solidFill>
              </a:rPr>
              <a:t>Conversion rate</a:t>
            </a:r>
            <a:r>
              <a:rPr lang="zh-CN" altLang="en-US" sz="1600" dirty="0">
                <a:solidFill>
                  <a:srgbClr val="000000"/>
                </a:solidFill>
              </a:rPr>
              <a:t> * </a:t>
            </a:r>
            <a:r>
              <a:rPr lang="en-US" altLang="zh-CN" sz="1600" dirty="0">
                <a:solidFill>
                  <a:srgbClr val="000000"/>
                </a:solidFill>
              </a:rPr>
              <a:t>Customer Unit Price】</a:t>
            </a:r>
          </a:p>
          <a:p>
            <a:pPr marL="285750" indent="-285750">
              <a:spcBef>
                <a:spcPts val="600"/>
              </a:spcBef>
              <a:buFont typeface="Arial" panose="020B0604020202020204" pitchFamily="34" charset="0"/>
              <a:buChar char="•"/>
              <a:defRPr/>
            </a:pPr>
            <a:r>
              <a:rPr lang="en-US" altLang="zh-CN" sz="1600" dirty="0" err="1">
                <a:solidFill>
                  <a:srgbClr val="000000"/>
                </a:solidFill>
              </a:rPr>
              <a:t>KuaiShou</a:t>
            </a:r>
            <a:r>
              <a:rPr lang="en-US" altLang="zh-CN" sz="1600" dirty="0">
                <a:solidFill>
                  <a:srgbClr val="000000"/>
                </a:solidFill>
              </a:rPr>
              <a:t> e-commerce logic: user-centered, content-driven:</a:t>
            </a:r>
          </a:p>
          <a:p>
            <a:pPr marL="285750" indent="-285750">
              <a:spcBef>
                <a:spcPts val="600"/>
              </a:spcBef>
              <a:buFont typeface="Arial" panose="020B0604020202020204" pitchFamily="34" charset="0"/>
              <a:buChar char="•"/>
              <a:defRPr/>
            </a:pPr>
            <a:r>
              <a:rPr lang="en-US" altLang="zh-CN" sz="1600" dirty="0">
                <a:solidFill>
                  <a:srgbClr val="000000"/>
                </a:solidFill>
              </a:rPr>
              <a:t>【GMV</a:t>
            </a:r>
            <a:r>
              <a:rPr lang="zh-CN" altLang="en-US" sz="1600" dirty="0">
                <a:solidFill>
                  <a:srgbClr val="000000"/>
                </a:solidFill>
              </a:rPr>
              <a:t> </a:t>
            </a:r>
            <a:r>
              <a:rPr lang="en-US" altLang="zh-CN" sz="1600" dirty="0">
                <a:solidFill>
                  <a:srgbClr val="000000"/>
                </a:solidFill>
              </a:rPr>
              <a:t>=</a:t>
            </a:r>
            <a:r>
              <a:rPr lang="zh-CN" altLang="en-US" sz="1600" dirty="0">
                <a:solidFill>
                  <a:srgbClr val="000000"/>
                </a:solidFill>
              </a:rPr>
              <a:t> </a:t>
            </a:r>
            <a:r>
              <a:rPr lang="en-US" altLang="zh-CN" sz="1600" dirty="0">
                <a:solidFill>
                  <a:srgbClr val="000000"/>
                </a:solidFill>
              </a:rPr>
              <a:t>UV</a:t>
            </a:r>
            <a:r>
              <a:rPr lang="zh-CN" altLang="en-US" sz="1600" dirty="0">
                <a:solidFill>
                  <a:srgbClr val="000000"/>
                </a:solidFill>
              </a:rPr>
              <a:t> * </a:t>
            </a:r>
            <a:r>
              <a:rPr lang="en-US" altLang="zh-CN" sz="1600" dirty="0">
                <a:solidFill>
                  <a:srgbClr val="000000"/>
                </a:solidFill>
              </a:rPr>
              <a:t>Content consumption hours</a:t>
            </a:r>
            <a:r>
              <a:rPr lang="zh-CN" altLang="en-US" sz="1600" dirty="0">
                <a:solidFill>
                  <a:srgbClr val="000000"/>
                </a:solidFill>
              </a:rPr>
              <a:t> * </a:t>
            </a:r>
            <a:r>
              <a:rPr lang="en-US" altLang="zh-CN" sz="1600" dirty="0">
                <a:solidFill>
                  <a:srgbClr val="FF0000"/>
                </a:solidFill>
              </a:rPr>
              <a:t>Unit market order conversion rate</a:t>
            </a:r>
            <a:r>
              <a:rPr lang="zh-CN" altLang="en-US" sz="1600" dirty="0">
                <a:solidFill>
                  <a:srgbClr val="FF0000"/>
                </a:solidFill>
              </a:rPr>
              <a:t> </a:t>
            </a:r>
            <a:r>
              <a:rPr lang="zh-CN" altLang="en-US" sz="1600" dirty="0"/>
              <a:t>* </a:t>
            </a:r>
            <a:r>
              <a:rPr lang="en-US" altLang="zh-CN" sz="1600" dirty="0">
                <a:solidFill>
                  <a:srgbClr val="000000"/>
                </a:solidFill>
              </a:rPr>
              <a:t>Customer Unit Price </a:t>
            </a:r>
            <a:r>
              <a:rPr lang="zh-CN" altLang="en-US" sz="1600" dirty="0">
                <a:solidFill>
                  <a:srgbClr val="000000"/>
                </a:solidFill>
              </a:rPr>
              <a:t>*</a:t>
            </a:r>
            <a:r>
              <a:rPr lang="en-US" altLang="zh-CN" sz="1600" dirty="0">
                <a:solidFill>
                  <a:srgbClr val="000000"/>
                </a:solidFill>
              </a:rPr>
              <a:t> </a:t>
            </a:r>
            <a:r>
              <a:rPr lang="en-US" altLang="zh-CN" sz="1600" dirty="0">
                <a:solidFill>
                  <a:srgbClr val="FF0000"/>
                </a:solidFill>
              </a:rPr>
              <a:t>Repurchase frequency </a:t>
            </a:r>
            <a:r>
              <a:rPr lang="en-US" altLang="zh-CN" sz="1600" dirty="0">
                <a:solidFill>
                  <a:srgbClr val="000000"/>
                </a:solidFill>
              </a:rPr>
              <a:t>】</a:t>
            </a:r>
          </a:p>
        </p:txBody>
      </p:sp>
      <p:graphicFrame>
        <p:nvGraphicFramePr>
          <p:cNvPr id="56" name="图表 55">
            <a:extLst>
              <a:ext uri="{FF2B5EF4-FFF2-40B4-BE49-F238E27FC236}">
                <a16:creationId xmlns:a16="http://schemas.microsoft.com/office/drawing/2014/main" id="{7069A25D-B45F-A6B5-707E-4E4F968BFC9A}"/>
              </a:ext>
            </a:extLst>
          </p:cNvPr>
          <p:cNvGraphicFramePr>
            <a:graphicFrameLocks/>
          </p:cNvGraphicFramePr>
          <p:nvPr/>
        </p:nvGraphicFramePr>
        <p:xfrm>
          <a:off x="5093821" y="4553804"/>
          <a:ext cx="4496775" cy="2304256"/>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 3"/>
          <p:cNvGrpSpPr/>
          <p:nvPr/>
        </p:nvGrpSpPr>
        <p:grpSpPr>
          <a:xfrm>
            <a:off x="209550" y="4633542"/>
            <a:ext cx="4894797" cy="1914633"/>
            <a:chOff x="166687" y="4769170"/>
            <a:chExt cx="4894797" cy="1914633"/>
          </a:xfrm>
        </p:grpSpPr>
        <p:sp>
          <p:nvSpPr>
            <p:cNvPr id="57" name="矩形 56">
              <a:extLst>
                <a:ext uri="{FF2B5EF4-FFF2-40B4-BE49-F238E27FC236}">
                  <a16:creationId xmlns:a16="http://schemas.microsoft.com/office/drawing/2014/main" id="{698278D6-742D-459F-6AB3-BC9C3D1B3475}"/>
                </a:ext>
              </a:extLst>
            </p:cNvPr>
            <p:cNvSpPr/>
            <p:nvPr/>
          </p:nvSpPr>
          <p:spPr>
            <a:xfrm>
              <a:off x="166687" y="4769170"/>
              <a:ext cx="4894797" cy="1914633"/>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8" name="文本框 57">
              <a:extLst>
                <a:ext uri="{FF2B5EF4-FFF2-40B4-BE49-F238E27FC236}">
                  <a16:creationId xmlns:a16="http://schemas.microsoft.com/office/drawing/2014/main" id="{F98ABD72-CF48-CF40-0D02-9748A80036BC}"/>
                </a:ext>
              </a:extLst>
            </p:cNvPr>
            <p:cNvSpPr txBox="1"/>
            <p:nvPr/>
          </p:nvSpPr>
          <p:spPr>
            <a:xfrm>
              <a:off x="290512" y="4903183"/>
              <a:ext cx="4734979" cy="1646605"/>
            </a:xfrm>
            <a:prstGeom prst="rect">
              <a:avLst/>
            </a:prstGeom>
            <a:noFill/>
            <a:ln w="6350" cap="flat">
              <a:noFill/>
              <a:miter lim="800000"/>
            </a:ln>
          </p:spPr>
          <p:txBody>
            <a:bodyPr wrap="square">
              <a:spAutoFit/>
            </a:bodyPr>
            <a:lstStyle/>
            <a:p>
              <a:pPr marL="285750" indent="-285750">
                <a:spcBef>
                  <a:spcPts val="600"/>
                </a:spcBef>
                <a:buFont typeface="Arial" panose="020B0604020202020204" pitchFamily="34" charset="0"/>
                <a:buChar char="•"/>
                <a:defRPr/>
              </a:pPr>
              <a:r>
                <a:rPr lang="en-US" altLang="zh-CN" sz="1600" dirty="0">
                  <a:solidFill>
                    <a:srgbClr val="000000"/>
                  </a:solidFill>
                </a:rPr>
                <a:t>The current top five reasons for users to use live e-commerce, three of them are related to price concessions</a:t>
              </a:r>
            </a:p>
            <a:p>
              <a:pPr marL="285750" indent="-285750">
                <a:spcBef>
                  <a:spcPts val="600"/>
                </a:spcBef>
                <a:buFont typeface="Arial" panose="020B0604020202020204" pitchFamily="34" charset="0"/>
                <a:buChar char="•"/>
                <a:defRPr/>
              </a:pPr>
              <a:r>
                <a:rPr lang="en-US" altLang="zh-CN" sz="1600" dirty="0">
                  <a:solidFill>
                    <a:srgbClr val="000000"/>
                  </a:solidFill>
                </a:rPr>
                <a:t>The high interaction and repurchase rate of users will help </a:t>
              </a:r>
              <a:r>
                <a:rPr lang="en-US" altLang="zh-CN" sz="1600" dirty="0" err="1">
                  <a:solidFill>
                    <a:srgbClr val="000000"/>
                  </a:solidFill>
                </a:rPr>
                <a:t>KuaiShou</a:t>
              </a:r>
              <a:r>
                <a:rPr lang="en-US" altLang="zh-CN" sz="1600" dirty="0">
                  <a:solidFill>
                    <a:srgbClr val="000000"/>
                  </a:solidFill>
                </a:rPr>
                <a:t> dig deeper into the value of users </a:t>
              </a:r>
              <a:endParaRPr kumimoji="0" lang="en-US" altLang="zh-CN" sz="1600" i="0" u="none" strike="noStrike" kern="1200" cap="none" spc="0" normalizeH="0" baseline="0" noProof="0" dirty="0">
                <a:ln>
                  <a:noFill/>
                </a:ln>
                <a:solidFill>
                  <a:srgbClr val="000000"/>
                </a:solidFill>
                <a:effectLst/>
                <a:uLnTx/>
                <a:uFillTx/>
              </a:endParaRPr>
            </a:p>
          </p:txBody>
        </p:sp>
      </p:grpSp>
      <p:grpSp>
        <p:nvGrpSpPr>
          <p:cNvPr id="29" name="组 28"/>
          <p:cNvGrpSpPr/>
          <p:nvPr/>
        </p:nvGrpSpPr>
        <p:grpSpPr>
          <a:xfrm>
            <a:off x="5636282" y="1799461"/>
            <a:ext cx="3829341" cy="2016483"/>
            <a:chOff x="5077148" y="1701602"/>
            <a:chExt cx="3829341" cy="2016483"/>
          </a:xfrm>
        </p:grpSpPr>
        <p:grpSp>
          <p:nvGrpSpPr>
            <p:cNvPr id="30" name="组 29"/>
            <p:cNvGrpSpPr/>
            <p:nvPr/>
          </p:nvGrpSpPr>
          <p:grpSpPr>
            <a:xfrm>
              <a:off x="6320358" y="1701602"/>
              <a:ext cx="900100" cy="468052"/>
              <a:chOff x="6320358" y="1701602"/>
              <a:chExt cx="900100" cy="468052"/>
            </a:xfrm>
          </p:grpSpPr>
          <p:sp>
            <p:nvSpPr>
              <p:cNvPr id="55" name="椭圆 54"/>
              <p:cNvSpPr/>
              <p:nvPr/>
            </p:nvSpPr>
            <p:spPr>
              <a:xfrm>
                <a:off x="6320358" y="1701602"/>
                <a:ext cx="900100" cy="468052"/>
              </a:xfrm>
              <a:prstGeom prst="ellipse">
                <a:avLst/>
              </a:prstGeom>
              <a:solidFill>
                <a:srgbClr val="FE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59" name="文本框 58"/>
              <p:cNvSpPr txBox="1"/>
              <p:nvPr/>
            </p:nvSpPr>
            <p:spPr>
              <a:xfrm>
                <a:off x="6410368" y="1838678"/>
                <a:ext cx="720080"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dirty="0">
                    <a:solidFill>
                      <a:schemeClr val="bg1"/>
                    </a:solidFill>
                    <a:latin typeface="Arial" panose="020B0604020202020204" pitchFamily="34" charset="0"/>
                    <a:cs typeface="Arial" panose="020B0604020202020204" pitchFamily="34" charset="0"/>
                  </a:rPr>
                  <a:t>Appeal</a:t>
                </a:r>
                <a:endParaRPr kumimoji="1" lang="zh-CN" altLang="en-US" sz="1400" dirty="0">
                  <a:solidFill>
                    <a:schemeClr val="bg1"/>
                  </a:solidFill>
                  <a:latin typeface="Arial" panose="020B0604020202020204" pitchFamily="34" charset="0"/>
                  <a:cs typeface="Arial" panose="020B0604020202020204" pitchFamily="34" charset="0"/>
                </a:endParaRPr>
              </a:p>
            </p:txBody>
          </p:sp>
        </p:grpSp>
        <p:grpSp>
          <p:nvGrpSpPr>
            <p:cNvPr id="32" name="组 31"/>
            <p:cNvGrpSpPr/>
            <p:nvPr/>
          </p:nvGrpSpPr>
          <p:grpSpPr>
            <a:xfrm>
              <a:off x="5077148" y="3250033"/>
              <a:ext cx="900100" cy="468052"/>
              <a:chOff x="6320358" y="1701602"/>
              <a:chExt cx="900100" cy="468052"/>
            </a:xfrm>
          </p:grpSpPr>
          <p:sp>
            <p:nvSpPr>
              <p:cNvPr id="53" name="椭圆 52"/>
              <p:cNvSpPr/>
              <p:nvPr/>
            </p:nvSpPr>
            <p:spPr>
              <a:xfrm>
                <a:off x="6320358" y="1701602"/>
                <a:ext cx="900100" cy="468052"/>
              </a:xfrm>
              <a:prstGeom prst="ellipse">
                <a:avLst/>
              </a:prstGeom>
              <a:solidFill>
                <a:srgbClr val="FE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54" name="文本框 53"/>
              <p:cNvSpPr txBox="1"/>
              <p:nvPr/>
            </p:nvSpPr>
            <p:spPr>
              <a:xfrm>
                <a:off x="6365363" y="1838678"/>
                <a:ext cx="810090"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a:solidFill>
                      <a:schemeClr val="bg1"/>
                    </a:solidFill>
                    <a:latin typeface="Arial" panose="020B0604020202020204" pitchFamily="34" charset="0"/>
                    <a:cs typeface="Arial" panose="020B0604020202020204" pitchFamily="34" charset="0"/>
                  </a:rPr>
                  <a:t>Purchase</a:t>
                </a:r>
                <a:endParaRPr kumimoji="1" lang="zh-CN" altLang="en-US" sz="1400" dirty="0">
                  <a:solidFill>
                    <a:schemeClr val="bg1"/>
                  </a:solidFill>
                  <a:latin typeface="Arial" panose="020B0604020202020204" pitchFamily="34" charset="0"/>
                  <a:cs typeface="Arial" panose="020B0604020202020204" pitchFamily="34" charset="0"/>
                </a:endParaRPr>
              </a:p>
            </p:txBody>
          </p:sp>
        </p:grpSp>
        <p:grpSp>
          <p:nvGrpSpPr>
            <p:cNvPr id="33" name="组 32"/>
            <p:cNvGrpSpPr/>
            <p:nvPr/>
          </p:nvGrpSpPr>
          <p:grpSpPr>
            <a:xfrm>
              <a:off x="7680960" y="3250033"/>
              <a:ext cx="900100" cy="468052"/>
              <a:chOff x="6320358" y="1701602"/>
              <a:chExt cx="900100" cy="468052"/>
            </a:xfrm>
          </p:grpSpPr>
          <p:sp>
            <p:nvSpPr>
              <p:cNvPr id="50" name="椭圆 49"/>
              <p:cNvSpPr/>
              <p:nvPr/>
            </p:nvSpPr>
            <p:spPr>
              <a:xfrm>
                <a:off x="6320358" y="1701602"/>
                <a:ext cx="900100" cy="468052"/>
              </a:xfrm>
              <a:prstGeom prst="ellipse">
                <a:avLst/>
              </a:prstGeom>
              <a:solidFill>
                <a:srgbClr val="FE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52" name="文本框 51"/>
              <p:cNvSpPr txBox="1"/>
              <p:nvPr/>
            </p:nvSpPr>
            <p:spPr>
              <a:xfrm>
                <a:off x="6365363" y="1838678"/>
                <a:ext cx="810090"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dirty="0">
                    <a:solidFill>
                      <a:schemeClr val="bg1"/>
                    </a:solidFill>
                    <a:latin typeface="Arial" panose="020B0604020202020204" pitchFamily="34" charset="0"/>
                    <a:cs typeface="Arial" panose="020B0604020202020204" pitchFamily="34" charset="0"/>
                  </a:rPr>
                  <a:t>Retention</a:t>
                </a:r>
                <a:endParaRPr kumimoji="1" lang="zh-CN" altLang="en-US" sz="1400" dirty="0">
                  <a:solidFill>
                    <a:schemeClr val="bg1"/>
                  </a:solidFill>
                  <a:latin typeface="Arial" panose="020B0604020202020204" pitchFamily="34" charset="0"/>
                  <a:cs typeface="Arial" panose="020B0604020202020204" pitchFamily="34" charset="0"/>
                </a:endParaRPr>
              </a:p>
            </p:txBody>
          </p:sp>
        </p:grpSp>
        <p:cxnSp>
          <p:nvCxnSpPr>
            <p:cNvPr id="35" name="直线连接符 34"/>
            <p:cNvCxnSpPr>
              <a:endCxn id="33" idx="3"/>
            </p:cNvCxnSpPr>
            <p:nvPr/>
          </p:nvCxnSpPr>
          <p:spPr>
            <a:xfrm flipV="1">
              <a:off x="5527198" y="2101109"/>
              <a:ext cx="924977" cy="1148924"/>
            </a:xfrm>
            <a:prstGeom prst="line">
              <a:avLst/>
            </a:prstGeom>
            <a:ln w="25400" cap="flat">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3" idx="5"/>
            </p:cNvCxnSpPr>
            <p:nvPr/>
          </p:nvCxnSpPr>
          <p:spPr>
            <a:xfrm>
              <a:off x="7088641" y="2101109"/>
              <a:ext cx="1042369" cy="1148924"/>
            </a:xfrm>
            <a:prstGeom prst="line">
              <a:avLst/>
            </a:prstGeom>
            <a:ln w="25400" cap="flat">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nvCxnSpPr>
          <p:spPr>
            <a:xfrm>
              <a:off x="5977248" y="3484059"/>
              <a:ext cx="1703712" cy="0"/>
            </a:xfrm>
            <a:prstGeom prst="line">
              <a:avLst/>
            </a:prstGeom>
            <a:ln w="25400" cap="flat">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组 39"/>
            <p:cNvGrpSpPr/>
            <p:nvPr/>
          </p:nvGrpSpPr>
          <p:grpSpPr>
            <a:xfrm>
              <a:off x="6320358" y="2592830"/>
              <a:ext cx="900100" cy="468052"/>
              <a:chOff x="6320358" y="1701602"/>
              <a:chExt cx="900100" cy="468052"/>
            </a:xfrm>
          </p:grpSpPr>
          <p:sp>
            <p:nvSpPr>
              <p:cNvPr id="48" name="椭圆 47"/>
              <p:cNvSpPr/>
              <p:nvPr/>
            </p:nvSpPr>
            <p:spPr>
              <a:xfrm>
                <a:off x="6320358" y="1701602"/>
                <a:ext cx="900100" cy="468052"/>
              </a:xfrm>
              <a:prstGeom prst="ellipse">
                <a:avLst/>
              </a:prstGeom>
              <a:solidFill>
                <a:srgbClr val="FE410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49" name="文本框 48"/>
              <p:cNvSpPr txBox="1"/>
              <p:nvPr/>
            </p:nvSpPr>
            <p:spPr>
              <a:xfrm>
                <a:off x="6410368" y="1838678"/>
                <a:ext cx="720080"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dirty="0">
                    <a:solidFill>
                      <a:schemeClr val="bg1"/>
                    </a:solidFill>
                    <a:latin typeface="Arial" panose="020B0604020202020204" pitchFamily="34" charset="0"/>
                    <a:cs typeface="Arial" panose="020B0604020202020204" pitchFamily="34" charset="0"/>
                  </a:rPr>
                  <a:t>Trust</a:t>
                </a:r>
                <a:endParaRPr kumimoji="1" lang="zh-CN" altLang="en-US" sz="1400" dirty="0">
                  <a:solidFill>
                    <a:schemeClr val="bg1"/>
                  </a:solidFill>
                  <a:latin typeface="Arial" panose="020B0604020202020204" pitchFamily="34" charset="0"/>
                  <a:cs typeface="Arial" panose="020B0604020202020204" pitchFamily="34" charset="0"/>
                </a:endParaRPr>
              </a:p>
            </p:txBody>
          </p:sp>
        </p:grpSp>
        <p:cxnSp>
          <p:nvCxnSpPr>
            <p:cNvPr id="42" name="直线箭头连接符 41"/>
            <p:cNvCxnSpPr/>
            <p:nvPr/>
          </p:nvCxnSpPr>
          <p:spPr>
            <a:xfrm>
              <a:off x="6770408" y="3060882"/>
              <a:ext cx="0" cy="423176"/>
            </a:xfrm>
            <a:prstGeom prst="straightConnector1">
              <a:avLst/>
            </a:prstGeom>
            <a:ln w="1905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p:nvPr/>
          </p:nvCxnSpPr>
          <p:spPr>
            <a:xfrm flipH="1" flipV="1">
              <a:off x="6032326" y="2592830"/>
              <a:ext cx="288032" cy="234026"/>
            </a:xfrm>
            <a:prstGeom prst="straightConnector1">
              <a:avLst/>
            </a:prstGeom>
            <a:ln w="1905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p:nvPr/>
          </p:nvCxnSpPr>
          <p:spPr>
            <a:xfrm flipV="1">
              <a:off x="7220458" y="2587513"/>
              <a:ext cx="288032" cy="239343"/>
            </a:xfrm>
            <a:prstGeom prst="straightConnector1">
              <a:avLst/>
            </a:prstGeom>
            <a:ln w="19050" cap="flat">
              <a:solidFill>
                <a:srgbClr val="FF0000"/>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210300" y="3555435"/>
              <a:ext cx="1264628" cy="152349"/>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1100" dirty="0">
                  <a:latin typeface="Times New Roman" charset="0"/>
                  <a:ea typeface="Times New Roman" charset="0"/>
                  <a:cs typeface="Times New Roman" charset="0"/>
                </a:rPr>
                <a:t>Purchase conversion</a:t>
              </a:r>
              <a:endParaRPr kumimoji="1" lang="zh-CN" altLang="en-US" sz="1100" dirty="0">
                <a:latin typeface="Times New Roman" charset="0"/>
                <a:ea typeface="Times New Roman" charset="0"/>
                <a:cs typeface="Times New Roman" charset="0"/>
              </a:endParaRPr>
            </a:p>
          </p:txBody>
        </p:sp>
        <p:sp>
          <p:nvSpPr>
            <p:cNvPr id="46" name="文本框 45"/>
            <p:cNvSpPr txBox="1"/>
            <p:nvPr/>
          </p:nvSpPr>
          <p:spPr>
            <a:xfrm>
              <a:off x="7641861" y="2390358"/>
              <a:ext cx="1264628" cy="152349"/>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1100">
                  <a:latin typeface="Times New Roman" charset="0"/>
                  <a:ea typeface="Times New Roman" charset="0"/>
                  <a:cs typeface="Times New Roman" charset="0"/>
                </a:rPr>
                <a:t>Attract attention</a:t>
              </a:r>
              <a:endParaRPr kumimoji="1" lang="zh-CN" altLang="en-US" sz="1100" dirty="0">
                <a:latin typeface="Times New Roman" charset="0"/>
                <a:ea typeface="Times New Roman" charset="0"/>
                <a:cs typeface="Times New Roman" charset="0"/>
              </a:endParaRPr>
            </a:p>
          </p:txBody>
        </p:sp>
        <p:sp>
          <p:nvSpPr>
            <p:cNvPr id="47" name="文本框 46"/>
            <p:cNvSpPr txBox="1"/>
            <p:nvPr/>
          </p:nvSpPr>
          <p:spPr>
            <a:xfrm>
              <a:off x="5131363" y="2438668"/>
              <a:ext cx="1264628" cy="152349"/>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kumimoji="1" lang="en-US" altLang="zh-CN" sz="1100">
                  <a:latin typeface="Times New Roman" charset="0"/>
                  <a:ea typeface="Times New Roman" charset="0"/>
                  <a:cs typeface="Times New Roman" charset="0"/>
                </a:rPr>
                <a:t>Incentive to buy</a:t>
              </a:r>
              <a:endParaRPr kumimoji="1" lang="zh-CN" altLang="en-US" sz="1100" dirty="0">
                <a:latin typeface="Times New Roman" charset="0"/>
                <a:ea typeface="Times New Roman" charset="0"/>
                <a:cs typeface="Times New Roman" charset="0"/>
              </a:endParaRPr>
            </a:p>
          </p:txBody>
        </p:sp>
      </p:grpSp>
      <p:sp>
        <p:nvSpPr>
          <p:cNvPr id="60" name="Text Box 10">
            <a:extLst>
              <a:ext uri="{FF2B5EF4-FFF2-40B4-BE49-F238E27FC236}">
                <a16:creationId xmlns:a16="http://schemas.microsoft.com/office/drawing/2014/main" id="{8530C2AF-3FDA-9575-E992-0E2E55CE4598}"/>
              </a:ext>
            </a:extLst>
          </p:cNvPr>
          <p:cNvSpPr txBox="1">
            <a:spLocks noChangeArrowheads="1"/>
          </p:cNvSpPr>
          <p:nvPr>
            <p:custDataLst>
              <p:tags r:id="rId1"/>
            </p:custDataLst>
          </p:nvPr>
        </p:nvSpPr>
        <p:spPr bwMode="auto">
          <a:xfrm>
            <a:off x="5348250" y="4289243"/>
            <a:ext cx="4242346" cy="322038"/>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1400" b="1" dirty="0">
                <a:solidFill>
                  <a:schemeClr val="bg1"/>
                </a:solidFill>
                <a:latin typeface="Palatino Linotype" panose="02040502050505030304" pitchFamily="18" charset="0"/>
              </a:rPr>
              <a:t>Reasons why users use live streaming e-commerce</a:t>
            </a:r>
          </a:p>
        </p:txBody>
      </p:sp>
      <p:sp>
        <p:nvSpPr>
          <p:cNvPr id="3" name="矩形 2">
            <a:extLst>
              <a:ext uri="{FF2B5EF4-FFF2-40B4-BE49-F238E27FC236}">
                <a16:creationId xmlns:a16="http://schemas.microsoft.com/office/drawing/2014/main" id="{5BAFA4E0-12C1-D893-FB85-E841B8843179}"/>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5" name="矩形 4">
            <a:extLst>
              <a:ext uri="{FF2B5EF4-FFF2-40B4-BE49-F238E27FC236}">
                <a16:creationId xmlns:a16="http://schemas.microsoft.com/office/drawing/2014/main" id="{776EF93D-32B8-3A1B-5DBD-1ACBEF66BFDB}"/>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6" name="矩形 5">
            <a:extLst>
              <a:ext uri="{FF2B5EF4-FFF2-40B4-BE49-F238E27FC236}">
                <a16:creationId xmlns:a16="http://schemas.microsoft.com/office/drawing/2014/main" id="{15A94D11-41C9-FC26-9700-A40659A4AD47}"/>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7" name="矩形 6">
            <a:extLst>
              <a:ext uri="{FF2B5EF4-FFF2-40B4-BE49-F238E27FC236}">
                <a16:creationId xmlns:a16="http://schemas.microsoft.com/office/drawing/2014/main" id="{7302F6CF-A90C-2F3F-0927-0EF07192BFA4}"/>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8" name="矩形 7">
            <a:extLst>
              <a:ext uri="{FF2B5EF4-FFF2-40B4-BE49-F238E27FC236}">
                <a16:creationId xmlns:a16="http://schemas.microsoft.com/office/drawing/2014/main" id="{F85419E2-98E7-D692-5B06-2668E13C74F0}"/>
              </a:ext>
            </a:extLst>
          </p:cNvPr>
          <p:cNvSpPr/>
          <p:nvPr/>
        </p:nvSpPr>
        <p:spPr>
          <a:xfrm>
            <a:off x="3861930"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Business</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10" name="直线连接符 9">
            <a:extLst>
              <a:ext uri="{FF2B5EF4-FFF2-40B4-BE49-F238E27FC236}">
                <a16:creationId xmlns:a16="http://schemas.microsoft.com/office/drawing/2014/main" id="{1863F492-FAC2-41E2-64AD-147B6CE6A125}"/>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 name="直线连接符 10">
            <a:extLst>
              <a:ext uri="{FF2B5EF4-FFF2-40B4-BE49-F238E27FC236}">
                <a16:creationId xmlns:a16="http://schemas.microsoft.com/office/drawing/2014/main" id="{61C290DA-2252-2C36-05C1-19D1C6AF4D01}"/>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直线连接符 11">
            <a:extLst>
              <a:ext uri="{FF2B5EF4-FFF2-40B4-BE49-F238E27FC236}">
                <a16:creationId xmlns:a16="http://schemas.microsoft.com/office/drawing/2014/main" id="{F597DCBC-D8E5-34CE-E89F-4B8FC7185E32}"/>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 name="直线连接符 12">
            <a:extLst>
              <a:ext uri="{FF2B5EF4-FFF2-40B4-BE49-F238E27FC236}">
                <a16:creationId xmlns:a16="http://schemas.microsoft.com/office/drawing/2014/main" id="{A5113C2B-D7F8-19C6-B65F-300525256424}"/>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9680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930" y="514934"/>
            <a:ext cx="8277977" cy="394580"/>
          </a:xfrm>
        </p:spPr>
        <p:txBody>
          <a:bodyPr/>
          <a:lstStyle/>
          <a:p>
            <a:r>
              <a:rPr lang="en-US" altLang="zh-CN" dirty="0"/>
              <a:t>Revenue</a:t>
            </a:r>
            <a:r>
              <a:rPr lang="zh-CN" altLang="en-US" dirty="0"/>
              <a:t> </a:t>
            </a:r>
            <a:r>
              <a:rPr lang="en-US" altLang="zh-CN" dirty="0"/>
              <a:t>Forecast</a:t>
            </a:r>
            <a:endParaRPr lang="zh-CN" altLang="en-US" dirty="0"/>
          </a:p>
        </p:txBody>
      </p:sp>
      <p:sp>
        <p:nvSpPr>
          <p:cNvPr id="35" name="矩形: 圆角 34"/>
          <p:cNvSpPr/>
          <p:nvPr/>
        </p:nvSpPr>
        <p:spPr>
          <a:xfrm>
            <a:off x="122555" y="3109873"/>
            <a:ext cx="972000" cy="1800000"/>
          </a:xfrm>
          <a:prstGeom prst="roundRect">
            <a:avLst>
              <a:gd name="adj" fmla="val 9330"/>
            </a:avLst>
          </a:prstGeom>
          <a:solidFill>
            <a:schemeClr val="bg2">
              <a:lumMod val="20000"/>
              <a:lumOff val="80000"/>
            </a:schemeClr>
          </a:solidFill>
        </p:spPr>
        <p:txBody>
          <a:bodyPr wrap="square" anchor="ctr">
            <a:spAutoFit/>
          </a:bodyPr>
          <a:lstStyle/>
          <a:p>
            <a:pPr algn="ctr"/>
            <a:r>
              <a:rPr lang="en-US" altLang="zh-CN" sz="1400" b="1" dirty="0">
                <a:solidFill>
                  <a:schemeClr val="accent1"/>
                </a:solidFill>
                <a:latin typeface="Arial" panose="020B0604020202020204" pitchFamily="34" charset="0"/>
                <a:cs typeface="Arial" panose="020B0604020202020204" pitchFamily="34" charset="0"/>
              </a:rPr>
              <a:t>Net Profit</a:t>
            </a:r>
          </a:p>
        </p:txBody>
      </p:sp>
      <p:sp>
        <p:nvSpPr>
          <p:cNvPr id="3" name="矩形: 圆角 34"/>
          <p:cNvSpPr/>
          <p:nvPr/>
        </p:nvSpPr>
        <p:spPr>
          <a:xfrm>
            <a:off x="1497330" y="2641878"/>
            <a:ext cx="1278890" cy="552146"/>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400" b="1" dirty="0">
                <a:solidFill>
                  <a:schemeClr val="accent1"/>
                </a:solidFill>
                <a:latin typeface="Arial" panose="020B0604020202020204" pitchFamily="34" charset="0"/>
                <a:cs typeface="Arial" panose="020B0604020202020204" pitchFamily="34" charset="0"/>
              </a:rPr>
              <a:t>Operating Revenue</a:t>
            </a:r>
          </a:p>
        </p:txBody>
      </p:sp>
      <p:sp>
        <p:nvSpPr>
          <p:cNvPr id="7" name="矩形: 圆角 34"/>
          <p:cNvSpPr/>
          <p:nvPr/>
        </p:nvSpPr>
        <p:spPr>
          <a:xfrm>
            <a:off x="1587500" y="5054020"/>
            <a:ext cx="1229995" cy="553228"/>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400" b="1" dirty="0">
                <a:solidFill>
                  <a:schemeClr val="accent1"/>
                </a:solidFill>
                <a:latin typeface="Arial" panose="020B0604020202020204" pitchFamily="34" charset="0"/>
                <a:cs typeface="Arial" panose="020B0604020202020204" pitchFamily="34" charset="0"/>
              </a:rPr>
              <a:t>Cost and Expense</a:t>
            </a:r>
          </a:p>
        </p:txBody>
      </p:sp>
      <p:sp>
        <p:nvSpPr>
          <p:cNvPr id="45" name="圆角矩形 107"/>
          <p:cNvSpPr/>
          <p:nvPr/>
        </p:nvSpPr>
        <p:spPr>
          <a:xfrm>
            <a:off x="3437890" y="1922589"/>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Livestreaming Revenue</a:t>
            </a:r>
          </a:p>
        </p:txBody>
      </p:sp>
      <p:sp>
        <p:nvSpPr>
          <p:cNvPr id="12" name="圆角矩形 107"/>
          <p:cNvSpPr/>
          <p:nvPr/>
        </p:nvSpPr>
        <p:spPr>
          <a:xfrm>
            <a:off x="3437890" y="2462339"/>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Advertisement Revenue</a:t>
            </a:r>
          </a:p>
        </p:txBody>
      </p:sp>
      <p:sp>
        <p:nvSpPr>
          <p:cNvPr id="13" name="圆角矩形 107"/>
          <p:cNvSpPr/>
          <p:nvPr/>
        </p:nvSpPr>
        <p:spPr>
          <a:xfrm>
            <a:off x="3437890" y="3035109"/>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E-commerce Revenue</a:t>
            </a:r>
          </a:p>
        </p:txBody>
      </p:sp>
      <p:sp>
        <p:nvSpPr>
          <p:cNvPr id="14" name="圆角矩形 107"/>
          <p:cNvSpPr/>
          <p:nvPr/>
        </p:nvSpPr>
        <p:spPr>
          <a:xfrm>
            <a:off x="3437890" y="5382704"/>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Marketing expenses</a:t>
            </a:r>
          </a:p>
        </p:txBody>
      </p:sp>
      <p:sp>
        <p:nvSpPr>
          <p:cNvPr id="16" name="矩形: 圆角 34"/>
          <p:cNvSpPr/>
          <p:nvPr/>
        </p:nvSpPr>
        <p:spPr>
          <a:xfrm>
            <a:off x="5746115" y="1968892"/>
            <a:ext cx="3742595" cy="258128"/>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MAU* Penetration rate of live streaming payment* ARPU</a:t>
            </a:r>
          </a:p>
        </p:txBody>
      </p:sp>
      <p:sp>
        <p:nvSpPr>
          <p:cNvPr id="19" name="圆角矩形 107"/>
          <p:cNvSpPr/>
          <p:nvPr/>
        </p:nvSpPr>
        <p:spPr>
          <a:xfrm>
            <a:off x="3437890" y="3614864"/>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Other Revenue</a:t>
            </a:r>
          </a:p>
        </p:txBody>
      </p:sp>
      <p:sp>
        <p:nvSpPr>
          <p:cNvPr id="20" name="圆角矩形 107"/>
          <p:cNvSpPr/>
          <p:nvPr/>
        </p:nvSpPr>
        <p:spPr>
          <a:xfrm>
            <a:off x="3437890" y="4842954"/>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Bandwidth cost</a:t>
            </a:r>
          </a:p>
        </p:txBody>
      </p:sp>
      <p:sp>
        <p:nvSpPr>
          <p:cNvPr id="29" name="圆角矩形 107"/>
          <p:cNvSpPr/>
          <p:nvPr/>
        </p:nvSpPr>
        <p:spPr>
          <a:xfrm>
            <a:off x="3437890" y="4302569"/>
            <a:ext cx="2138680" cy="387350"/>
          </a:xfrm>
          <a:prstGeom prst="roundRect">
            <a:avLst>
              <a:gd name="adj" fmla="val 11542"/>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18000" rIns="0" rtlCol="0" anchor="ctr" anchorCtr="0"/>
          <a:lstStyle/>
          <a:p>
            <a:pPr algn="ctr">
              <a:spcBef>
                <a:spcPct val="0"/>
              </a:spcBef>
            </a:pPr>
            <a:r>
              <a:rPr lang="en-US" altLang="zh-CN" sz="1400" b="1" dirty="0">
                <a:solidFill>
                  <a:schemeClr val="tx1"/>
                </a:solidFill>
                <a:latin typeface="Arial" panose="020B0604020202020204" pitchFamily="34" charset="0"/>
                <a:cs typeface="Arial" panose="020B0604020202020204" pitchFamily="34" charset="0"/>
                <a:sym typeface="+mn-lt"/>
              </a:rPr>
              <a:t>Revenue sharing</a:t>
            </a:r>
          </a:p>
        </p:txBody>
      </p:sp>
      <p:cxnSp>
        <p:nvCxnSpPr>
          <p:cNvPr id="32" name="肘形连接符 31"/>
          <p:cNvCxnSpPr>
            <a:stCxn id="35" idx="3"/>
            <a:endCxn id="3" idx="1"/>
          </p:cNvCxnSpPr>
          <p:nvPr/>
        </p:nvCxnSpPr>
        <p:spPr>
          <a:xfrm flipV="1">
            <a:off x="1094740" y="2918269"/>
            <a:ext cx="402590" cy="1092200"/>
          </a:xfrm>
          <a:prstGeom prst="bentConnector3">
            <a:avLst>
              <a:gd name="adj1" fmla="val 50000"/>
            </a:avLst>
          </a:prstGeom>
          <a:ln w="19050" cap="flat">
            <a:solidFill>
              <a:schemeClr val="accent3"/>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1059180" y="4009834"/>
            <a:ext cx="474980" cy="1382395"/>
          </a:xfrm>
          <a:prstGeom prst="bentConnector3">
            <a:avLst>
              <a:gd name="adj1" fmla="val 50000"/>
            </a:avLst>
          </a:prstGeom>
          <a:ln w="19050" cap="flat">
            <a:solidFill>
              <a:schemeClr val="accent3"/>
            </a:solidFill>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右箭头 37"/>
          <p:cNvSpPr/>
          <p:nvPr/>
        </p:nvSpPr>
        <p:spPr>
          <a:xfrm>
            <a:off x="2941955" y="2600769"/>
            <a:ext cx="318135" cy="572770"/>
          </a:xfrm>
          <a:prstGeom prst="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0" name="右箭头 39"/>
          <p:cNvSpPr/>
          <p:nvPr/>
        </p:nvSpPr>
        <p:spPr>
          <a:xfrm>
            <a:off x="2941955" y="4964239"/>
            <a:ext cx="318135" cy="572770"/>
          </a:xfrm>
          <a:prstGeom prst="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 name="矩形: 圆角 34">
            <a:extLst>
              <a:ext uri="{FF2B5EF4-FFF2-40B4-BE49-F238E27FC236}">
                <a16:creationId xmlns:a16="http://schemas.microsoft.com/office/drawing/2014/main" id="{D213A7A0-0D3B-34E7-2EB8-A53C02735FE5}"/>
              </a:ext>
            </a:extLst>
          </p:cNvPr>
          <p:cNvSpPr/>
          <p:nvPr/>
        </p:nvSpPr>
        <p:spPr>
          <a:xfrm>
            <a:off x="5761731" y="2386008"/>
            <a:ext cx="3726979" cy="258128"/>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External circulation advertising revenue</a:t>
            </a:r>
          </a:p>
        </p:txBody>
      </p:sp>
      <p:sp>
        <p:nvSpPr>
          <p:cNvPr id="5" name="矩形: 圆角 34">
            <a:extLst>
              <a:ext uri="{FF2B5EF4-FFF2-40B4-BE49-F238E27FC236}">
                <a16:creationId xmlns:a16="http://schemas.microsoft.com/office/drawing/2014/main" id="{3FC72F18-7D73-2468-E5C3-54CCBBB98F82}"/>
              </a:ext>
            </a:extLst>
          </p:cNvPr>
          <p:cNvSpPr/>
          <p:nvPr/>
        </p:nvSpPr>
        <p:spPr>
          <a:xfrm>
            <a:off x="5758813" y="3046319"/>
            <a:ext cx="3726979" cy="360000"/>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GMV</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Take</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Rate</a:t>
            </a:r>
            <a:r>
              <a:rPr lang="zh-CN" altLang="en-US" sz="1000" b="1" dirty="0">
                <a:solidFill>
                  <a:schemeClr val="accent1"/>
                </a:solidFill>
                <a:latin typeface="Arial" panose="020B0604020202020204" pitchFamily="34" charset="0"/>
                <a:cs typeface="Arial" panose="020B0604020202020204" pitchFamily="34" charset="0"/>
              </a:rPr>
              <a:t>（</a:t>
            </a:r>
            <a:r>
              <a:rPr lang="en-US" altLang="zh-CN" sz="1000" b="1" dirty="0">
                <a:solidFill>
                  <a:schemeClr val="accent1"/>
                </a:solidFill>
                <a:latin typeface="Arial" panose="020B0604020202020204" pitchFamily="34" charset="0"/>
                <a:cs typeface="Arial" panose="020B0604020202020204" pitchFamily="34" charset="0"/>
              </a:rPr>
              <a:t>%</a:t>
            </a:r>
            <a:r>
              <a:rPr lang="zh-CN" altLang="en-US" sz="1000" b="1" dirty="0">
                <a:solidFill>
                  <a:schemeClr val="accent1"/>
                </a:solidFill>
                <a:latin typeface="Arial" panose="020B0604020202020204" pitchFamily="34" charset="0"/>
                <a:cs typeface="Arial" panose="020B0604020202020204" pitchFamily="34" charset="0"/>
              </a:rPr>
              <a:t>）</a:t>
            </a:r>
            <a:endParaRPr lang="en-US" altLang="zh-CN" sz="1000" b="1" dirty="0">
              <a:solidFill>
                <a:schemeClr val="accent1"/>
              </a:solidFill>
              <a:latin typeface="Arial" panose="020B0604020202020204" pitchFamily="34" charset="0"/>
              <a:cs typeface="Arial" panose="020B0604020202020204" pitchFamily="34" charset="0"/>
            </a:endParaRPr>
          </a:p>
        </p:txBody>
      </p:sp>
      <p:sp>
        <p:nvSpPr>
          <p:cNvPr id="6" name="矩形: 圆角 34">
            <a:extLst>
              <a:ext uri="{FF2B5EF4-FFF2-40B4-BE49-F238E27FC236}">
                <a16:creationId xmlns:a16="http://schemas.microsoft.com/office/drawing/2014/main" id="{9AD8088A-FE61-7FC9-B176-D5979C6439D1}"/>
              </a:ext>
            </a:extLst>
          </p:cNvPr>
          <p:cNvSpPr/>
          <p:nvPr/>
        </p:nvSpPr>
        <p:spPr>
          <a:xfrm>
            <a:off x="5761731" y="2682217"/>
            <a:ext cx="3726979" cy="258128"/>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Internal circulation advertising revenue</a:t>
            </a:r>
          </a:p>
        </p:txBody>
      </p:sp>
      <p:sp>
        <p:nvSpPr>
          <p:cNvPr id="8" name="矩形: 圆角 34">
            <a:extLst>
              <a:ext uri="{FF2B5EF4-FFF2-40B4-BE49-F238E27FC236}">
                <a16:creationId xmlns:a16="http://schemas.microsoft.com/office/drawing/2014/main" id="{191F0090-4B55-9E52-7E22-780E503CA82F}"/>
              </a:ext>
            </a:extLst>
          </p:cNvPr>
          <p:cNvSpPr/>
          <p:nvPr/>
        </p:nvSpPr>
        <p:spPr>
          <a:xfrm>
            <a:off x="5761731" y="4888510"/>
            <a:ext cx="3726979" cy="258128"/>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MAU</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Bandwidth</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cost</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per</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month</a:t>
            </a:r>
          </a:p>
        </p:txBody>
      </p:sp>
      <p:sp>
        <p:nvSpPr>
          <p:cNvPr id="10" name="矩形: 圆角 34">
            <a:extLst>
              <a:ext uri="{FF2B5EF4-FFF2-40B4-BE49-F238E27FC236}">
                <a16:creationId xmlns:a16="http://schemas.microsoft.com/office/drawing/2014/main" id="{FB524E78-1EBC-9CF8-DECE-49B41A7E7DE3}"/>
              </a:ext>
            </a:extLst>
          </p:cNvPr>
          <p:cNvSpPr/>
          <p:nvPr/>
        </p:nvSpPr>
        <p:spPr>
          <a:xfrm>
            <a:off x="5746115" y="4253509"/>
            <a:ext cx="3726979" cy="419457"/>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Live-streaming</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Revenue</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take</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rate</a:t>
            </a:r>
            <a:r>
              <a:rPr lang="zh-CN" altLang="en-US" sz="1000" b="1" dirty="0">
                <a:solidFill>
                  <a:schemeClr val="accent1"/>
                </a:solidFill>
                <a:latin typeface="Arial" panose="020B0604020202020204" pitchFamily="34" charset="0"/>
                <a:cs typeface="Arial" panose="020B0604020202020204" pitchFamily="34" charset="0"/>
              </a:rPr>
              <a:t>（</a:t>
            </a:r>
            <a:r>
              <a:rPr lang="en-US" altLang="zh-CN" sz="1000" b="1" dirty="0">
                <a:solidFill>
                  <a:schemeClr val="accent1"/>
                </a:solidFill>
                <a:latin typeface="Arial" panose="020B0604020202020204" pitchFamily="34" charset="0"/>
                <a:cs typeface="Arial" panose="020B0604020202020204" pitchFamily="34" charset="0"/>
              </a:rPr>
              <a:t>%</a:t>
            </a:r>
            <a:r>
              <a:rPr lang="zh-CN" altLang="en-US" sz="1000" b="1" dirty="0">
                <a:solidFill>
                  <a:schemeClr val="accent1"/>
                </a:solidFill>
                <a:latin typeface="Arial" panose="020B0604020202020204" pitchFamily="34" charset="0"/>
                <a:cs typeface="Arial" panose="020B0604020202020204" pitchFamily="34" charset="0"/>
              </a:rPr>
              <a:t>）</a:t>
            </a:r>
            <a:br>
              <a:rPr lang="en-US" altLang="zh-CN" sz="1000" b="1" dirty="0">
                <a:solidFill>
                  <a:schemeClr val="accent1"/>
                </a:solidFill>
                <a:latin typeface="Arial" panose="020B0604020202020204" pitchFamily="34" charset="0"/>
                <a:cs typeface="Arial" panose="020B0604020202020204" pitchFamily="34" charset="0"/>
              </a:rPr>
            </a:br>
            <a:r>
              <a:rPr lang="en-US" altLang="zh-CN" sz="1000" b="1" dirty="0">
                <a:solidFill>
                  <a:schemeClr val="accent1"/>
                </a:solidFill>
                <a:latin typeface="Arial" panose="020B0604020202020204" pitchFamily="34" charset="0"/>
                <a:cs typeface="Arial" panose="020B0604020202020204" pitchFamily="34" charset="0"/>
              </a:rPr>
              <a:t>+Advertisement</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Revenue</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take</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rate</a:t>
            </a:r>
            <a:r>
              <a:rPr lang="zh-CN" altLang="en-US" sz="1000" b="1" dirty="0">
                <a:solidFill>
                  <a:schemeClr val="accent1"/>
                </a:solidFill>
                <a:latin typeface="Arial" panose="020B0604020202020204" pitchFamily="34" charset="0"/>
                <a:cs typeface="Arial" panose="020B0604020202020204" pitchFamily="34" charset="0"/>
              </a:rPr>
              <a:t>（</a:t>
            </a:r>
            <a:r>
              <a:rPr lang="en-US" altLang="zh-CN" sz="1000" b="1" dirty="0">
                <a:solidFill>
                  <a:schemeClr val="accent1"/>
                </a:solidFill>
                <a:latin typeface="Arial" panose="020B0604020202020204" pitchFamily="34" charset="0"/>
                <a:cs typeface="Arial" panose="020B0604020202020204" pitchFamily="34" charset="0"/>
              </a:rPr>
              <a:t>%</a:t>
            </a:r>
            <a:r>
              <a:rPr lang="zh-CN" altLang="en-US" sz="1000" b="1" dirty="0">
                <a:solidFill>
                  <a:schemeClr val="accent1"/>
                </a:solidFill>
                <a:latin typeface="Arial" panose="020B0604020202020204" pitchFamily="34" charset="0"/>
                <a:cs typeface="Arial" panose="020B0604020202020204" pitchFamily="34" charset="0"/>
              </a:rPr>
              <a:t>）</a:t>
            </a:r>
            <a:endParaRPr lang="en-US" altLang="zh-CN" sz="1000" b="1" dirty="0">
              <a:solidFill>
                <a:schemeClr val="accent1"/>
              </a:solidFill>
              <a:latin typeface="Arial" panose="020B0604020202020204" pitchFamily="34" charset="0"/>
              <a:cs typeface="Arial" panose="020B0604020202020204" pitchFamily="34" charset="0"/>
            </a:endParaRPr>
          </a:p>
        </p:txBody>
      </p:sp>
      <p:sp>
        <p:nvSpPr>
          <p:cNvPr id="11" name="矩形: 圆角 34">
            <a:extLst>
              <a:ext uri="{FF2B5EF4-FFF2-40B4-BE49-F238E27FC236}">
                <a16:creationId xmlns:a16="http://schemas.microsoft.com/office/drawing/2014/main" id="{A549F613-5F08-BF96-C8D7-50A503BD48EC}"/>
              </a:ext>
            </a:extLst>
          </p:cNvPr>
          <p:cNvSpPr/>
          <p:nvPr/>
        </p:nvSpPr>
        <p:spPr>
          <a:xfrm>
            <a:off x="5765739" y="3693150"/>
            <a:ext cx="3726979" cy="258128"/>
          </a:xfrm>
          <a:prstGeom prst="roundRect">
            <a:avLst>
              <a:gd name="adj" fmla="val 9330"/>
            </a:avLst>
          </a:prstGeom>
          <a:solidFill>
            <a:schemeClr val="accent5">
              <a:lumMod val="40000"/>
              <a:lumOff val="6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Mainly</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local</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takeout, gradually reduce</a:t>
            </a:r>
          </a:p>
        </p:txBody>
      </p:sp>
      <p:sp>
        <p:nvSpPr>
          <p:cNvPr id="15" name="矩形: 圆角 34">
            <a:extLst>
              <a:ext uri="{FF2B5EF4-FFF2-40B4-BE49-F238E27FC236}">
                <a16:creationId xmlns:a16="http://schemas.microsoft.com/office/drawing/2014/main" id="{6224B36B-1FFF-ED5F-791B-2C257F1AA04D}"/>
              </a:ext>
            </a:extLst>
          </p:cNvPr>
          <p:cNvSpPr/>
          <p:nvPr/>
        </p:nvSpPr>
        <p:spPr>
          <a:xfrm>
            <a:off x="5768687" y="5447315"/>
            <a:ext cx="3726979" cy="258128"/>
          </a:xfrm>
          <a:prstGeom prst="roundRect">
            <a:avLst>
              <a:gd name="adj" fmla="val 9330"/>
            </a:avLst>
          </a:prstGeom>
          <a:solidFill>
            <a:schemeClr val="accent5">
              <a:lumMod val="40000"/>
              <a:lumOff val="60000"/>
            </a:schemeClr>
          </a:solidFill>
        </p:spPr>
        <p:txBody>
          <a:bodyPr wrap="square" anchor="ctr">
            <a:spAutoFit/>
          </a:bodyPr>
          <a:lstStyle/>
          <a:p>
            <a:pPr algn="ctr"/>
            <a:r>
              <a:rPr lang="en-US" altLang="zh-CN" sz="1000" b="1" dirty="0">
                <a:solidFill>
                  <a:schemeClr val="accent1"/>
                </a:solidFill>
                <a:latin typeface="Arial" panose="020B0604020202020204" pitchFamily="34" charset="0"/>
                <a:cs typeface="Arial" panose="020B0604020202020204" pitchFamily="34" charset="0"/>
              </a:rPr>
              <a:t>Gradually</a:t>
            </a:r>
            <a:r>
              <a:rPr lang="zh-CN" altLang="en-US" sz="1000" b="1" dirty="0">
                <a:solidFill>
                  <a:schemeClr val="accent1"/>
                </a:solidFill>
                <a:latin typeface="Arial" panose="020B0604020202020204" pitchFamily="34" charset="0"/>
                <a:cs typeface="Arial" panose="020B0604020202020204" pitchFamily="34" charset="0"/>
              </a:rPr>
              <a:t> </a:t>
            </a:r>
            <a:r>
              <a:rPr lang="en-US" altLang="zh-CN" sz="1000" b="1" dirty="0">
                <a:solidFill>
                  <a:schemeClr val="accent1"/>
                </a:solidFill>
                <a:latin typeface="Arial" panose="020B0604020202020204" pitchFamily="34" charset="0"/>
                <a:cs typeface="Arial" panose="020B0604020202020204" pitchFamily="34" charset="0"/>
              </a:rPr>
              <a:t>reduce</a:t>
            </a:r>
          </a:p>
        </p:txBody>
      </p:sp>
      <p:sp>
        <p:nvSpPr>
          <p:cNvPr id="17" name="矩形 16">
            <a:extLst>
              <a:ext uri="{FF2B5EF4-FFF2-40B4-BE49-F238E27FC236}">
                <a16:creationId xmlns:a16="http://schemas.microsoft.com/office/drawing/2014/main" id="{6B82235F-5F36-BB31-55D4-5E01B2CD197D}"/>
              </a:ext>
            </a:extLst>
          </p:cNvPr>
          <p:cNvSpPr/>
          <p:nvPr/>
        </p:nvSpPr>
        <p:spPr>
          <a:xfrm>
            <a:off x="204930" y="1125574"/>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1</a:t>
            </a:r>
            <a:endParaRPr lang="zh-CN" altLang="en-US" sz="1600" b="1" dirty="0">
              <a:solidFill>
                <a:srgbClr val="FFFFFF"/>
              </a:solidFill>
              <a:latin typeface="Arial" panose="020B0604020202020204"/>
              <a:cs typeface="Arial" panose="020B0604020202020204"/>
            </a:endParaRPr>
          </a:p>
        </p:txBody>
      </p:sp>
      <p:sp>
        <p:nvSpPr>
          <p:cNvPr id="18" name="object 124">
            <a:extLst>
              <a:ext uri="{FF2B5EF4-FFF2-40B4-BE49-F238E27FC236}">
                <a16:creationId xmlns:a16="http://schemas.microsoft.com/office/drawing/2014/main" id="{313AE2C1-CE3C-FAD0-9837-5A78873E4CD7}"/>
              </a:ext>
            </a:extLst>
          </p:cNvPr>
          <p:cNvSpPr txBox="1"/>
          <p:nvPr/>
        </p:nvSpPr>
        <p:spPr>
          <a:xfrm>
            <a:off x="567055" y="1111830"/>
            <a:ext cx="7113905" cy="289560"/>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Arial" panose="020B0604020202020204"/>
                <a:cs typeface="Arial" panose="020B0604020202020204"/>
              </a:rPr>
              <a:t>Revenue</a:t>
            </a:r>
            <a:r>
              <a:rPr lang="zh-CN" altLang="en-US" sz="1800" b="1" spc="-5" dirty="0">
                <a:latin typeface="Arial" panose="020B0604020202020204"/>
                <a:cs typeface="Arial" panose="020B0604020202020204"/>
              </a:rPr>
              <a:t> </a:t>
            </a:r>
            <a:r>
              <a:rPr lang="en-US" altLang="zh-CN" sz="1800" b="1" spc="-5" dirty="0">
                <a:latin typeface="Arial" panose="020B0604020202020204"/>
                <a:cs typeface="Arial" panose="020B0604020202020204"/>
              </a:rPr>
              <a:t>Forecasting</a:t>
            </a:r>
            <a:r>
              <a:rPr lang="zh-CN" altLang="en-US" sz="1800" b="1" spc="-5" dirty="0">
                <a:latin typeface="Arial" panose="020B0604020202020204"/>
                <a:cs typeface="Arial" panose="020B0604020202020204"/>
              </a:rPr>
              <a:t> </a:t>
            </a:r>
            <a:r>
              <a:rPr lang="en-US" altLang="zh-CN" sz="1800" b="1" spc="-5" dirty="0">
                <a:latin typeface="Arial" panose="020B0604020202020204"/>
                <a:cs typeface="Arial" panose="020B0604020202020204"/>
              </a:rPr>
              <a:t>Framework</a:t>
            </a:r>
            <a:r>
              <a:rPr lang="zh-CN" altLang="en-US" sz="1800" b="1" spc="-5" dirty="0">
                <a:latin typeface="Arial" panose="020B0604020202020204"/>
                <a:cs typeface="Arial" panose="020B0604020202020204"/>
              </a:rPr>
              <a:t> </a:t>
            </a:r>
            <a:endParaRPr lang="en-US" sz="1800" b="1" spc="-5" dirty="0">
              <a:latin typeface="Arial" panose="020B0604020202020204"/>
              <a:cs typeface="Arial" panose="020B0604020202020204"/>
            </a:endParaRPr>
          </a:p>
        </p:txBody>
      </p:sp>
      <p:cxnSp>
        <p:nvCxnSpPr>
          <p:cNvPr id="21" name="直接连接符 4">
            <a:extLst>
              <a:ext uri="{FF2B5EF4-FFF2-40B4-BE49-F238E27FC236}">
                <a16:creationId xmlns:a16="http://schemas.microsoft.com/office/drawing/2014/main" id="{E33A70AC-4EDE-9E6C-8DE0-BCC8B836B3FF}"/>
              </a:ext>
            </a:extLst>
          </p:cNvPr>
          <p:cNvCxnSpPr/>
          <p:nvPr/>
        </p:nvCxnSpPr>
        <p:spPr>
          <a:xfrm>
            <a:off x="379095" y="1424185"/>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8BAC7F3F-21A7-5B20-D522-E42EDFFC9B9E}"/>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4" name="矩形 23">
            <a:extLst>
              <a:ext uri="{FF2B5EF4-FFF2-40B4-BE49-F238E27FC236}">
                <a16:creationId xmlns:a16="http://schemas.microsoft.com/office/drawing/2014/main" id="{B790DC9A-6D85-18FD-327C-D21990E4874F}"/>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25" name="矩形 24">
            <a:extLst>
              <a:ext uri="{FF2B5EF4-FFF2-40B4-BE49-F238E27FC236}">
                <a16:creationId xmlns:a16="http://schemas.microsoft.com/office/drawing/2014/main" id="{4F3D22FD-8B6B-BFF5-3095-7FDE23E75AFA}"/>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0" name="矩形 29">
            <a:extLst>
              <a:ext uri="{FF2B5EF4-FFF2-40B4-BE49-F238E27FC236}">
                <a16:creationId xmlns:a16="http://schemas.microsoft.com/office/drawing/2014/main" id="{E96DED16-E930-0542-6D70-E1E9ECB25EF8}"/>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3" name="矩形 32">
            <a:extLst>
              <a:ext uri="{FF2B5EF4-FFF2-40B4-BE49-F238E27FC236}">
                <a16:creationId xmlns:a16="http://schemas.microsoft.com/office/drawing/2014/main" id="{59AA8EEC-F7AC-DAA8-0FA9-1AE7F731C12D}"/>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41" name="矩形 40">
            <a:extLst>
              <a:ext uri="{FF2B5EF4-FFF2-40B4-BE49-F238E27FC236}">
                <a16:creationId xmlns:a16="http://schemas.microsoft.com/office/drawing/2014/main" id="{6CD8160A-B6CE-9C33-070A-350B626046A8}"/>
              </a:ext>
            </a:extLst>
          </p:cNvPr>
          <p:cNvSpPr/>
          <p:nvPr/>
        </p:nvSpPr>
        <p:spPr>
          <a:xfrm>
            <a:off x="5833892"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Revenue</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Forecast</a:t>
            </a:r>
            <a:endParaRPr kumimoji="1" lang="zh-CN" altLang="en-US" sz="1400" b="1" dirty="0" err="1">
              <a:solidFill>
                <a:schemeClr val="bg1"/>
              </a:solidFill>
              <a:latin typeface="Times" pitchFamily="2" charset="0"/>
              <a:cs typeface="Arial" panose="020B0604020202020204" pitchFamily="34" charset="0"/>
            </a:endParaRPr>
          </a:p>
        </p:txBody>
      </p:sp>
      <p:cxnSp>
        <p:nvCxnSpPr>
          <p:cNvPr id="42" name="直线连接符 41">
            <a:extLst>
              <a:ext uri="{FF2B5EF4-FFF2-40B4-BE49-F238E27FC236}">
                <a16:creationId xmlns:a16="http://schemas.microsoft.com/office/drawing/2014/main" id="{6AC59519-BB89-659D-10DE-E7A7A4F1369C}"/>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3" name="直线连接符 42">
            <a:extLst>
              <a:ext uri="{FF2B5EF4-FFF2-40B4-BE49-F238E27FC236}">
                <a16:creationId xmlns:a16="http://schemas.microsoft.com/office/drawing/2014/main" id="{CE16C82F-2850-A38E-4931-E44CAE0D9113}"/>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直线连接符 43">
            <a:extLst>
              <a:ext uri="{FF2B5EF4-FFF2-40B4-BE49-F238E27FC236}">
                <a16:creationId xmlns:a16="http://schemas.microsoft.com/office/drawing/2014/main" id="{F53765E9-D48F-B812-2971-C0C624A91E5A}"/>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6" name="直线连接符 45">
            <a:extLst>
              <a:ext uri="{FF2B5EF4-FFF2-40B4-BE49-F238E27FC236}">
                <a16:creationId xmlns:a16="http://schemas.microsoft.com/office/drawing/2014/main" id="{55DFB1BA-E04E-BF76-A15F-D7AB11BA7FA1}"/>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6B82235F-5F36-BB31-55D4-5E01B2CD197D}"/>
              </a:ext>
            </a:extLst>
          </p:cNvPr>
          <p:cNvSpPr/>
          <p:nvPr/>
        </p:nvSpPr>
        <p:spPr>
          <a:xfrm>
            <a:off x="204930" y="1067274"/>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2</a:t>
            </a:r>
            <a:endParaRPr lang="zh-CN" altLang="en-US" sz="1600" b="1" dirty="0">
              <a:solidFill>
                <a:srgbClr val="FFFFFF"/>
              </a:solidFill>
              <a:latin typeface="Arial" panose="020B0604020202020204"/>
              <a:cs typeface="Arial" panose="020B0604020202020204"/>
            </a:endParaRPr>
          </a:p>
        </p:txBody>
      </p:sp>
      <p:sp>
        <p:nvSpPr>
          <p:cNvPr id="18" name="object 124">
            <a:extLst>
              <a:ext uri="{FF2B5EF4-FFF2-40B4-BE49-F238E27FC236}">
                <a16:creationId xmlns:a16="http://schemas.microsoft.com/office/drawing/2014/main" id="{313AE2C1-CE3C-FAD0-9837-5A78873E4CD7}"/>
              </a:ext>
            </a:extLst>
          </p:cNvPr>
          <p:cNvSpPr txBox="1"/>
          <p:nvPr/>
        </p:nvSpPr>
        <p:spPr>
          <a:xfrm>
            <a:off x="567055" y="1053530"/>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latin typeface="Arial" panose="020B0604020202020204"/>
                <a:cs typeface="Arial" panose="020B0604020202020204"/>
              </a:rPr>
              <a:t>Evidence</a:t>
            </a:r>
            <a:r>
              <a:rPr lang="zh-CN" altLang="en-US" sz="1800" b="1" spc="-5" dirty="0">
                <a:latin typeface="Arial" panose="020B0604020202020204"/>
                <a:cs typeface="Arial" panose="020B0604020202020204"/>
              </a:rPr>
              <a:t> </a:t>
            </a:r>
            <a:r>
              <a:rPr lang="en-US" altLang="zh-CN" sz="1800" b="1" spc="-5" dirty="0">
                <a:latin typeface="Arial" panose="020B0604020202020204"/>
                <a:cs typeface="Arial" panose="020B0604020202020204"/>
              </a:rPr>
              <a:t>of</a:t>
            </a:r>
            <a:r>
              <a:rPr lang="zh-CN" altLang="en-US" sz="1800" b="1" spc="-5" dirty="0">
                <a:latin typeface="Arial" panose="020B0604020202020204"/>
                <a:cs typeface="Arial" panose="020B0604020202020204"/>
              </a:rPr>
              <a:t> </a:t>
            </a:r>
            <a:r>
              <a:rPr lang="en-US" altLang="zh-CN" sz="1800" b="1" spc="-5" dirty="0">
                <a:latin typeface="Arial" panose="020B0604020202020204"/>
                <a:cs typeface="Arial" panose="020B0604020202020204"/>
              </a:rPr>
              <a:t>prediction</a:t>
            </a:r>
            <a:endParaRPr lang="en-US" sz="1800" b="1" spc="-5" dirty="0">
              <a:latin typeface="Arial" panose="020B0604020202020204"/>
              <a:cs typeface="Arial" panose="020B0604020202020204"/>
            </a:endParaRPr>
          </a:p>
        </p:txBody>
      </p:sp>
      <p:cxnSp>
        <p:nvCxnSpPr>
          <p:cNvPr id="21" name="直接连接符 4">
            <a:extLst>
              <a:ext uri="{FF2B5EF4-FFF2-40B4-BE49-F238E27FC236}">
                <a16:creationId xmlns:a16="http://schemas.microsoft.com/office/drawing/2014/main" id="{E33A70AC-4EDE-9E6C-8DE0-BCC8B836B3FF}"/>
              </a:ext>
            </a:extLst>
          </p:cNvPr>
          <p:cNvCxnSpPr/>
          <p:nvPr/>
        </p:nvCxnSpPr>
        <p:spPr>
          <a:xfrm>
            <a:off x="379095" y="1365885"/>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圆角 34">
            <a:extLst>
              <a:ext uri="{FF2B5EF4-FFF2-40B4-BE49-F238E27FC236}">
                <a16:creationId xmlns:a16="http://schemas.microsoft.com/office/drawing/2014/main" id="{E2AC6C24-DEFE-7596-717A-FF5DC4C430E4}"/>
              </a:ext>
            </a:extLst>
          </p:cNvPr>
          <p:cNvSpPr/>
          <p:nvPr/>
        </p:nvSpPr>
        <p:spPr>
          <a:xfrm>
            <a:off x="775742" y="1540064"/>
            <a:ext cx="1836204" cy="322659"/>
          </a:xfrm>
          <a:prstGeom prst="roundRect">
            <a:avLst>
              <a:gd name="adj" fmla="val 9330"/>
            </a:avLst>
          </a:prstGeom>
          <a:solidFill>
            <a:schemeClr val="bg2">
              <a:lumMod val="20000"/>
              <a:lumOff val="80000"/>
            </a:schemeClr>
          </a:solidFill>
          <a:ln>
            <a:noFill/>
          </a:ln>
        </p:spPr>
        <p:txBody>
          <a:bodyPr wrap="square" anchor="ctr">
            <a:spAutoFit/>
          </a:bodyPr>
          <a:lstStyle/>
          <a:p>
            <a:pPr algn="ctr"/>
            <a:r>
              <a:rPr lang="en-US" altLang="zh-CN" sz="1400" b="1" dirty="0">
                <a:solidFill>
                  <a:schemeClr val="accent1"/>
                </a:solidFill>
                <a:latin typeface="Arial" panose="020B0604020202020204" pitchFamily="34" charset="0"/>
                <a:cs typeface="Arial" panose="020B0604020202020204" pitchFamily="34" charset="0"/>
              </a:rPr>
              <a:t>ARPU</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per</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month</a:t>
            </a:r>
          </a:p>
        </p:txBody>
      </p:sp>
      <p:sp>
        <p:nvSpPr>
          <p:cNvPr id="22" name="矩形: 圆角 34">
            <a:extLst>
              <a:ext uri="{FF2B5EF4-FFF2-40B4-BE49-F238E27FC236}">
                <a16:creationId xmlns:a16="http://schemas.microsoft.com/office/drawing/2014/main" id="{2AFFB9CD-78FB-3591-1F9A-126484264D16}"/>
              </a:ext>
            </a:extLst>
          </p:cNvPr>
          <p:cNvSpPr/>
          <p:nvPr/>
        </p:nvSpPr>
        <p:spPr>
          <a:xfrm>
            <a:off x="3585961" y="1502331"/>
            <a:ext cx="2879194" cy="322659"/>
          </a:xfrm>
          <a:prstGeom prst="roundRect">
            <a:avLst>
              <a:gd name="adj" fmla="val 9330"/>
            </a:avLst>
          </a:prstGeom>
          <a:solidFill>
            <a:schemeClr val="bg2">
              <a:lumMod val="20000"/>
              <a:lumOff val="80000"/>
            </a:schemeClr>
          </a:solidFill>
        </p:spPr>
        <p:txBody>
          <a:bodyPr wrap="square" anchor="ctr">
            <a:spAutoFit/>
          </a:bodyPr>
          <a:lstStyle/>
          <a:p>
            <a:pPr algn="ctr"/>
            <a:r>
              <a:rPr lang="en-US" altLang="zh-CN" sz="1400" b="1" dirty="0">
                <a:solidFill>
                  <a:schemeClr val="accent1"/>
                </a:solidFill>
                <a:latin typeface="Arial" panose="020B0604020202020204" pitchFamily="34" charset="0"/>
                <a:cs typeface="Arial" panose="020B0604020202020204" pitchFamily="34" charset="0"/>
              </a:rPr>
              <a:t>Ad</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Revenue</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per</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user</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per</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day</a:t>
            </a:r>
          </a:p>
        </p:txBody>
      </p:sp>
      <p:sp>
        <p:nvSpPr>
          <p:cNvPr id="23" name="矩形: 圆角 34">
            <a:extLst>
              <a:ext uri="{FF2B5EF4-FFF2-40B4-BE49-F238E27FC236}">
                <a16:creationId xmlns:a16="http://schemas.microsoft.com/office/drawing/2014/main" id="{682FA992-6308-9184-D696-5EE882EB531C}"/>
              </a:ext>
            </a:extLst>
          </p:cNvPr>
          <p:cNvSpPr/>
          <p:nvPr/>
        </p:nvSpPr>
        <p:spPr>
          <a:xfrm>
            <a:off x="7044566" y="1515999"/>
            <a:ext cx="2290930" cy="322659"/>
          </a:xfrm>
          <a:prstGeom prst="roundRect">
            <a:avLst>
              <a:gd name="adj" fmla="val 9330"/>
            </a:avLst>
          </a:prstGeom>
          <a:solidFill>
            <a:schemeClr val="bg2">
              <a:lumMod val="20000"/>
              <a:lumOff val="80000"/>
            </a:schemeClr>
          </a:solidFill>
        </p:spPr>
        <p:txBody>
          <a:bodyPr wrap="square" anchor="ctr">
            <a:spAutoFit/>
          </a:bodyPr>
          <a:lstStyle/>
          <a:p>
            <a:pPr algn="ctr"/>
            <a:r>
              <a:rPr lang="en-US" altLang="zh-CN" sz="1400" b="1" dirty="0">
                <a:solidFill>
                  <a:schemeClr val="accent1"/>
                </a:solidFill>
                <a:latin typeface="Arial" panose="020B0604020202020204" pitchFamily="34" charset="0"/>
                <a:cs typeface="Arial" panose="020B0604020202020204" pitchFamily="34" charset="0"/>
              </a:rPr>
              <a:t>Viewing</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time</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per</a:t>
            </a:r>
            <a:r>
              <a:rPr lang="zh-CN" altLang="en-US" sz="1400" b="1" dirty="0">
                <a:solidFill>
                  <a:schemeClr val="accent1"/>
                </a:solidFill>
                <a:latin typeface="Arial" panose="020B0604020202020204" pitchFamily="34" charset="0"/>
                <a:cs typeface="Arial" panose="020B0604020202020204" pitchFamily="34" charset="0"/>
              </a:rPr>
              <a:t> </a:t>
            </a:r>
            <a:r>
              <a:rPr lang="en-US" altLang="zh-CN" sz="1400" b="1" dirty="0">
                <a:solidFill>
                  <a:schemeClr val="accent1"/>
                </a:solidFill>
                <a:latin typeface="Arial" panose="020B0604020202020204" pitchFamily="34" charset="0"/>
                <a:cs typeface="Arial" panose="020B0604020202020204" pitchFamily="34" charset="0"/>
              </a:rPr>
              <a:t>user</a:t>
            </a:r>
          </a:p>
        </p:txBody>
      </p:sp>
      <p:graphicFrame>
        <p:nvGraphicFramePr>
          <p:cNvPr id="25" name="图表 24">
            <a:extLst>
              <a:ext uri="{FF2B5EF4-FFF2-40B4-BE49-F238E27FC236}">
                <a16:creationId xmlns:a16="http://schemas.microsoft.com/office/drawing/2014/main" id="{529C314E-FE62-49F7-9BE3-A833E7B75E79}"/>
              </a:ext>
            </a:extLst>
          </p:cNvPr>
          <p:cNvGraphicFramePr>
            <a:graphicFrameLocks/>
          </p:cNvGraphicFramePr>
          <p:nvPr>
            <p:extLst>
              <p:ext uri="{D42A27DB-BD31-4B8C-83A1-F6EECF244321}">
                <p14:modId xmlns:p14="http://schemas.microsoft.com/office/powerpoint/2010/main" val="1724115812"/>
              </p:ext>
            </p:extLst>
          </p:nvPr>
        </p:nvGraphicFramePr>
        <p:xfrm>
          <a:off x="72054" y="2035632"/>
          <a:ext cx="3313843" cy="18956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图表 25">
            <a:extLst>
              <a:ext uri="{FF2B5EF4-FFF2-40B4-BE49-F238E27FC236}">
                <a16:creationId xmlns:a16="http://schemas.microsoft.com/office/drawing/2014/main" id="{2A079A9F-6C9E-4FCA-999F-B90F163B7E5A}"/>
              </a:ext>
            </a:extLst>
          </p:cNvPr>
          <p:cNvGraphicFramePr>
            <a:graphicFrameLocks/>
          </p:cNvGraphicFramePr>
          <p:nvPr>
            <p:extLst>
              <p:ext uri="{D42A27DB-BD31-4B8C-83A1-F6EECF244321}">
                <p14:modId xmlns:p14="http://schemas.microsoft.com/office/powerpoint/2010/main" val="563266890"/>
              </p:ext>
            </p:extLst>
          </p:nvPr>
        </p:nvGraphicFramePr>
        <p:xfrm>
          <a:off x="3455934" y="1930445"/>
          <a:ext cx="3294500" cy="20655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图表 27">
            <a:extLst>
              <a:ext uri="{FF2B5EF4-FFF2-40B4-BE49-F238E27FC236}">
                <a16:creationId xmlns:a16="http://schemas.microsoft.com/office/drawing/2014/main" id="{C1567BE3-926C-43CA-B639-1A3DF19EAB79}"/>
              </a:ext>
            </a:extLst>
          </p:cNvPr>
          <p:cNvGraphicFramePr>
            <a:graphicFrameLocks/>
          </p:cNvGraphicFramePr>
          <p:nvPr>
            <p:extLst>
              <p:ext uri="{D42A27DB-BD31-4B8C-83A1-F6EECF244321}">
                <p14:modId xmlns:p14="http://schemas.microsoft.com/office/powerpoint/2010/main" val="100866607"/>
              </p:ext>
            </p:extLst>
          </p:nvPr>
        </p:nvGraphicFramePr>
        <p:xfrm>
          <a:off x="6750434" y="1932568"/>
          <a:ext cx="2882516" cy="1817452"/>
        </p:xfrm>
        <a:graphic>
          <a:graphicData uri="http://schemas.openxmlformats.org/drawingml/2006/chart">
            <c:chart xmlns:c="http://schemas.openxmlformats.org/drawingml/2006/chart" xmlns:r="http://schemas.openxmlformats.org/officeDocument/2006/relationships" r:id="rId5"/>
          </a:graphicData>
        </a:graphic>
      </p:graphicFrame>
      <p:sp>
        <p:nvSpPr>
          <p:cNvPr id="30" name="文本框 29">
            <a:extLst>
              <a:ext uri="{FF2B5EF4-FFF2-40B4-BE49-F238E27FC236}">
                <a16:creationId xmlns:a16="http://schemas.microsoft.com/office/drawing/2014/main" id="{F9F0CF0C-8F44-3C90-17EB-69F1218FE947}"/>
              </a:ext>
            </a:extLst>
          </p:cNvPr>
          <p:cNvSpPr txBox="1"/>
          <p:nvPr/>
        </p:nvSpPr>
        <p:spPr>
          <a:xfrm>
            <a:off x="264840" y="6562725"/>
            <a:ext cx="3667188" cy="19928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US" altLang="zh-CN" sz="1400" i="1" dirty="0">
                <a:latin typeface="Times" pitchFamily="2" charset="0"/>
                <a:cs typeface="Arial" panose="020B0604020202020204" pitchFamily="34" charset="0"/>
              </a:rPr>
              <a:t>Source: wind, </a:t>
            </a:r>
            <a:r>
              <a:rPr kumimoji="1" lang="en-US" altLang="zh-CN" sz="1400" i="1" dirty="0" err="1">
                <a:latin typeface="Times" pitchFamily="2" charset="0"/>
                <a:cs typeface="Arial" panose="020B0604020202020204" pitchFamily="34" charset="0"/>
              </a:rPr>
              <a:t>KuaiShou</a:t>
            </a:r>
            <a:r>
              <a:rPr kumimoji="1" lang="en-US" altLang="zh-CN" sz="1400" i="1" dirty="0">
                <a:latin typeface="Times" pitchFamily="2" charset="0"/>
                <a:cs typeface="Arial" panose="020B0604020202020204" pitchFamily="34" charset="0"/>
              </a:rPr>
              <a:t> company filings</a:t>
            </a:r>
            <a:endParaRPr kumimoji="1" lang="zh-CN" altLang="en-US" sz="1400" i="1" dirty="0">
              <a:latin typeface="Times" pitchFamily="2" charset="0"/>
              <a:cs typeface="Arial" panose="020B0604020202020204" pitchFamily="34" charset="0"/>
            </a:endParaRPr>
          </a:p>
        </p:txBody>
      </p:sp>
      <p:sp>
        <p:nvSpPr>
          <p:cNvPr id="42" name="矩形 41">
            <a:extLst>
              <a:ext uri="{FF2B5EF4-FFF2-40B4-BE49-F238E27FC236}">
                <a16:creationId xmlns:a16="http://schemas.microsoft.com/office/drawing/2014/main" id="{8D0F560E-8F1E-635B-D332-F7B451392C9C}"/>
              </a:ext>
            </a:extLst>
          </p:cNvPr>
          <p:cNvSpPr/>
          <p:nvPr/>
        </p:nvSpPr>
        <p:spPr>
          <a:xfrm>
            <a:off x="225686" y="3983598"/>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3</a:t>
            </a:r>
            <a:endParaRPr lang="zh-CN" altLang="en-US" sz="1600" b="1" dirty="0">
              <a:solidFill>
                <a:srgbClr val="FFFFFF"/>
              </a:solidFill>
              <a:latin typeface="Arial" panose="020B0604020202020204"/>
              <a:cs typeface="Arial" panose="020B0604020202020204"/>
            </a:endParaRPr>
          </a:p>
        </p:txBody>
      </p:sp>
      <p:sp>
        <p:nvSpPr>
          <p:cNvPr id="43" name="object 124">
            <a:extLst>
              <a:ext uri="{FF2B5EF4-FFF2-40B4-BE49-F238E27FC236}">
                <a16:creationId xmlns:a16="http://schemas.microsoft.com/office/drawing/2014/main" id="{BF001782-56C7-B52B-D356-24CA3CDB16E3}"/>
              </a:ext>
            </a:extLst>
          </p:cNvPr>
          <p:cNvSpPr txBox="1"/>
          <p:nvPr/>
        </p:nvSpPr>
        <p:spPr>
          <a:xfrm>
            <a:off x="587811" y="3969854"/>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latin typeface="Arial" panose="020B0604020202020204"/>
                <a:cs typeface="Arial" panose="020B0604020202020204"/>
              </a:rPr>
              <a:t>Key Assumptions</a:t>
            </a:r>
            <a:endParaRPr lang="en-US" sz="1800" b="1" spc="-5" dirty="0">
              <a:latin typeface="Arial" panose="020B0604020202020204"/>
              <a:cs typeface="Arial" panose="020B0604020202020204"/>
            </a:endParaRPr>
          </a:p>
        </p:txBody>
      </p:sp>
      <p:cxnSp>
        <p:nvCxnSpPr>
          <p:cNvPr id="44" name="直接连接符 4">
            <a:extLst>
              <a:ext uri="{FF2B5EF4-FFF2-40B4-BE49-F238E27FC236}">
                <a16:creationId xmlns:a16="http://schemas.microsoft.com/office/drawing/2014/main" id="{3E043C54-3D49-25C9-6ED5-19F0F377DB5E}"/>
              </a:ext>
            </a:extLst>
          </p:cNvPr>
          <p:cNvCxnSpPr/>
          <p:nvPr/>
        </p:nvCxnSpPr>
        <p:spPr>
          <a:xfrm>
            <a:off x="399851" y="4282209"/>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矩形: 圆角 34">
            <a:extLst>
              <a:ext uri="{FF2B5EF4-FFF2-40B4-BE49-F238E27FC236}">
                <a16:creationId xmlns:a16="http://schemas.microsoft.com/office/drawing/2014/main" id="{BB50997D-F8F7-85F0-37E4-5614FF2E9962}"/>
              </a:ext>
            </a:extLst>
          </p:cNvPr>
          <p:cNvSpPr/>
          <p:nvPr/>
        </p:nvSpPr>
        <p:spPr>
          <a:xfrm>
            <a:off x="1422503" y="4575668"/>
            <a:ext cx="6695576" cy="266194"/>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50" b="1" dirty="0">
                <a:solidFill>
                  <a:schemeClr val="accent1"/>
                </a:solidFill>
                <a:latin typeface="Arial" panose="020B0604020202020204" pitchFamily="34" charset="0"/>
                <a:cs typeface="Arial" panose="020B0604020202020204" pitchFamily="34" charset="0"/>
              </a:rPr>
              <a:t>ARPU and live streaming penetration rate is going to decrease steadily </a:t>
            </a:r>
          </a:p>
        </p:txBody>
      </p:sp>
      <p:sp>
        <p:nvSpPr>
          <p:cNvPr id="34" name="下箭头 33">
            <a:extLst>
              <a:ext uri="{FF2B5EF4-FFF2-40B4-BE49-F238E27FC236}">
                <a16:creationId xmlns:a16="http://schemas.microsoft.com/office/drawing/2014/main" id="{6585DB57-C37B-C9EB-76D2-DE3D2625900E}"/>
              </a:ext>
            </a:extLst>
          </p:cNvPr>
          <p:cNvSpPr/>
          <p:nvPr/>
        </p:nvSpPr>
        <p:spPr>
          <a:xfrm>
            <a:off x="4313702" y="3995641"/>
            <a:ext cx="881720" cy="432048"/>
          </a:xfrm>
          <a:prstGeom prst="downArrow">
            <a:avLst/>
          </a:prstGeom>
          <a:solidFill>
            <a:schemeClr val="accent5">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sp>
        <p:nvSpPr>
          <p:cNvPr id="47" name="矩形: 圆角 34">
            <a:extLst>
              <a:ext uri="{FF2B5EF4-FFF2-40B4-BE49-F238E27FC236}">
                <a16:creationId xmlns:a16="http://schemas.microsoft.com/office/drawing/2014/main" id="{7241EBBB-463F-0742-F6D3-4809D399C954}"/>
              </a:ext>
            </a:extLst>
          </p:cNvPr>
          <p:cNvSpPr/>
          <p:nvPr/>
        </p:nvSpPr>
        <p:spPr>
          <a:xfrm>
            <a:off x="1422503" y="4963800"/>
            <a:ext cx="6695576" cy="266194"/>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50" b="1" dirty="0">
                <a:solidFill>
                  <a:schemeClr val="accent1"/>
                </a:solidFill>
                <a:latin typeface="Arial" panose="020B0604020202020204" pitchFamily="34" charset="0"/>
                <a:cs typeface="Arial" panose="020B0604020202020204" pitchFamily="34" charset="0"/>
              </a:rPr>
              <a:t>Ad Revenue per user per day is going to increase but the increasing rate is going to slow down</a:t>
            </a:r>
          </a:p>
        </p:txBody>
      </p:sp>
      <p:sp>
        <p:nvSpPr>
          <p:cNvPr id="48" name="矩形: 圆角 34">
            <a:extLst>
              <a:ext uri="{FF2B5EF4-FFF2-40B4-BE49-F238E27FC236}">
                <a16:creationId xmlns:a16="http://schemas.microsoft.com/office/drawing/2014/main" id="{DE0BC3E6-706F-0CBA-A79D-3DC94F3C40CC}"/>
              </a:ext>
            </a:extLst>
          </p:cNvPr>
          <p:cNvSpPr/>
          <p:nvPr/>
        </p:nvSpPr>
        <p:spPr>
          <a:xfrm>
            <a:off x="1422503" y="5385979"/>
            <a:ext cx="6695576" cy="266194"/>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50" b="1" dirty="0">
                <a:solidFill>
                  <a:schemeClr val="accent1"/>
                </a:solidFill>
                <a:latin typeface="Arial" panose="020B0604020202020204" pitchFamily="34" charset="0"/>
                <a:cs typeface="Arial" panose="020B0604020202020204" pitchFamily="34" charset="0"/>
              </a:rPr>
              <a:t>Viewing time per user per day is going to increase but the increasing rate is going to slow down</a:t>
            </a:r>
          </a:p>
        </p:txBody>
      </p:sp>
      <p:sp>
        <p:nvSpPr>
          <p:cNvPr id="49" name="矩形: 圆角 34">
            <a:extLst>
              <a:ext uri="{FF2B5EF4-FFF2-40B4-BE49-F238E27FC236}">
                <a16:creationId xmlns:a16="http://schemas.microsoft.com/office/drawing/2014/main" id="{1C400007-9CF8-5AE3-0314-DD1E3A3E84B7}"/>
              </a:ext>
            </a:extLst>
          </p:cNvPr>
          <p:cNvSpPr/>
          <p:nvPr/>
        </p:nvSpPr>
        <p:spPr>
          <a:xfrm>
            <a:off x="1423814" y="5827896"/>
            <a:ext cx="6695576" cy="266194"/>
          </a:xfrm>
          <a:prstGeom prst="roundRect">
            <a:avLst>
              <a:gd name="adj" fmla="val 9330"/>
            </a:avLst>
          </a:prstGeom>
          <a:solidFill>
            <a:schemeClr val="accent6">
              <a:lumMod val="20000"/>
              <a:lumOff val="80000"/>
            </a:schemeClr>
          </a:solidFill>
        </p:spPr>
        <p:txBody>
          <a:bodyPr wrap="square" anchor="ctr">
            <a:spAutoFit/>
          </a:bodyPr>
          <a:lstStyle/>
          <a:p>
            <a:pPr algn="ctr"/>
            <a:r>
              <a:rPr lang="en-US" altLang="zh-CN" sz="1050" b="1" dirty="0">
                <a:solidFill>
                  <a:schemeClr val="accent1"/>
                </a:solidFill>
                <a:latin typeface="Arial" panose="020B0604020202020204" pitchFamily="34" charset="0"/>
                <a:cs typeface="Arial" panose="020B0604020202020204" pitchFamily="34" charset="0"/>
              </a:rPr>
              <a:t>Other column are predicted according to historical data and industry</a:t>
            </a:r>
            <a:r>
              <a:rPr lang="zh-CN" altLang="en-US" sz="1050" b="1" dirty="0">
                <a:solidFill>
                  <a:schemeClr val="accent1"/>
                </a:solidFill>
                <a:latin typeface="Arial" panose="020B0604020202020204" pitchFamily="34" charset="0"/>
                <a:cs typeface="Arial" panose="020B0604020202020204" pitchFamily="34" charset="0"/>
              </a:rPr>
              <a:t> </a:t>
            </a:r>
            <a:r>
              <a:rPr lang="en-US" altLang="zh-CN" sz="1050" b="1" dirty="0">
                <a:solidFill>
                  <a:schemeClr val="accent1"/>
                </a:solidFill>
                <a:latin typeface="Arial" panose="020B0604020202020204" pitchFamily="34" charset="0"/>
                <a:cs typeface="Arial" panose="020B0604020202020204" pitchFamily="34" charset="0"/>
              </a:rPr>
              <a:t>average</a:t>
            </a:r>
          </a:p>
        </p:txBody>
      </p:sp>
      <p:sp>
        <p:nvSpPr>
          <p:cNvPr id="3" name="标题 1">
            <a:extLst>
              <a:ext uri="{FF2B5EF4-FFF2-40B4-BE49-F238E27FC236}">
                <a16:creationId xmlns:a16="http://schemas.microsoft.com/office/drawing/2014/main" id="{07951A8A-EFB3-F4B8-756C-F1D4C44F5190}"/>
              </a:ext>
            </a:extLst>
          </p:cNvPr>
          <p:cNvSpPr>
            <a:spLocks noGrp="1"/>
          </p:cNvSpPr>
          <p:nvPr>
            <p:ph type="title"/>
          </p:nvPr>
        </p:nvSpPr>
        <p:spPr/>
        <p:txBody>
          <a:bodyPr/>
          <a:lstStyle/>
          <a:p>
            <a:r>
              <a:rPr lang="en-US" altLang="zh-CN" dirty="0"/>
              <a:t>Revenue</a:t>
            </a:r>
            <a:r>
              <a:rPr lang="zh-CN" altLang="en-US" dirty="0"/>
              <a:t> </a:t>
            </a:r>
            <a:r>
              <a:rPr lang="en-US" altLang="zh-CN" dirty="0"/>
              <a:t>Forecast</a:t>
            </a:r>
            <a:endParaRPr lang="zh-CN" altLang="en-US" dirty="0"/>
          </a:p>
        </p:txBody>
      </p:sp>
      <p:cxnSp>
        <p:nvCxnSpPr>
          <p:cNvPr id="2" name="直线连接符 1">
            <a:extLst>
              <a:ext uri="{FF2B5EF4-FFF2-40B4-BE49-F238E27FC236}">
                <a16:creationId xmlns:a16="http://schemas.microsoft.com/office/drawing/2014/main" id="{D7393E7B-1332-B924-7B70-7703AF1AAAD8}"/>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矩形 13">
            <a:extLst>
              <a:ext uri="{FF2B5EF4-FFF2-40B4-BE49-F238E27FC236}">
                <a16:creationId xmlns:a16="http://schemas.microsoft.com/office/drawing/2014/main" id="{5C2E8CCC-699A-8267-7DF6-A94FE2E1E58A}"/>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15" name="矩形 14">
            <a:extLst>
              <a:ext uri="{FF2B5EF4-FFF2-40B4-BE49-F238E27FC236}">
                <a16:creationId xmlns:a16="http://schemas.microsoft.com/office/drawing/2014/main" id="{A3ECDBB1-0798-AFA3-8FC7-8F767F6D955F}"/>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16" name="矩形 15">
            <a:extLst>
              <a:ext uri="{FF2B5EF4-FFF2-40B4-BE49-F238E27FC236}">
                <a16:creationId xmlns:a16="http://schemas.microsoft.com/office/drawing/2014/main" id="{F5A03534-D250-8191-79AC-B5E476D1044C}"/>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19" name="矩形 18">
            <a:extLst>
              <a:ext uri="{FF2B5EF4-FFF2-40B4-BE49-F238E27FC236}">
                <a16:creationId xmlns:a16="http://schemas.microsoft.com/office/drawing/2014/main" id="{506B13B7-EF8C-272C-B18C-9B83B43ED822}"/>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0" name="矩形 19">
            <a:extLst>
              <a:ext uri="{FF2B5EF4-FFF2-40B4-BE49-F238E27FC236}">
                <a16:creationId xmlns:a16="http://schemas.microsoft.com/office/drawing/2014/main" id="{3AB46775-7DBA-8379-EC1E-0806F4373DE5}"/>
              </a:ext>
            </a:extLst>
          </p:cNvPr>
          <p:cNvSpPr/>
          <p:nvPr/>
        </p:nvSpPr>
        <p:spPr>
          <a:xfrm>
            <a:off x="5833892"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Revenue</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Forecast</a:t>
            </a:r>
            <a:endParaRPr kumimoji="1" lang="zh-CN" altLang="en-US" sz="1400" b="1" dirty="0" err="1">
              <a:solidFill>
                <a:schemeClr val="bg1"/>
              </a:solidFill>
              <a:latin typeface="Times" pitchFamily="2" charset="0"/>
              <a:cs typeface="Arial" panose="020B0604020202020204" pitchFamily="34" charset="0"/>
            </a:endParaRPr>
          </a:p>
        </p:txBody>
      </p:sp>
      <p:cxnSp>
        <p:nvCxnSpPr>
          <p:cNvPr id="24" name="直线连接符 23">
            <a:extLst>
              <a:ext uri="{FF2B5EF4-FFF2-40B4-BE49-F238E27FC236}">
                <a16:creationId xmlns:a16="http://schemas.microsoft.com/office/drawing/2014/main" id="{2DE45140-EF3C-068A-71F7-88E059CD6F8B}"/>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线连接符 26">
            <a:extLst>
              <a:ext uri="{FF2B5EF4-FFF2-40B4-BE49-F238E27FC236}">
                <a16:creationId xmlns:a16="http://schemas.microsoft.com/office/drawing/2014/main" id="{A53D784A-5302-903D-12AC-82B5A590CCCC}"/>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直线连接符 28">
            <a:extLst>
              <a:ext uri="{FF2B5EF4-FFF2-40B4-BE49-F238E27FC236}">
                <a16:creationId xmlns:a16="http://schemas.microsoft.com/office/drawing/2014/main" id="{05D30E47-8530-815F-B15A-7A2B2490FE9C}"/>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 name="直线连接符 30">
            <a:extLst>
              <a:ext uri="{FF2B5EF4-FFF2-40B4-BE49-F238E27FC236}">
                <a16:creationId xmlns:a16="http://schemas.microsoft.com/office/drawing/2014/main" id="{21F6755A-DD4E-A497-2F2A-67BE8702D8D1}"/>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2673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custDataLst>
              <p:tags r:id="rId1"/>
            </p:custDataLst>
            <p:extLst>
              <p:ext uri="{D42A27DB-BD31-4B8C-83A1-F6EECF244321}">
                <p14:modId xmlns:p14="http://schemas.microsoft.com/office/powerpoint/2010/main" val="2908522783"/>
              </p:ext>
            </p:extLst>
          </p:nvPr>
        </p:nvGraphicFramePr>
        <p:xfrm>
          <a:off x="307340" y="1557586"/>
          <a:ext cx="8939530" cy="1955800"/>
        </p:xfrm>
        <a:graphic>
          <a:graphicData uri="http://schemas.openxmlformats.org/drawingml/2006/table">
            <a:tbl>
              <a:tblPr firstRow="1" bandRow="1">
                <a:tableStyleId>{5C22544A-7EE6-4342-B048-85BDC9FD1C3A}</a:tableStyleId>
              </a:tblPr>
              <a:tblGrid>
                <a:gridCol w="2440305">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869950">
                  <a:extLst>
                    <a:ext uri="{9D8B030D-6E8A-4147-A177-3AD203B41FA5}">
                      <a16:colId xmlns:a16="http://schemas.microsoft.com/office/drawing/2014/main" val="20002"/>
                    </a:ext>
                  </a:extLst>
                </a:gridCol>
                <a:gridCol w="779145">
                  <a:extLst>
                    <a:ext uri="{9D8B030D-6E8A-4147-A177-3AD203B41FA5}">
                      <a16:colId xmlns:a16="http://schemas.microsoft.com/office/drawing/2014/main" val="20003"/>
                    </a:ext>
                  </a:extLst>
                </a:gridCol>
                <a:gridCol w="836930">
                  <a:extLst>
                    <a:ext uri="{9D8B030D-6E8A-4147-A177-3AD203B41FA5}">
                      <a16:colId xmlns:a16="http://schemas.microsoft.com/office/drawing/2014/main" val="20004"/>
                    </a:ext>
                  </a:extLst>
                </a:gridCol>
                <a:gridCol w="840105">
                  <a:extLst>
                    <a:ext uri="{9D8B030D-6E8A-4147-A177-3AD203B41FA5}">
                      <a16:colId xmlns:a16="http://schemas.microsoft.com/office/drawing/2014/main" val="20005"/>
                    </a:ext>
                  </a:extLst>
                </a:gridCol>
                <a:gridCol w="838835">
                  <a:extLst>
                    <a:ext uri="{9D8B030D-6E8A-4147-A177-3AD203B41FA5}">
                      <a16:colId xmlns:a16="http://schemas.microsoft.com/office/drawing/2014/main" val="20006"/>
                    </a:ext>
                  </a:extLst>
                </a:gridCol>
                <a:gridCol w="779145">
                  <a:extLst>
                    <a:ext uri="{9D8B030D-6E8A-4147-A177-3AD203B41FA5}">
                      <a16:colId xmlns:a16="http://schemas.microsoft.com/office/drawing/2014/main" val="20007"/>
                    </a:ext>
                  </a:extLst>
                </a:gridCol>
                <a:gridCol w="777875">
                  <a:extLst>
                    <a:ext uri="{9D8B030D-6E8A-4147-A177-3AD203B41FA5}">
                      <a16:colId xmlns:a16="http://schemas.microsoft.com/office/drawing/2014/main" val="20008"/>
                    </a:ext>
                  </a:extLst>
                </a:gridCol>
              </a:tblGrid>
              <a:tr h="195580">
                <a:tc>
                  <a:txBody>
                    <a:bodyPr/>
                    <a:lstStyle/>
                    <a:p>
                      <a:pPr indent="0" algn="ctr">
                        <a:buNone/>
                      </a:pPr>
                      <a:r>
                        <a:rPr lang="en-US" sz="900" b="1" dirty="0">
                          <a:solidFill>
                            <a:srgbClr val="FFFFFF"/>
                          </a:solidFill>
                          <a:latin typeface="Arial Regular" panose="020B0604020202020204" charset="0"/>
                          <a:cs typeface="Arial Regular" panose="020B0604020202020204" charset="0"/>
                        </a:rPr>
                        <a:t>Users Forecast</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2019A</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2020A</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2021A</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2022E</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2023E</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2024E</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2025E</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Arial Regular" panose="020B0604020202020204" charset="0"/>
                          <a:cs typeface="Arial Regular" panose="020B0604020202020204" charset="0"/>
                        </a:rPr>
                        <a:t>2026E</a:t>
                      </a:r>
                      <a:endParaRPr lang="en-US" altLang="en-US" sz="900" b="1" dirty="0">
                        <a:solidFill>
                          <a:srgbClr val="FFFFFF"/>
                        </a:solidFill>
                        <a:latin typeface="Arial Regular" panose="020B0604020202020204" charset="0"/>
                        <a:cs typeface="Arial Regular" panose="020B0604020202020204" charset="0"/>
                      </a:endParaRPr>
                    </a:p>
                  </a:txBody>
                  <a:tcPr marL="12700" marR="12700" marT="12700" anchor="b">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195580">
                <a:tc>
                  <a:txBody>
                    <a:bodyPr/>
                    <a:lstStyle/>
                    <a:p>
                      <a:pPr indent="0" algn="ctr">
                        <a:buNone/>
                      </a:pPr>
                      <a:r>
                        <a:rPr lang="en-US" sz="900" b="1" dirty="0">
                          <a:solidFill>
                            <a:srgbClr val="101214"/>
                          </a:solidFill>
                          <a:latin typeface="Arial Regular" panose="020B0604020202020204" charset="0"/>
                          <a:cs typeface="Arial Regular" panose="020B0604020202020204" charset="0"/>
                        </a:rPr>
                        <a:t>Total population of China (billion)</a:t>
                      </a:r>
                      <a:endParaRPr lang="en-US" altLang="en-US" sz="900" b="1" dirty="0">
                        <a:solidFill>
                          <a:srgbClr val="101214"/>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Arial Regular" panose="020B0604020202020204" charset="0"/>
                          <a:cs typeface="Arial Regular" panose="020B0604020202020204" charset="0"/>
                        </a:rPr>
                        <a:t>14.08</a:t>
                      </a:r>
                      <a:endParaRPr lang="en-US" altLang="en-US" sz="9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Arial Regular" panose="020B0604020202020204" charset="0"/>
                          <a:cs typeface="Arial Regular" panose="020B0604020202020204" charset="0"/>
                        </a:rPr>
                        <a:t>14.11</a:t>
                      </a:r>
                      <a:endParaRPr lang="en-US" altLang="en-US" sz="9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Arial Regular" panose="020B0604020202020204" charset="0"/>
                          <a:cs typeface="Arial Regular" panose="020B0604020202020204" charset="0"/>
                        </a:rPr>
                        <a:t>14.12</a:t>
                      </a:r>
                      <a:endParaRPr lang="en-US" altLang="en-US" sz="900" b="0" dirty="0">
                        <a:solidFill>
                          <a:schemeClr val="bg2"/>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Arial Regular" panose="020B0604020202020204" charset="0"/>
                          <a:cs typeface="Arial Regular" panose="020B0604020202020204" charset="0"/>
                        </a:rPr>
                        <a:t>14.12</a:t>
                      </a:r>
                      <a:endParaRPr lang="en-US" altLang="en-US" sz="900" b="0" dirty="0">
                        <a:solidFill>
                          <a:schemeClr val="bg2"/>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dirty="0">
                          <a:solidFill>
                            <a:schemeClr val="bg2"/>
                          </a:solidFill>
                          <a:latin typeface="Arial Regular" panose="020B0604020202020204" charset="0"/>
                          <a:cs typeface="Arial Regular" panose="020B0604020202020204" charset="0"/>
                        </a:rPr>
                        <a:t>14.12</a:t>
                      </a:r>
                      <a:endParaRPr lang="en-US" altLang="en-US" sz="9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14.12</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14.12</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14.12</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1"/>
                  </a:ext>
                </a:extLst>
              </a:tr>
              <a:tr h="195580">
                <a:tc>
                  <a:txBody>
                    <a:bodyPr/>
                    <a:lstStyle/>
                    <a:p>
                      <a:pPr indent="0" algn="ctr">
                        <a:buNone/>
                      </a:pPr>
                      <a:r>
                        <a:rPr lang="en-US" sz="900" b="1" i="1" dirty="0">
                          <a:solidFill>
                            <a:srgbClr val="000000"/>
                          </a:solidFill>
                          <a:latin typeface="Arial Regular" panose="020B0604020202020204" charset="0"/>
                          <a:cs typeface="Arial Regular" panose="020B0604020202020204" charset="0"/>
                        </a:rPr>
                        <a:t>       </a:t>
                      </a:r>
                      <a:r>
                        <a:rPr lang="en-US" sz="900" b="0" i="1" dirty="0">
                          <a:solidFill>
                            <a:srgbClr val="000000"/>
                          </a:solidFill>
                          <a:latin typeface="Arial Regular" panose="020B0604020202020204" charset="0"/>
                          <a:cs typeface="Arial Regular" panose="020B0604020202020204" charset="0"/>
                        </a:rPr>
                        <a:t>Internet penetration (%)</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80.97%</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82.21%</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dirty="0">
                          <a:solidFill>
                            <a:srgbClr val="000000"/>
                          </a:solidFill>
                          <a:latin typeface="Arial Regular" panose="020B0604020202020204" charset="0"/>
                          <a:cs typeface="Arial Regular" panose="020B0604020202020204" charset="0"/>
                        </a:rPr>
                        <a:t>82.86%</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dirty="0">
                          <a:solidFill>
                            <a:srgbClr val="000000"/>
                          </a:solidFill>
                          <a:latin typeface="Arial Regular" panose="020B0604020202020204" charset="0"/>
                          <a:cs typeface="Arial Regular" panose="020B0604020202020204" charset="0"/>
                        </a:rPr>
                        <a:t>83.36%</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dirty="0">
                          <a:solidFill>
                            <a:srgbClr val="000000"/>
                          </a:solidFill>
                          <a:latin typeface="Arial Regular" panose="020B0604020202020204" charset="0"/>
                          <a:cs typeface="Arial Regular" panose="020B0604020202020204" charset="0"/>
                        </a:rPr>
                        <a:t>83.76%</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84.06%</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84.36%</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84.66%</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2"/>
                  </a:ext>
                </a:extLst>
              </a:tr>
              <a:tr h="195580">
                <a:tc>
                  <a:txBody>
                    <a:bodyPr/>
                    <a:lstStyle/>
                    <a:p>
                      <a:pPr indent="0" algn="ctr">
                        <a:buNone/>
                      </a:pPr>
                      <a:r>
                        <a:rPr lang="en-US" sz="900" b="1" dirty="0">
                          <a:solidFill>
                            <a:srgbClr val="101214"/>
                          </a:solidFill>
                          <a:latin typeface="Arial Regular" panose="020B0604020202020204" charset="0"/>
                          <a:cs typeface="Arial Regular" panose="020B0604020202020204" charset="0"/>
                        </a:rPr>
                        <a:t>Number of Internet users</a:t>
                      </a:r>
                      <a:endParaRPr lang="en-US" altLang="en-US" sz="900" b="1" dirty="0">
                        <a:solidFill>
                          <a:srgbClr val="101214"/>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11.40</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11.60</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11.70</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11.77</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11.83</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11.87</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11.91</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11.95</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195580">
                <a:tc>
                  <a:txBody>
                    <a:bodyPr/>
                    <a:lstStyle/>
                    <a:p>
                      <a:pPr indent="0" algn="ctr">
                        <a:buNone/>
                      </a:pPr>
                      <a:r>
                        <a:rPr lang="en-US" sz="900" b="0" i="1" dirty="0">
                          <a:solidFill>
                            <a:srgbClr val="000000"/>
                          </a:solidFill>
                          <a:latin typeface="Arial Regular" panose="020B0604020202020204" charset="0"/>
                          <a:cs typeface="Arial Regular" panose="020B0604020202020204" charset="0"/>
                        </a:rPr>
                        <a:t>      Short video penetration rate (%)</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72.81%</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75.26%</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79.83%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81.83%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83.33%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84.33%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85.33%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86.33%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4"/>
                  </a:ext>
                </a:extLst>
              </a:tr>
              <a:tr h="195580">
                <a:tc>
                  <a:txBody>
                    <a:bodyPr/>
                    <a:lstStyle/>
                    <a:p>
                      <a:pPr indent="0" algn="ctr">
                        <a:buNone/>
                      </a:pPr>
                      <a:r>
                        <a:rPr lang="en-US" sz="900" b="1" dirty="0">
                          <a:solidFill>
                            <a:srgbClr val="101214"/>
                          </a:solidFill>
                          <a:latin typeface="Arial Regular" panose="020B0604020202020204" charset="0"/>
                          <a:cs typeface="Arial Regular" panose="020B0604020202020204" charset="0"/>
                        </a:rPr>
                        <a:t>Short video Users (billion)</a:t>
                      </a:r>
                      <a:endParaRPr lang="en-US" altLang="en-US" sz="900" b="1" dirty="0">
                        <a:solidFill>
                          <a:srgbClr val="101214"/>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8.30</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Arial Regular" panose="020B0604020202020204" charset="0"/>
                          <a:cs typeface="Arial Regular" panose="020B0604020202020204" charset="0"/>
                        </a:rPr>
                        <a:t>8.73</a:t>
                      </a:r>
                      <a:endParaRPr lang="en-US" altLang="en-US" sz="9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Arial Regular" panose="020B0604020202020204" charset="0"/>
                          <a:cs typeface="Arial Regular" panose="020B0604020202020204" charset="0"/>
                        </a:rPr>
                        <a:t>9.34</a:t>
                      </a:r>
                      <a:endParaRPr lang="en-US" altLang="en-US" sz="900" b="0">
                        <a:solidFill>
                          <a:schemeClr val="bg2"/>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9.63</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9.86</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10.01</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10.16</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Arial Regular" panose="020B0604020202020204" charset="0"/>
                          <a:cs typeface="Arial Regular" panose="020B0604020202020204" charset="0"/>
                        </a:rPr>
                        <a:t>10.32</a:t>
                      </a:r>
                      <a:endParaRPr lang="en-US" altLang="en-US" sz="900" b="0">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195580">
                <a:tc>
                  <a:txBody>
                    <a:bodyPr/>
                    <a:lstStyle/>
                    <a:p>
                      <a:pPr indent="0" algn="ctr">
                        <a:buNone/>
                      </a:pPr>
                      <a:r>
                        <a:rPr lang="en-US" sz="900" b="0" i="1" dirty="0">
                          <a:solidFill>
                            <a:srgbClr val="000000"/>
                          </a:solidFill>
                          <a:latin typeface="Arial Regular" panose="020B0604020202020204" charset="0"/>
                          <a:cs typeface="Arial Regular" panose="020B0604020202020204" charset="0"/>
                        </a:rPr>
                        <a:t>     Market share (%)</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39.76%</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55.10%</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58.24%</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62.24%</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63.24%</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63.74%</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64.24%</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64.74%</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6"/>
                  </a:ext>
                </a:extLst>
              </a:tr>
              <a:tr h="195580">
                <a:tc>
                  <a:txBody>
                    <a:bodyPr/>
                    <a:lstStyle/>
                    <a:p>
                      <a:pPr indent="0" algn="ctr">
                        <a:buNone/>
                      </a:pPr>
                      <a:r>
                        <a:rPr lang="en-US" sz="900" b="1" dirty="0">
                          <a:solidFill>
                            <a:srgbClr val="000000"/>
                          </a:solidFill>
                          <a:latin typeface="Arial Regular" panose="020B0604020202020204" charset="0"/>
                          <a:cs typeface="Arial Regular" panose="020B0604020202020204" charset="0"/>
                        </a:rPr>
                        <a:t>MAU of KUAISHOU</a:t>
                      </a:r>
                      <a:endParaRPr lang="en-US" altLang="en-US" sz="900" b="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Arial Regular" panose="020B0604020202020204" charset="0"/>
                          <a:cs typeface="Arial Regular" panose="020B0604020202020204" charset="0"/>
                        </a:rPr>
                        <a:t>3.30</a:t>
                      </a:r>
                      <a:endParaRPr lang="en-US" altLang="en-US" sz="900" b="1">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dirty="0">
                          <a:solidFill>
                            <a:schemeClr val="bg2"/>
                          </a:solidFill>
                          <a:latin typeface="Arial Regular" panose="020B0604020202020204" charset="0"/>
                          <a:cs typeface="Arial Regular" panose="020B0604020202020204" charset="0"/>
                        </a:rPr>
                        <a:t>4.81</a:t>
                      </a:r>
                      <a:endParaRPr lang="en-US" altLang="en-US" sz="900" b="1"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Arial Regular" panose="020B0604020202020204" charset="0"/>
                          <a:cs typeface="Arial Regular" panose="020B0604020202020204" charset="0"/>
                        </a:rPr>
                        <a:t>5.44</a:t>
                      </a:r>
                      <a:endParaRPr lang="en-US" altLang="en-US" sz="900" b="1">
                        <a:solidFill>
                          <a:schemeClr val="bg2"/>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6.00</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6.23</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6.38</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6.53</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6.68</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07"/>
                  </a:ext>
                </a:extLst>
              </a:tr>
              <a:tr h="195580">
                <a:tc>
                  <a:txBody>
                    <a:bodyPr/>
                    <a:lstStyle/>
                    <a:p>
                      <a:pPr indent="0" algn="ctr">
                        <a:buNone/>
                      </a:pPr>
                      <a:r>
                        <a:rPr lang="en-US" sz="900" b="0" i="1" dirty="0">
                          <a:solidFill>
                            <a:srgbClr val="000000"/>
                          </a:solidFill>
                          <a:latin typeface="Arial Regular" panose="020B0604020202020204" charset="0"/>
                          <a:cs typeface="Arial Regular" panose="020B0604020202020204" charset="0"/>
                        </a:rPr>
                        <a:t>    </a:t>
                      </a:r>
                      <a:r>
                        <a:rPr lang="zh-CN" sz="900" b="0" i="1" dirty="0">
                          <a:solidFill>
                            <a:srgbClr val="000000"/>
                          </a:solidFill>
                          <a:latin typeface="Arial Regular" panose="020B0604020202020204" charset="0"/>
                          <a:ea typeface="华文楷体" panose="02010600040101010101" pitchFamily="2" charset="-122"/>
                          <a:cs typeface="Arial Regular" panose="020B0604020202020204" charset="0"/>
                        </a:rPr>
                        <a:t>DAU/MAU（%）</a:t>
                      </a:r>
                      <a:endParaRPr lang="en-US" altLang="en-US" sz="9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53.33%</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55.09%</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56.62%</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59.62%</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60.62%</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61.12%</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61.62%</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Arial Regular" panose="020B0604020202020204" charset="0"/>
                          <a:cs typeface="Arial Regular" panose="020B0604020202020204" charset="0"/>
                        </a:rPr>
                        <a:t>62.12%</a:t>
                      </a:r>
                      <a:endParaRPr lang="en-US" altLang="en-US" sz="900" b="0" i="1">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8"/>
                  </a:ext>
                </a:extLst>
              </a:tr>
              <a:tr h="195580">
                <a:tc>
                  <a:txBody>
                    <a:bodyPr/>
                    <a:lstStyle/>
                    <a:p>
                      <a:pPr indent="0" algn="ctr">
                        <a:buNone/>
                      </a:pPr>
                      <a:r>
                        <a:rPr lang="en-US" sz="900" b="1" dirty="0">
                          <a:solidFill>
                            <a:srgbClr val="000000"/>
                          </a:solidFill>
                          <a:latin typeface="Arial Regular" panose="020B0604020202020204" charset="0"/>
                          <a:cs typeface="Arial Regular" panose="020B0604020202020204" charset="0"/>
                        </a:rPr>
                        <a:t>DAU of KUAISHOU</a:t>
                      </a:r>
                      <a:endParaRPr lang="en-US" altLang="en-US" sz="900" b="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Arial Regular" panose="020B0604020202020204" charset="0"/>
                          <a:cs typeface="Arial Regular" panose="020B0604020202020204" charset="0"/>
                        </a:rPr>
                        <a:t>1.76</a:t>
                      </a:r>
                      <a:endParaRPr lang="en-US" altLang="en-US" sz="900" b="1">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Arial Regular" panose="020B0604020202020204" charset="0"/>
                          <a:cs typeface="Arial Regular" panose="020B0604020202020204" charset="0"/>
                        </a:rPr>
                        <a:t>2.65</a:t>
                      </a:r>
                      <a:endParaRPr lang="en-US" altLang="en-US" sz="900" b="1">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Arial Regular" panose="020B0604020202020204" charset="0"/>
                          <a:cs typeface="Arial Regular" panose="020B0604020202020204" charset="0"/>
                        </a:rPr>
                        <a:t>3.08</a:t>
                      </a:r>
                      <a:endParaRPr lang="en-US" altLang="en-US" sz="900" b="1">
                        <a:solidFill>
                          <a:schemeClr val="bg2"/>
                        </a:solidFill>
                        <a:latin typeface="Arial Regular" panose="020B0604020202020204"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3.57</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3.78</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3.90</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Arial Regular" panose="020B0604020202020204" charset="0"/>
                          <a:cs typeface="Arial Regular" panose="020B0604020202020204" charset="0"/>
                        </a:rPr>
                        <a:t>4.02</a:t>
                      </a:r>
                      <a:endParaRPr lang="en-US" altLang="en-US" sz="900" b="1">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Arial Regular" panose="020B0604020202020204" charset="0"/>
                          <a:cs typeface="Arial Regular" panose="020B0604020202020204" charset="0"/>
                        </a:rPr>
                        <a:t>4.15</a:t>
                      </a:r>
                      <a:endParaRPr lang="en-US" altLang="en-US" sz="900" b="1" dirty="0">
                        <a:solidFill>
                          <a:srgbClr val="000000"/>
                        </a:solidFill>
                        <a:latin typeface="Arial Regular" panose="020B0604020202020204" charset="0"/>
                        <a:cs typeface="Arial Regular" panose="020B0604020202020204" charset="0"/>
                      </a:endParaRPr>
                    </a:p>
                  </a:txBody>
                  <a:tcPr marL="12700" marR="12700" marT="12700" anchor="b">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9"/>
                  </a:ext>
                </a:extLst>
              </a:tr>
            </a:tbl>
          </a:graphicData>
        </a:graphic>
      </p:graphicFrame>
      <p:sp>
        <p:nvSpPr>
          <p:cNvPr id="41" name="矩形 40"/>
          <p:cNvSpPr/>
          <p:nvPr/>
        </p:nvSpPr>
        <p:spPr>
          <a:xfrm>
            <a:off x="204930" y="1067274"/>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3</a:t>
            </a:r>
            <a:endParaRPr lang="zh-CN" altLang="en-US" sz="1600" b="1" dirty="0">
              <a:solidFill>
                <a:srgbClr val="FFFFFF"/>
              </a:solidFill>
              <a:latin typeface="Arial" panose="020B0604020202020204"/>
              <a:cs typeface="Arial" panose="020B0604020202020204"/>
            </a:endParaRPr>
          </a:p>
        </p:txBody>
      </p:sp>
      <p:sp>
        <p:nvSpPr>
          <p:cNvPr id="44" name="object 124"/>
          <p:cNvSpPr txBox="1"/>
          <p:nvPr/>
        </p:nvSpPr>
        <p:spPr>
          <a:xfrm>
            <a:off x="567055" y="1077595"/>
            <a:ext cx="7113905" cy="289560"/>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Arial" panose="020B0604020202020204"/>
                <a:cs typeface="Arial" panose="020B0604020202020204"/>
              </a:rPr>
              <a:t>Internet users and penetration rate of Kuaishou users Forecast</a:t>
            </a:r>
          </a:p>
        </p:txBody>
      </p:sp>
      <p:cxnSp>
        <p:nvCxnSpPr>
          <p:cNvPr id="5" name="直接连接符 4"/>
          <p:cNvCxnSpPr/>
          <p:nvPr/>
        </p:nvCxnSpPr>
        <p:spPr>
          <a:xfrm>
            <a:off x="379095" y="1365885"/>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25250" y="3609850"/>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4</a:t>
            </a:r>
          </a:p>
        </p:txBody>
      </p:sp>
      <p:sp>
        <p:nvSpPr>
          <p:cNvPr id="7" name="object 124"/>
          <p:cNvSpPr txBox="1"/>
          <p:nvPr/>
        </p:nvSpPr>
        <p:spPr>
          <a:xfrm>
            <a:off x="587375" y="3605978"/>
            <a:ext cx="7113905" cy="289560"/>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Arial" panose="020B0604020202020204"/>
                <a:cs typeface="Arial" panose="020B0604020202020204"/>
              </a:rPr>
              <a:t>Revenue Forecast</a:t>
            </a:r>
            <a:r>
              <a:rPr lang="zh-CN" altLang="en-US" sz="1800" b="1" spc="-5" dirty="0">
                <a:latin typeface="Arial" panose="020B0604020202020204"/>
                <a:ea typeface="宋体" charset="0"/>
                <a:cs typeface="Arial" panose="020B0604020202020204"/>
              </a:rPr>
              <a:t>——</a:t>
            </a:r>
            <a:r>
              <a:rPr lang="en-US" altLang="zh-CN" sz="1800" b="1" spc="-5" dirty="0">
                <a:latin typeface="Arial" panose="020B0604020202020204"/>
                <a:ea typeface="宋体" charset="0"/>
                <a:cs typeface="Arial" panose="020B0604020202020204"/>
              </a:rPr>
              <a:t>Splitting Business into 4 parts</a:t>
            </a:r>
          </a:p>
        </p:txBody>
      </p:sp>
      <p:cxnSp>
        <p:nvCxnSpPr>
          <p:cNvPr id="8" name="直接连接符 7"/>
          <p:cNvCxnSpPr/>
          <p:nvPr/>
        </p:nvCxnSpPr>
        <p:spPr>
          <a:xfrm>
            <a:off x="399415" y="3908461"/>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p:nvPr>
            <p:custDataLst>
              <p:tags r:id="rId2"/>
            </p:custDataLst>
            <p:extLst>
              <p:ext uri="{D42A27DB-BD31-4B8C-83A1-F6EECF244321}">
                <p14:modId xmlns:p14="http://schemas.microsoft.com/office/powerpoint/2010/main" val="119170693"/>
              </p:ext>
            </p:extLst>
          </p:nvPr>
        </p:nvGraphicFramePr>
        <p:xfrm>
          <a:off x="264795" y="4077866"/>
          <a:ext cx="8976995" cy="2740025"/>
        </p:xfrm>
        <a:graphic>
          <a:graphicData uri="http://schemas.openxmlformats.org/drawingml/2006/table">
            <a:tbl>
              <a:tblPr firstRow="1" bandRow="1">
                <a:tableStyleId>{5C22544A-7EE6-4342-B048-85BDC9FD1C3A}</a:tableStyleId>
              </a:tblPr>
              <a:tblGrid>
                <a:gridCol w="2988945">
                  <a:extLst>
                    <a:ext uri="{9D8B030D-6E8A-4147-A177-3AD203B41FA5}">
                      <a16:colId xmlns:a16="http://schemas.microsoft.com/office/drawing/2014/main" val="20000"/>
                    </a:ext>
                  </a:extLst>
                </a:gridCol>
                <a:gridCol w="715645">
                  <a:extLst>
                    <a:ext uri="{9D8B030D-6E8A-4147-A177-3AD203B41FA5}">
                      <a16:colId xmlns:a16="http://schemas.microsoft.com/office/drawing/2014/main" val="20001"/>
                    </a:ext>
                  </a:extLst>
                </a:gridCol>
                <a:gridCol w="802005">
                  <a:extLst>
                    <a:ext uri="{9D8B030D-6E8A-4147-A177-3AD203B41FA5}">
                      <a16:colId xmlns:a16="http://schemas.microsoft.com/office/drawing/2014/main" val="20002"/>
                    </a:ext>
                  </a:extLst>
                </a:gridCol>
                <a:gridCol w="718185">
                  <a:extLst>
                    <a:ext uri="{9D8B030D-6E8A-4147-A177-3AD203B41FA5}">
                      <a16:colId xmlns:a16="http://schemas.microsoft.com/office/drawing/2014/main" val="20003"/>
                    </a:ext>
                  </a:extLst>
                </a:gridCol>
                <a:gridCol w="770890">
                  <a:extLst>
                    <a:ext uri="{9D8B030D-6E8A-4147-A177-3AD203B41FA5}">
                      <a16:colId xmlns:a16="http://schemas.microsoft.com/office/drawing/2014/main" val="20004"/>
                    </a:ext>
                  </a:extLst>
                </a:gridCol>
                <a:gridCol w="773430">
                  <a:extLst>
                    <a:ext uri="{9D8B030D-6E8A-4147-A177-3AD203B41FA5}">
                      <a16:colId xmlns:a16="http://schemas.microsoft.com/office/drawing/2014/main" val="20005"/>
                    </a:ext>
                  </a:extLst>
                </a:gridCol>
                <a:gridCol w="773430">
                  <a:extLst>
                    <a:ext uri="{9D8B030D-6E8A-4147-A177-3AD203B41FA5}">
                      <a16:colId xmlns:a16="http://schemas.microsoft.com/office/drawing/2014/main" val="20006"/>
                    </a:ext>
                  </a:extLst>
                </a:gridCol>
                <a:gridCol w="717550">
                  <a:extLst>
                    <a:ext uri="{9D8B030D-6E8A-4147-A177-3AD203B41FA5}">
                      <a16:colId xmlns:a16="http://schemas.microsoft.com/office/drawing/2014/main" val="20007"/>
                    </a:ext>
                  </a:extLst>
                </a:gridCol>
                <a:gridCol w="716915">
                  <a:extLst>
                    <a:ext uri="{9D8B030D-6E8A-4147-A177-3AD203B41FA5}">
                      <a16:colId xmlns:a16="http://schemas.microsoft.com/office/drawing/2014/main" val="20008"/>
                    </a:ext>
                  </a:extLst>
                </a:gridCol>
              </a:tblGrid>
              <a:tr h="195580">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Advertising business forecast</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2019A</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2020A</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2021A</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2022E</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2023E</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2024E</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2025E</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Times" panose="00000500000000020000" pitchFamily="2" charset="0"/>
                          <a:cs typeface="Arial Regular" panose="020B0604020202020204" charset="0"/>
                        </a:rPr>
                        <a:t>2026E</a:t>
                      </a:r>
                      <a:endParaRPr lang="en-US" altLang="en-US" sz="900" b="1" dirty="0">
                        <a:solidFill>
                          <a:srgbClr val="FFFFFF"/>
                        </a:solidFill>
                        <a:latin typeface="Times" panose="00000500000000020000" pitchFamily="2" charset="0"/>
                        <a:cs typeface="Arial Regular" panose="020B0604020202020204" charset="0"/>
                      </a:endParaRPr>
                    </a:p>
                  </a:txBody>
                  <a:tcPr marL="12700" marR="12700" marT="12700" anchor="b">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19558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Outer-cycle advertising</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dirty="0">
                        <a:solidFill>
                          <a:srgbClr val="FFFFFF"/>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dirty="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196215">
                <a:tc>
                  <a:txBody>
                    <a:bodyPr/>
                    <a:lstStyle/>
                    <a:p>
                      <a:pPr indent="0" algn="ctr">
                        <a:buNone/>
                      </a:pPr>
                      <a:r>
                        <a:rPr lang="zh-CN" sz="900" b="1" dirty="0">
                          <a:solidFill>
                            <a:srgbClr val="000000"/>
                          </a:solidFill>
                          <a:latin typeface="Times" panose="00000500000000020000" pitchFamily="2" charset="0"/>
                          <a:ea typeface="华文楷体" panose="02010600040101010101" pitchFamily="2" charset="-122"/>
                          <a:cs typeface="Arial Regular" panose="020B0604020202020204" charset="0"/>
                        </a:rPr>
                        <a:t>DAU（billion）</a:t>
                      </a:r>
                      <a:endParaRPr lang="zh-CN" altLang="en-US" sz="900" b="1" dirty="0">
                        <a:solidFill>
                          <a:srgbClr val="000000"/>
                        </a:solidFill>
                        <a:latin typeface="Times" panose="00000500000000020000" pitchFamily="2" charset="0"/>
                        <a:ea typeface="华文楷体" panose="02010600040101010101" pitchFamily="2" charset="-122"/>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1.76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2.65</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3.08</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3.57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3.78</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3.90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4.02</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Times" panose="00000500000000020000" pitchFamily="2" charset="0"/>
                          <a:cs typeface="Arial Regular" panose="020B0604020202020204" charset="0"/>
                        </a:rPr>
                        <a:t>4.15</a:t>
                      </a: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8034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    Per capita short video viewing time (min)</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52.01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60.92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77.38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87.38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89.38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90.38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91.38 </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dirty="0">
                          <a:solidFill>
                            <a:srgbClr val="000000"/>
                          </a:solidFill>
                          <a:latin typeface="Times" panose="00000500000000020000" pitchFamily="2" charset="0"/>
                          <a:cs typeface="Arial Regular" panose="020B0604020202020204" charset="0"/>
                        </a:rPr>
                        <a:t>92.38 </a:t>
                      </a: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3"/>
                  </a:ext>
                </a:extLst>
              </a:tr>
              <a:tr h="18034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    Feeds viewed per minute (num/min)</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2.46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4"/>
                  </a:ext>
                </a:extLst>
              </a:tr>
              <a:tr h="180340">
                <a:tc>
                  <a:txBody>
                    <a:bodyPr/>
                    <a:lstStyle/>
                    <a:p>
                      <a:pPr indent="0" algn="ctr">
                        <a:buNone/>
                      </a:pPr>
                      <a:r>
                        <a:rPr lang="en-US" sz="900" b="0" dirty="0">
                          <a:solidFill>
                            <a:srgbClr val="000000"/>
                          </a:solidFill>
                          <a:latin typeface="Times" panose="00000500000000020000" pitchFamily="2" charset="0"/>
                          <a:cs typeface="Arial Regular" panose="020B0604020202020204" charset="0"/>
                        </a:rPr>
                        <a:t>    </a:t>
                      </a:r>
                      <a:r>
                        <a:rPr lang="zh-CN" sz="900" b="0" dirty="0">
                          <a:solidFill>
                            <a:srgbClr val="000000"/>
                          </a:solidFill>
                          <a:latin typeface="Times" panose="00000500000000020000" pitchFamily="2" charset="0"/>
                          <a:ea typeface="华文楷体" panose="02010600040101010101" pitchFamily="2" charset="-122"/>
                          <a:cs typeface="Arial Regular" panose="020B0604020202020204" charset="0"/>
                        </a:rPr>
                        <a:t>ad load（%）</a:t>
                      </a: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5.40%</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6.00%</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6.80%</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7.00%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7.40%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7.60%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7.80%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8.00%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5"/>
                  </a:ext>
                </a:extLst>
              </a:tr>
              <a:tr h="18034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    </a:t>
                      </a:r>
                      <a:r>
                        <a:rPr lang="en-US" sz="900" b="1" dirty="0" err="1">
                          <a:solidFill>
                            <a:srgbClr val="000000"/>
                          </a:solidFill>
                          <a:latin typeface="Times" panose="00000500000000020000" pitchFamily="2" charset="0"/>
                          <a:cs typeface="Arial Regular" panose="020B0604020202020204" charset="0"/>
                        </a:rPr>
                        <a:t>eCPM</a:t>
                      </a:r>
                      <a:r>
                        <a:rPr lang="en-US" sz="900" b="1" dirty="0">
                          <a:solidFill>
                            <a:srgbClr val="000000"/>
                          </a:solidFill>
                          <a:latin typeface="Times" panose="00000500000000020000" pitchFamily="2" charset="0"/>
                          <a:cs typeface="Arial Regular" panose="020B0604020202020204" charset="0"/>
                        </a:rPr>
                        <a:t>(yuan/thousand times)</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15.21</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17.84</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19.65</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15.65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19.65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21.65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22.65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23.65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6"/>
                  </a:ext>
                </a:extLst>
              </a:tr>
              <a:tr h="196215">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External circulation advertising (billion)</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67.51</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155.17</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285.95</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307.21</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440.93</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520.71</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583.26</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651.37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19558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Inner loop advertising</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08"/>
                  </a:ext>
                </a:extLst>
              </a:tr>
              <a:tr h="195580">
                <a:tc>
                  <a:txBody>
                    <a:bodyPr/>
                    <a:lstStyle/>
                    <a:p>
                      <a:pPr indent="0" algn="ctr">
                        <a:buNone/>
                      </a:pPr>
                      <a:r>
                        <a:rPr lang="zh-CN" sz="900" b="1" dirty="0">
                          <a:solidFill>
                            <a:srgbClr val="000000"/>
                          </a:solidFill>
                          <a:latin typeface="Times" panose="00000500000000020000" pitchFamily="2" charset="0"/>
                          <a:ea typeface="华文楷体" panose="02010600040101010101" pitchFamily="2" charset="-122"/>
                          <a:cs typeface="Arial Regular" panose="020B0604020202020204" charset="0"/>
                        </a:rPr>
                        <a:t>GMV（billion yuan）</a:t>
                      </a:r>
                      <a:endParaRPr lang="zh-CN" altLang="en-US" sz="900" b="1" dirty="0">
                        <a:solidFill>
                          <a:srgbClr val="000000"/>
                        </a:solidFill>
                        <a:latin typeface="Times" panose="00000500000000020000" pitchFamily="2" charset="0"/>
                        <a:ea typeface="华文楷体" panose="02010600040101010101" pitchFamily="2" charset="-122"/>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596</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3812</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6800</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8765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10435</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12003</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13738</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15652</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9"/>
                  </a:ext>
                </a:extLst>
              </a:tr>
              <a:tr h="180340">
                <a:tc>
                  <a:txBody>
                    <a:bodyPr/>
                    <a:lstStyle/>
                    <a:p>
                      <a:pPr indent="0" algn="ctr">
                        <a:buNone/>
                      </a:pPr>
                      <a:r>
                        <a:rPr lang="en-US" sz="900" b="0" dirty="0">
                          <a:solidFill>
                            <a:srgbClr val="000000"/>
                          </a:solidFill>
                          <a:latin typeface="Times" panose="00000500000000020000" pitchFamily="2" charset="0"/>
                          <a:cs typeface="Arial Regular" panose="020B0604020202020204" charset="0"/>
                        </a:rPr>
                        <a:t>   Advertising rate (%)</a:t>
                      </a: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1.12%</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1.66%</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2.07%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2.17%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2.27%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2.37%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2.47%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2.57%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10"/>
                  </a:ext>
                </a:extLst>
              </a:tr>
              <a:tr h="196215">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Internal circulation advertising revenue (billion yuan)</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6.68</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63.38</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140.70</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190.13</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236.78</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284.36</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339.20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402.10</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1"/>
                  </a:ext>
                </a:extLst>
              </a:tr>
              <a:tr h="19558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Overall advertising</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FFFFFF"/>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12"/>
                  </a:ext>
                </a:extLst>
              </a:tr>
              <a:tr h="195580">
                <a:tc>
                  <a:txBody>
                    <a:bodyPr/>
                    <a:lstStyle/>
                    <a:p>
                      <a:pPr indent="0" algn="ctr">
                        <a:buNone/>
                      </a:pPr>
                      <a:r>
                        <a:rPr lang="en-US" sz="900" b="1" dirty="0">
                          <a:solidFill>
                            <a:srgbClr val="000000"/>
                          </a:solidFill>
                          <a:latin typeface="Times" panose="00000500000000020000" pitchFamily="2" charset="0"/>
                          <a:cs typeface="Arial Regular" panose="020B0604020202020204" charset="0"/>
                        </a:rPr>
                        <a:t>Total advertising revenue (billion yuan)</a:t>
                      </a:r>
                      <a:endParaRPr lang="en-US" altLang="en-US" sz="900" b="1" dirty="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74.2</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218.5</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chemeClr val="bg2"/>
                          </a:solidFill>
                          <a:latin typeface="Times" panose="00000500000000020000" pitchFamily="2" charset="0"/>
                          <a:cs typeface="Arial Regular" panose="020B0604020202020204" charset="0"/>
                        </a:rPr>
                        <a:t>426.7</a:t>
                      </a:r>
                      <a:endParaRPr lang="en-US" altLang="en-US" sz="900" b="0">
                        <a:solidFill>
                          <a:schemeClr val="bg2"/>
                        </a:solidFill>
                        <a:latin typeface="Times" panose="00000500000000020000" pitchFamily="2" charset="0"/>
                        <a:cs typeface="Arial Regular" panose="020B0604020202020204" charset="0"/>
                      </a:endParaRPr>
                    </a:p>
                  </a:txBody>
                  <a:tcPr marL="12700" marR="12700" marT="12700" anchor="b">
                    <a:lnL>
                      <a:noFill/>
                    </a:lnL>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497.34</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w="6350" cap="flat" cmpd="sng">
                      <a:solidFill>
                        <a:srgbClr val="000000"/>
                      </a:solidFill>
                      <a:prstDash val="solid"/>
                      <a:headEnd type="none" w="med" len="med"/>
                      <a:tailEnd type="none" w="med" len="med"/>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677.71</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805.07</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a:solidFill>
                            <a:srgbClr val="000000"/>
                          </a:solidFill>
                          <a:latin typeface="Times" panose="00000500000000020000" pitchFamily="2" charset="0"/>
                          <a:cs typeface="Arial Regular" panose="020B0604020202020204" charset="0"/>
                        </a:rPr>
                        <a:t>922.46</a:t>
                      </a:r>
                      <a:endParaRPr lang="en-US" altLang="en-US" sz="900" b="0">
                        <a:solidFill>
                          <a:srgbClr val="000000"/>
                        </a:solidFill>
                        <a:latin typeface="Times" panose="00000500000000020000" pitchFamily="2" charset="0"/>
                        <a:cs typeface="Arial Regular" panose="020B0604020202020204" charset="0"/>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0" dirty="0">
                          <a:solidFill>
                            <a:srgbClr val="000000"/>
                          </a:solidFill>
                          <a:latin typeface="Times" panose="00000500000000020000" pitchFamily="2" charset="0"/>
                          <a:cs typeface="Arial Regular" panose="020B0604020202020204" charset="0"/>
                        </a:rPr>
                        <a:t>1053.47</a:t>
                      </a:r>
                      <a:endParaRPr lang="en-US" altLang="en-US" sz="900" b="0" dirty="0">
                        <a:solidFill>
                          <a:srgbClr val="000000"/>
                        </a:solidFill>
                        <a:latin typeface="Times" panose="00000500000000020000" pitchFamily="2" charset="0"/>
                        <a:cs typeface="Arial Regular" panose="020B0604020202020204" charset="0"/>
                      </a:endParaRPr>
                    </a:p>
                  </a:txBody>
                  <a:tcPr marL="12700" marR="12700" marT="12700" anchor="b">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3" name="标题 1">
            <a:extLst>
              <a:ext uri="{FF2B5EF4-FFF2-40B4-BE49-F238E27FC236}">
                <a16:creationId xmlns:a16="http://schemas.microsoft.com/office/drawing/2014/main" id="{96C12C85-9E64-F4FB-8E0F-237C57601E0B}"/>
              </a:ext>
            </a:extLst>
          </p:cNvPr>
          <p:cNvSpPr>
            <a:spLocks noGrp="1"/>
          </p:cNvSpPr>
          <p:nvPr>
            <p:ph type="title"/>
          </p:nvPr>
        </p:nvSpPr>
        <p:spPr/>
        <p:txBody>
          <a:bodyPr/>
          <a:lstStyle/>
          <a:p>
            <a:r>
              <a:rPr lang="en-US" altLang="zh-CN" dirty="0"/>
              <a:t>Revenue</a:t>
            </a:r>
            <a:r>
              <a:rPr lang="zh-CN" altLang="en-US" dirty="0"/>
              <a:t> </a:t>
            </a:r>
            <a:r>
              <a:rPr lang="en-US" altLang="zh-CN" dirty="0"/>
              <a:t>Forecast</a:t>
            </a:r>
            <a:endParaRPr lang="zh-CN" altLang="en-US" dirty="0"/>
          </a:p>
        </p:txBody>
      </p:sp>
      <p:cxnSp>
        <p:nvCxnSpPr>
          <p:cNvPr id="28" name="直线连接符 27">
            <a:extLst>
              <a:ext uri="{FF2B5EF4-FFF2-40B4-BE49-F238E27FC236}">
                <a16:creationId xmlns:a16="http://schemas.microsoft.com/office/drawing/2014/main" id="{83B499FD-9A7D-2379-7EF0-9DE8BD0A843D}"/>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9" name="矩形 28">
            <a:extLst>
              <a:ext uri="{FF2B5EF4-FFF2-40B4-BE49-F238E27FC236}">
                <a16:creationId xmlns:a16="http://schemas.microsoft.com/office/drawing/2014/main" id="{4BDCEA43-65A7-61CF-05F8-8EAB506337BF}"/>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30" name="矩形 29">
            <a:extLst>
              <a:ext uri="{FF2B5EF4-FFF2-40B4-BE49-F238E27FC236}">
                <a16:creationId xmlns:a16="http://schemas.microsoft.com/office/drawing/2014/main" id="{9005E725-36AF-574E-1CCC-D9FE9AFE0C28}"/>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1" name="矩形 30">
            <a:extLst>
              <a:ext uri="{FF2B5EF4-FFF2-40B4-BE49-F238E27FC236}">
                <a16:creationId xmlns:a16="http://schemas.microsoft.com/office/drawing/2014/main" id="{4062BB43-AC64-2EF8-3F9C-5B4612470BAA}"/>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2" name="矩形 31">
            <a:extLst>
              <a:ext uri="{FF2B5EF4-FFF2-40B4-BE49-F238E27FC236}">
                <a16:creationId xmlns:a16="http://schemas.microsoft.com/office/drawing/2014/main" id="{EDCC9569-A792-E839-F9AD-2793559246EF}"/>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33" name="矩形 32">
            <a:extLst>
              <a:ext uri="{FF2B5EF4-FFF2-40B4-BE49-F238E27FC236}">
                <a16:creationId xmlns:a16="http://schemas.microsoft.com/office/drawing/2014/main" id="{3BC72EF4-BB7C-5B1E-2464-95E60AED1196}"/>
              </a:ext>
            </a:extLst>
          </p:cNvPr>
          <p:cNvSpPr/>
          <p:nvPr/>
        </p:nvSpPr>
        <p:spPr>
          <a:xfrm>
            <a:off x="5833892"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Revenue</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Forecast</a:t>
            </a:r>
            <a:endParaRPr kumimoji="1" lang="zh-CN" altLang="en-US" sz="1400" b="1" dirty="0" err="1">
              <a:solidFill>
                <a:schemeClr val="bg1"/>
              </a:solidFill>
              <a:latin typeface="Times" pitchFamily="2" charset="0"/>
              <a:cs typeface="Arial" panose="020B0604020202020204" pitchFamily="34" charset="0"/>
            </a:endParaRPr>
          </a:p>
        </p:txBody>
      </p:sp>
      <p:cxnSp>
        <p:nvCxnSpPr>
          <p:cNvPr id="34" name="直线连接符 33">
            <a:extLst>
              <a:ext uri="{FF2B5EF4-FFF2-40B4-BE49-F238E27FC236}">
                <a16:creationId xmlns:a16="http://schemas.microsoft.com/office/drawing/2014/main" id="{0A97A6B5-F279-750D-5B18-D0C74459F792}"/>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5" name="直线连接符 34">
            <a:extLst>
              <a:ext uri="{FF2B5EF4-FFF2-40B4-BE49-F238E27FC236}">
                <a16:creationId xmlns:a16="http://schemas.microsoft.com/office/drawing/2014/main" id="{90E85A10-C4C3-B2D5-1342-E90FF40EAA36}"/>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直线连接符 35">
            <a:extLst>
              <a:ext uri="{FF2B5EF4-FFF2-40B4-BE49-F238E27FC236}">
                <a16:creationId xmlns:a16="http://schemas.microsoft.com/office/drawing/2014/main" id="{84643079-A33B-E03D-6B40-7AB48C6042DC}"/>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直线连接符 36">
            <a:extLst>
              <a:ext uri="{FF2B5EF4-FFF2-40B4-BE49-F238E27FC236}">
                <a16:creationId xmlns:a16="http://schemas.microsoft.com/office/drawing/2014/main" id="{A5F39078-59A8-FDCA-DDF7-30C681125A2F}"/>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custDataLst>
              <p:tags r:id="rId1"/>
            </p:custDataLst>
            <p:extLst>
              <p:ext uri="{D42A27DB-BD31-4B8C-83A1-F6EECF244321}">
                <p14:modId xmlns:p14="http://schemas.microsoft.com/office/powerpoint/2010/main" val="515393717"/>
              </p:ext>
            </p:extLst>
          </p:nvPr>
        </p:nvGraphicFramePr>
        <p:xfrm>
          <a:off x="271780" y="1696085"/>
          <a:ext cx="9144000" cy="1173480"/>
        </p:xfrm>
        <a:graphic>
          <a:graphicData uri="http://schemas.openxmlformats.org/drawingml/2006/table">
            <a:tbl>
              <a:tblPr firstRow="1" bandRow="1">
                <a:tableStyleId>{5C22544A-7EE6-4342-B048-85BDC9FD1C3A}</a:tableStyleId>
              </a:tblPr>
              <a:tblGrid>
                <a:gridCol w="2834336">
                  <a:extLst>
                    <a:ext uri="{9D8B030D-6E8A-4147-A177-3AD203B41FA5}">
                      <a16:colId xmlns:a16="http://schemas.microsoft.com/office/drawing/2014/main" val="20000"/>
                    </a:ext>
                  </a:extLst>
                </a:gridCol>
                <a:gridCol w="753960">
                  <a:extLst>
                    <a:ext uri="{9D8B030D-6E8A-4147-A177-3AD203B41FA5}">
                      <a16:colId xmlns:a16="http://schemas.microsoft.com/office/drawing/2014/main" val="20001"/>
                    </a:ext>
                  </a:extLst>
                </a:gridCol>
                <a:gridCol w="844717">
                  <a:extLst>
                    <a:ext uri="{9D8B030D-6E8A-4147-A177-3AD203B41FA5}">
                      <a16:colId xmlns:a16="http://schemas.microsoft.com/office/drawing/2014/main" val="20002"/>
                    </a:ext>
                  </a:extLst>
                </a:gridCol>
                <a:gridCol w="757135">
                  <a:extLst>
                    <a:ext uri="{9D8B030D-6E8A-4147-A177-3AD203B41FA5}">
                      <a16:colId xmlns:a16="http://schemas.microsoft.com/office/drawing/2014/main" val="20003"/>
                    </a:ext>
                  </a:extLst>
                </a:gridCol>
                <a:gridCol w="812348">
                  <a:extLst>
                    <a:ext uri="{9D8B030D-6E8A-4147-A177-3AD203B41FA5}">
                      <a16:colId xmlns:a16="http://schemas.microsoft.com/office/drawing/2014/main" val="20004"/>
                    </a:ext>
                  </a:extLst>
                </a:gridCol>
                <a:gridCol w="815523">
                  <a:extLst>
                    <a:ext uri="{9D8B030D-6E8A-4147-A177-3AD203B41FA5}">
                      <a16:colId xmlns:a16="http://schemas.microsoft.com/office/drawing/2014/main" val="20005"/>
                    </a:ext>
                  </a:extLst>
                </a:gridCol>
                <a:gridCol w="814254">
                  <a:extLst>
                    <a:ext uri="{9D8B030D-6E8A-4147-A177-3AD203B41FA5}">
                      <a16:colId xmlns:a16="http://schemas.microsoft.com/office/drawing/2014/main" val="20006"/>
                    </a:ext>
                  </a:extLst>
                </a:gridCol>
                <a:gridCol w="756498">
                  <a:extLst>
                    <a:ext uri="{9D8B030D-6E8A-4147-A177-3AD203B41FA5}">
                      <a16:colId xmlns:a16="http://schemas.microsoft.com/office/drawing/2014/main" val="20007"/>
                    </a:ext>
                  </a:extLst>
                </a:gridCol>
                <a:gridCol w="755229">
                  <a:extLst>
                    <a:ext uri="{9D8B030D-6E8A-4147-A177-3AD203B41FA5}">
                      <a16:colId xmlns:a16="http://schemas.microsoft.com/office/drawing/2014/main" val="20008"/>
                    </a:ext>
                  </a:extLst>
                </a:gridCol>
              </a:tblGrid>
              <a:tr h="195580">
                <a:tc>
                  <a:txBody>
                    <a:bodyPr/>
                    <a:lstStyle/>
                    <a:p>
                      <a:pPr indent="0" algn="ctr">
                        <a:buNone/>
                      </a:pPr>
                      <a:r>
                        <a:rPr lang="en-US" sz="900" b="1" dirty="0">
                          <a:solidFill>
                            <a:srgbClr val="FFFFFF"/>
                          </a:solidFill>
                          <a:latin typeface="+mn-lt"/>
                        </a:rPr>
                        <a:t>Live streaming business forecast</a:t>
                      </a:r>
                      <a:endParaRPr lang="en-US" altLang="en-US" sz="900" b="1" dirty="0">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2019A</a:t>
                      </a:r>
                      <a:endParaRPr lang="en-US" altLang="en-US" sz="900" b="1" dirty="0">
                        <a:solidFill>
                          <a:srgbClr val="FFFFFF"/>
                        </a:solidFill>
                        <a:latin typeface="+mn-lt"/>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2020A</a:t>
                      </a:r>
                      <a:endParaRPr lang="en-US" altLang="en-US" sz="900" b="1" dirty="0">
                        <a:solidFill>
                          <a:srgbClr val="FFFFFF"/>
                        </a:solidFill>
                        <a:latin typeface="+mn-lt"/>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2021A</a:t>
                      </a:r>
                      <a:endParaRPr lang="en-US" altLang="en-US" sz="900" b="1" dirty="0">
                        <a:solidFill>
                          <a:srgbClr val="FFFFFF"/>
                        </a:solidFill>
                        <a:latin typeface="+mn-lt"/>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2022E</a:t>
                      </a:r>
                      <a:endParaRPr lang="en-US" altLang="en-US" sz="900" b="1" dirty="0">
                        <a:solidFill>
                          <a:srgbClr val="FFFFFF"/>
                        </a:solidFill>
                        <a:latin typeface="+mn-lt"/>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2023E</a:t>
                      </a:r>
                      <a:endParaRPr lang="en-US" altLang="en-US" sz="900" b="1" dirty="0">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2024E</a:t>
                      </a:r>
                      <a:endParaRPr lang="en-US" altLang="en-US" sz="900" b="1" dirty="0">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2025E</a:t>
                      </a:r>
                      <a:endParaRPr lang="en-US" altLang="en-US" sz="900" b="1" dirty="0">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2026E</a:t>
                      </a:r>
                      <a:endParaRPr lang="en-US" altLang="en-US" sz="900" b="1" dirty="0">
                        <a:solidFill>
                          <a:srgbClr val="FFFFFF"/>
                        </a:solidFill>
                        <a:latin typeface="+mn-lt"/>
                      </a:endParaRPr>
                    </a:p>
                  </a:txBody>
                  <a:tcPr marL="12700" marR="12700" marT="12700" anchor="b">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195580">
                <a:tc>
                  <a:txBody>
                    <a:bodyPr/>
                    <a:lstStyle/>
                    <a:p>
                      <a:pPr indent="0" algn="ctr">
                        <a:buNone/>
                      </a:pPr>
                      <a:r>
                        <a:rPr lang="zh-CN" sz="900" b="0" dirty="0">
                          <a:solidFill>
                            <a:srgbClr val="000000"/>
                          </a:solidFill>
                          <a:latin typeface="+mn-lt"/>
                          <a:ea typeface="华文楷体" panose="02010600040101010101" pitchFamily="2" charset="-122"/>
                        </a:rPr>
                        <a:t>DAU（billion）</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1.76</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2.65</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3.08</a:t>
                      </a:r>
                      <a:endParaRPr lang="en-US" altLang="en-US" sz="900" b="0">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3.57</a:t>
                      </a:r>
                      <a:endParaRPr lang="en-US" altLang="en-US" sz="900" b="0">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3.78</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mn-lt"/>
                        </a:rPr>
                        <a:t>3.90</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4.02</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4.15</a:t>
                      </a:r>
                      <a:endParaRPr lang="en-US" altLang="en-US" sz="900" b="0">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95580">
                <a:tc>
                  <a:txBody>
                    <a:bodyPr/>
                    <a:lstStyle/>
                    <a:p>
                      <a:pPr indent="0" algn="ctr">
                        <a:buNone/>
                      </a:pPr>
                      <a:r>
                        <a:rPr lang="en-US" sz="800" b="0" i="1" dirty="0">
                          <a:solidFill>
                            <a:srgbClr val="000000"/>
                          </a:solidFill>
                          <a:latin typeface="+mn-lt"/>
                        </a:rPr>
                        <a:t>     Live streaming payment penetration rate (%)</a:t>
                      </a:r>
                      <a:endParaRPr lang="en-US" altLang="en-US" sz="800" b="0" i="1"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27.84%</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21.89%</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15.58%</a:t>
                      </a:r>
                      <a:endParaRPr lang="en-US" altLang="en-US" sz="900" b="0" i="1">
                        <a:solidFill>
                          <a:srgbClr val="000000"/>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16.08%</a:t>
                      </a:r>
                      <a:endParaRPr lang="en-US" altLang="en-US" sz="900" b="0" i="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16.48%</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16.78%</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16.98%</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17.08%</a:t>
                      </a:r>
                      <a:endParaRPr lang="en-US" altLang="en-US" sz="900" b="0" i="1">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2"/>
                  </a:ext>
                </a:extLst>
              </a:tr>
              <a:tr h="195580">
                <a:tc>
                  <a:txBody>
                    <a:bodyPr/>
                    <a:lstStyle/>
                    <a:p>
                      <a:pPr indent="0" algn="ctr">
                        <a:buNone/>
                      </a:pPr>
                      <a:r>
                        <a:rPr lang="en-US" sz="900" b="0" dirty="0">
                          <a:solidFill>
                            <a:srgbClr val="000000"/>
                          </a:solidFill>
                          <a:latin typeface="+mn-lt"/>
                        </a:rPr>
                        <a:t>Paid users of live streaming (billion)</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0.49</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0.58</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0.48</a:t>
                      </a:r>
                      <a:endParaRPr lang="en-US" altLang="en-US" sz="900" b="0">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0.57</a:t>
                      </a:r>
                      <a:endParaRPr lang="en-US" altLang="en-US" sz="900" b="0">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0.62</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0.65</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0.68</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0.71</a:t>
                      </a:r>
                      <a:endParaRPr lang="en-US" altLang="en-US" sz="900" b="0">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195580">
                <a:tc>
                  <a:txBody>
                    <a:bodyPr/>
                    <a:lstStyle/>
                    <a:p>
                      <a:pPr indent="0" algn="ctr">
                        <a:buNone/>
                      </a:pPr>
                      <a:r>
                        <a:rPr lang="en-US" sz="800" b="0" i="1" dirty="0">
                          <a:solidFill>
                            <a:srgbClr val="000000"/>
                          </a:solidFill>
                          <a:latin typeface="+mn-lt"/>
                        </a:rPr>
                        <a:t>    ARRPU per month (yuan/person/month)</a:t>
                      </a:r>
                      <a:endParaRPr lang="en-US" altLang="en-US" sz="800" b="0" i="1"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53.47 </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47.71 </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mn-lt"/>
                        </a:rPr>
                        <a:t>53.81 </a:t>
                      </a:r>
                      <a:endParaRPr lang="en-US" altLang="en-US" sz="900" b="0" i="1">
                        <a:solidFill>
                          <a:srgbClr val="000000"/>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dirty="0">
                          <a:solidFill>
                            <a:srgbClr val="000000"/>
                          </a:solidFill>
                          <a:latin typeface="+mn-lt"/>
                        </a:rPr>
                        <a:t>49.81 </a:t>
                      </a:r>
                      <a:endParaRPr lang="en-US" altLang="en-US" sz="900" b="0" i="1" dirty="0">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47.81 </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46.81 </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45.81 </a:t>
                      </a:r>
                      <a:endParaRPr lang="en-US" altLang="en-US" sz="9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mn-lt"/>
                        </a:rPr>
                        <a:t>44.81 </a:t>
                      </a:r>
                      <a:endParaRPr lang="en-US" altLang="en-US" sz="900" b="0" i="1">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4"/>
                  </a:ext>
                </a:extLst>
              </a:tr>
              <a:tr h="195580">
                <a:tc>
                  <a:txBody>
                    <a:bodyPr/>
                    <a:lstStyle/>
                    <a:p>
                      <a:pPr indent="0" algn="ctr">
                        <a:buNone/>
                      </a:pPr>
                      <a:r>
                        <a:rPr lang="en-US" sz="900" b="1" dirty="0">
                          <a:solidFill>
                            <a:srgbClr val="000000"/>
                          </a:solidFill>
                          <a:latin typeface="+mn-lt"/>
                        </a:rPr>
                        <a:t>Revenue of livestreaming business (billion)</a:t>
                      </a:r>
                      <a:endParaRPr lang="en-US" altLang="en-US" sz="900" b="1" dirty="0">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mn-lt"/>
                        </a:rPr>
                        <a:t>314.42</a:t>
                      </a:r>
                      <a:endParaRPr lang="en-US" altLang="en-US" sz="900" b="1">
                        <a:solidFill>
                          <a:schemeClr val="bg2"/>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mn-lt"/>
                        </a:rPr>
                        <a:t>332.09</a:t>
                      </a:r>
                      <a:endParaRPr lang="en-US" altLang="en-US" sz="900" b="1">
                        <a:solidFill>
                          <a:schemeClr val="bg2"/>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mn-lt"/>
                        </a:rPr>
                        <a:t>309.95</a:t>
                      </a:r>
                      <a:endParaRPr lang="en-US" altLang="en-US" sz="900" b="1">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343.63</a:t>
                      </a:r>
                      <a:endParaRPr lang="en-US" altLang="en-US" sz="900" b="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357.33</a:t>
                      </a:r>
                      <a:endParaRPr lang="en-US" altLang="en-US" sz="900" b="1">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367.66</a:t>
                      </a:r>
                      <a:endParaRPr lang="en-US" altLang="en-US" sz="900" b="1">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375.67</a:t>
                      </a:r>
                      <a:endParaRPr lang="en-US" altLang="en-US" sz="900" b="1">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mn-lt"/>
                        </a:rPr>
                        <a:t>381.29</a:t>
                      </a:r>
                      <a:endParaRPr lang="en-US" altLang="en-US" sz="900" b="1" dirty="0">
                        <a:solidFill>
                          <a:srgbClr val="000000"/>
                        </a:solidFill>
                        <a:latin typeface="+mn-lt"/>
                      </a:endParaRPr>
                    </a:p>
                  </a:txBody>
                  <a:tcPr marL="12700" marR="12700" marT="12700" anchor="b">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9" name="表格 8"/>
          <p:cNvGraphicFramePr/>
          <p:nvPr>
            <p:custDataLst>
              <p:tags r:id="rId2"/>
            </p:custDataLst>
            <p:extLst>
              <p:ext uri="{D42A27DB-BD31-4B8C-83A1-F6EECF244321}">
                <p14:modId xmlns:p14="http://schemas.microsoft.com/office/powerpoint/2010/main" val="899843841"/>
              </p:ext>
            </p:extLst>
          </p:nvPr>
        </p:nvGraphicFramePr>
        <p:xfrm>
          <a:off x="220415" y="3088640"/>
          <a:ext cx="9192894" cy="1699260"/>
        </p:xfrm>
        <a:graphic>
          <a:graphicData uri="http://schemas.openxmlformats.org/drawingml/2006/table">
            <a:tbl>
              <a:tblPr firstRow="1" bandRow="1">
                <a:tableStyleId>{5C22544A-7EE6-4342-B048-85BDC9FD1C3A}</a:tableStyleId>
              </a:tblPr>
              <a:tblGrid>
                <a:gridCol w="2443422">
                  <a:extLst>
                    <a:ext uri="{9D8B030D-6E8A-4147-A177-3AD203B41FA5}">
                      <a16:colId xmlns:a16="http://schemas.microsoft.com/office/drawing/2014/main" val="20000"/>
                    </a:ext>
                  </a:extLst>
                </a:gridCol>
                <a:gridCol w="806632">
                  <a:extLst>
                    <a:ext uri="{9D8B030D-6E8A-4147-A177-3AD203B41FA5}">
                      <a16:colId xmlns:a16="http://schemas.microsoft.com/office/drawing/2014/main" val="20001"/>
                    </a:ext>
                  </a:extLst>
                </a:gridCol>
                <a:gridCol w="903322">
                  <a:extLst>
                    <a:ext uri="{9D8B030D-6E8A-4147-A177-3AD203B41FA5}">
                      <a16:colId xmlns:a16="http://schemas.microsoft.com/office/drawing/2014/main" val="20002"/>
                    </a:ext>
                  </a:extLst>
                </a:gridCol>
                <a:gridCol w="809804">
                  <a:extLst>
                    <a:ext uri="{9D8B030D-6E8A-4147-A177-3AD203B41FA5}">
                      <a16:colId xmlns:a16="http://schemas.microsoft.com/office/drawing/2014/main" val="20003"/>
                    </a:ext>
                  </a:extLst>
                </a:gridCol>
                <a:gridCol w="869608">
                  <a:extLst>
                    <a:ext uri="{9D8B030D-6E8A-4147-A177-3AD203B41FA5}">
                      <a16:colId xmlns:a16="http://schemas.microsoft.com/office/drawing/2014/main" val="20004"/>
                    </a:ext>
                  </a:extLst>
                </a:gridCol>
                <a:gridCol w="872143">
                  <a:extLst>
                    <a:ext uri="{9D8B030D-6E8A-4147-A177-3AD203B41FA5}">
                      <a16:colId xmlns:a16="http://schemas.microsoft.com/office/drawing/2014/main" val="20005"/>
                    </a:ext>
                  </a:extLst>
                </a:gridCol>
                <a:gridCol w="870880">
                  <a:extLst>
                    <a:ext uri="{9D8B030D-6E8A-4147-A177-3AD203B41FA5}">
                      <a16:colId xmlns:a16="http://schemas.microsoft.com/office/drawing/2014/main" val="20006"/>
                    </a:ext>
                  </a:extLst>
                </a:gridCol>
                <a:gridCol w="809178">
                  <a:extLst>
                    <a:ext uri="{9D8B030D-6E8A-4147-A177-3AD203B41FA5}">
                      <a16:colId xmlns:a16="http://schemas.microsoft.com/office/drawing/2014/main" val="20007"/>
                    </a:ext>
                  </a:extLst>
                </a:gridCol>
                <a:gridCol w="807905">
                  <a:extLst>
                    <a:ext uri="{9D8B030D-6E8A-4147-A177-3AD203B41FA5}">
                      <a16:colId xmlns:a16="http://schemas.microsoft.com/office/drawing/2014/main" val="20008"/>
                    </a:ext>
                  </a:extLst>
                </a:gridCol>
              </a:tblGrid>
              <a:tr h="192592">
                <a:tc>
                  <a:txBody>
                    <a:bodyPr/>
                    <a:lstStyle/>
                    <a:p>
                      <a:pPr indent="0" algn="ctr">
                        <a:buNone/>
                      </a:pPr>
                      <a:r>
                        <a:rPr lang="en-US" sz="900" b="1" dirty="0">
                          <a:solidFill>
                            <a:srgbClr val="FFFFFF"/>
                          </a:solidFill>
                          <a:latin typeface="+mn-lt"/>
                        </a:rPr>
                        <a:t>E-commerce business forecast</a:t>
                      </a:r>
                      <a:endParaRPr lang="en-US" altLang="en-US" sz="900" b="1" dirty="0">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2019A</a:t>
                      </a:r>
                      <a:endParaRPr lang="en-US" altLang="en-US" sz="900" b="1" dirty="0">
                        <a:solidFill>
                          <a:srgbClr val="FFFFFF"/>
                        </a:solidFill>
                        <a:latin typeface="+mn-lt"/>
                      </a:endParaRP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a:solidFill>
                            <a:srgbClr val="FFFFFF"/>
                          </a:solidFill>
                          <a:latin typeface="+mn-lt"/>
                        </a:rPr>
                        <a:t>2020A</a:t>
                      </a:r>
                      <a:endParaRPr lang="en-US" altLang="en-US" sz="900" b="1">
                        <a:solidFill>
                          <a:srgbClr val="FFFFFF"/>
                        </a:solidFill>
                        <a:latin typeface="+mn-lt"/>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a:solidFill>
                            <a:srgbClr val="FFFFFF"/>
                          </a:solidFill>
                          <a:latin typeface="+mn-lt"/>
                        </a:rPr>
                        <a:t>2021A</a:t>
                      </a:r>
                      <a:endParaRPr lang="en-US" altLang="en-US" sz="900" b="1">
                        <a:solidFill>
                          <a:srgbClr val="FFFFFF"/>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rgbClr val="FD4102"/>
                    </a:solidFill>
                  </a:tcPr>
                </a:tc>
                <a:tc>
                  <a:txBody>
                    <a:bodyPr/>
                    <a:lstStyle/>
                    <a:p>
                      <a:pPr indent="0" algn="ctr">
                        <a:buNone/>
                      </a:pPr>
                      <a:r>
                        <a:rPr lang="en-US" sz="900" b="1">
                          <a:solidFill>
                            <a:srgbClr val="FFFFFF"/>
                          </a:solidFill>
                          <a:latin typeface="+mn-lt"/>
                        </a:rPr>
                        <a:t>2022E</a:t>
                      </a:r>
                      <a:endParaRPr lang="en-US" altLang="en-US" sz="900" b="1">
                        <a:solidFill>
                          <a:srgbClr val="FFFFFF"/>
                        </a:solidFill>
                        <a:latin typeface="+mn-lt"/>
                      </a:endParaRPr>
                    </a:p>
                  </a:txBody>
                  <a:tcPr marL="12700" marR="12700" marT="1270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a:solidFill>
                            <a:srgbClr val="FFFFFF"/>
                          </a:solidFill>
                          <a:latin typeface="+mn-lt"/>
                        </a:rPr>
                        <a:t>2023E</a:t>
                      </a:r>
                      <a:endParaRPr lang="en-US" altLang="en-US" sz="900" b="1">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a:solidFill>
                            <a:srgbClr val="FFFFFF"/>
                          </a:solidFill>
                          <a:latin typeface="+mn-lt"/>
                        </a:rPr>
                        <a:t>2024E</a:t>
                      </a:r>
                      <a:endParaRPr lang="en-US" altLang="en-US" sz="900" b="1">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a:solidFill>
                            <a:srgbClr val="FFFFFF"/>
                          </a:solidFill>
                          <a:latin typeface="+mn-lt"/>
                        </a:rPr>
                        <a:t>2025E</a:t>
                      </a:r>
                      <a:endParaRPr lang="en-US" altLang="en-US" sz="900" b="1">
                        <a:solidFill>
                          <a:srgbClr val="FFFFFF"/>
                        </a:solidFill>
                        <a:latin typeface="+mn-lt"/>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lt"/>
                        </a:rPr>
                        <a:t>2026E</a:t>
                      </a:r>
                      <a:endParaRPr lang="en-US" altLang="en-US" sz="900" b="1" dirty="0">
                        <a:solidFill>
                          <a:srgbClr val="FFFFFF"/>
                        </a:solidFill>
                        <a:latin typeface="+mn-lt"/>
                      </a:endParaRPr>
                    </a:p>
                  </a:txBody>
                  <a:tcPr marL="12700" marR="12700" marT="12700" anchor="b">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192592">
                <a:tc>
                  <a:txBody>
                    <a:bodyPr/>
                    <a:lstStyle/>
                    <a:p>
                      <a:pPr indent="0" algn="ctr">
                        <a:buNone/>
                      </a:pPr>
                      <a:r>
                        <a:rPr lang="zh-CN" sz="900" b="0" dirty="0">
                          <a:solidFill>
                            <a:srgbClr val="000000"/>
                          </a:solidFill>
                          <a:latin typeface="+mn-lt"/>
                          <a:ea typeface="华文楷体" panose="02010600040101010101" pitchFamily="2" charset="-122"/>
                        </a:rPr>
                        <a:t>MAU（billion）</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mn-lt"/>
                        </a:rPr>
                        <a:t>3.30</a:t>
                      </a:r>
                      <a:endParaRPr lang="en-US" altLang="en-US" sz="900" b="0" dirty="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mn-lt"/>
                        </a:rPr>
                        <a:t>4.81</a:t>
                      </a:r>
                      <a:endParaRPr lang="en-US" altLang="en-US" sz="900" b="0" dirty="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mn-lt"/>
                        </a:rPr>
                        <a:t>5.44</a:t>
                      </a:r>
                      <a:endParaRPr lang="en-US" altLang="en-US" sz="900" b="0" dirty="0">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mn-lt"/>
                        </a:rPr>
                        <a:t>6.00</a:t>
                      </a:r>
                      <a:endParaRPr lang="en-US" altLang="en-US" sz="900" b="0" dirty="0">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mn-lt"/>
                        </a:rPr>
                        <a:t>6.23</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mn-lt"/>
                        </a:rPr>
                        <a:t>6.38</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mn-lt"/>
                        </a:rPr>
                        <a:t>6.53</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mn-lt"/>
                        </a:rPr>
                        <a:t>6.68</a:t>
                      </a:r>
                      <a:endParaRPr lang="en-US" altLang="en-US" sz="900" b="0" dirty="0">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77585">
                <a:tc>
                  <a:txBody>
                    <a:bodyPr/>
                    <a:lstStyle/>
                    <a:p>
                      <a:pPr indent="0" algn="ctr">
                        <a:buNone/>
                      </a:pPr>
                      <a:r>
                        <a:rPr lang="en-US" sz="800" b="0" i="1" dirty="0">
                          <a:solidFill>
                            <a:srgbClr val="000000"/>
                          </a:solidFill>
                          <a:latin typeface="+mn-lt"/>
                        </a:rPr>
                        <a:t>    E-commerce penetration rate (%)</a:t>
                      </a:r>
                      <a:endParaRPr lang="en-US" altLang="en-US" sz="800" b="0" i="1"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21.00%</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34.38%</a:t>
                      </a:r>
                      <a:endParaRPr lang="en-US" altLang="en-US" sz="800" b="0" i="1">
                        <a:solidFill>
                          <a:srgbClr val="000000"/>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36.38%</a:t>
                      </a:r>
                      <a:endParaRPr lang="en-US" altLang="en-US" sz="800" b="0" i="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37.88%</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38.88%</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39.88%</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40.88%</a:t>
                      </a:r>
                      <a:endParaRPr lang="en-US" altLang="en-US" sz="800" b="0" i="1">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2"/>
                  </a:ext>
                </a:extLst>
              </a:tr>
              <a:tr h="192592">
                <a:tc>
                  <a:txBody>
                    <a:bodyPr/>
                    <a:lstStyle/>
                    <a:p>
                      <a:pPr indent="0" algn="ctr">
                        <a:buNone/>
                      </a:pPr>
                      <a:r>
                        <a:rPr lang="en-US" sz="900" b="0" dirty="0">
                          <a:solidFill>
                            <a:srgbClr val="000000"/>
                          </a:solidFill>
                          <a:latin typeface="+mn-lt"/>
                        </a:rPr>
                        <a:t>Annual Active Buyer (billion)</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1.01</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1.87</a:t>
                      </a:r>
                      <a:endParaRPr lang="en-US" altLang="en-US" sz="900" b="0">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2.18</a:t>
                      </a:r>
                      <a:endParaRPr lang="en-US" altLang="en-US" sz="900" b="0">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2.36</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2.48</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2.60</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2.73</a:t>
                      </a:r>
                      <a:endParaRPr lang="en-US" altLang="en-US" sz="900" b="0">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177585">
                <a:tc>
                  <a:txBody>
                    <a:bodyPr/>
                    <a:lstStyle/>
                    <a:p>
                      <a:pPr indent="0" algn="ctr">
                        <a:buNone/>
                      </a:pPr>
                      <a:r>
                        <a:rPr lang="en-US" sz="800" b="0" i="1" dirty="0">
                          <a:solidFill>
                            <a:srgbClr val="000000"/>
                          </a:solidFill>
                          <a:latin typeface="+mn-lt"/>
                        </a:rPr>
                        <a:t>   Purchase frequency (times/year)</a:t>
                      </a:r>
                      <a:endParaRPr lang="en-US" altLang="en-US" sz="800" b="0" i="1"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35</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dirty="0">
                          <a:solidFill>
                            <a:srgbClr val="000000"/>
                          </a:solidFill>
                          <a:latin typeface="+mn-lt"/>
                        </a:rPr>
                        <a:t>47</a:t>
                      </a:r>
                      <a:endParaRPr lang="en-US" altLang="en-US" sz="800" b="0" i="1" dirty="0">
                        <a:solidFill>
                          <a:srgbClr val="000000"/>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50</a:t>
                      </a:r>
                      <a:endParaRPr lang="en-US" altLang="en-US" sz="800" b="0" i="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53</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56</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59</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62</a:t>
                      </a:r>
                      <a:endParaRPr lang="en-US" altLang="en-US" sz="800" b="0" i="1">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4"/>
                  </a:ext>
                </a:extLst>
              </a:tr>
              <a:tr h="177585">
                <a:tc>
                  <a:txBody>
                    <a:bodyPr/>
                    <a:lstStyle/>
                    <a:p>
                      <a:pPr indent="0" algn="ctr">
                        <a:buNone/>
                      </a:pPr>
                      <a:r>
                        <a:rPr lang="en-US" sz="800" b="0" i="1" dirty="0">
                          <a:solidFill>
                            <a:srgbClr val="000000"/>
                          </a:solidFill>
                          <a:latin typeface="+mn-lt"/>
                        </a:rPr>
                        <a:t>    Customer price (yuan/time)</a:t>
                      </a:r>
                      <a:endParaRPr lang="en-US" altLang="en-US" sz="800" b="0" i="1"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endParaRPr lang="en-US" altLang="en-US" sz="800" b="0" i="1">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chemeClr val="bg2"/>
                          </a:solidFill>
                          <a:latin typeface="+mn-lt"/>
                        </a:rPr>
                        <a:t>109</a:t>
                      </a:r>
                      <a:endParaRPr lang="en-US" altLang="en-US" sz="800" b="0" i="1">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chemeClr val="bg2"/>
                          </a:solidFill>
                          <a:latin typeface="+mn-lt"/>
                        </a:rPr>
                        <a:t>78</a:t>
                      </a:r>
                      <a:endParaRPr lang="en-US" altLang="en-US" sz="800" b="0" i="1">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81</a:t>
                      </a:r>
                      <a:endParaRPr lang="en-US" altLang="en-US" sz="800" b="0" i="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84</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87</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90</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93</a:t>
                      </a:r>
                      <a:endParaRPr lang="en-US" altLang="en-US" sz="800" b="0" i="1">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5"/>
                  </a:ext>
                </a:extLst>
              </a:tr>
              <a:tr h="192592">
                <a:tc>
                  <a:txBody>
                    <a:bodyPr/>
                    <a:lstStyle/>
                    <a:p>
                      <a:pPr indent="0" algn="ctr">
                        <a:buNone/>
                      </a:pPr>
                      <a:r>
                        <a:rPr lang="zh-CN" sz="900" b="0" dirty="0">
                          <a:solidFill>
                            <a:srgbClr val="000000"/>
                          </a:solidFill>
                          <a:latin typeface="+mn-lt"/>
                          <a:ea typeface="华文楷体" panose="02010600040101010101" pitchFamily="2" charset="-122"/>
                        </a:rPr>
                        <a:t>GMV（billion yuan）</a:t>
                      </a:r>
                      <a:endParaRPr lang="en-US" altLang="en-US" sz="900" b="0"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596</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3812</a:t>
                      </a:r>
                      <a:endParaRPr lang="en-US" altLang="en-US" sz="900" b="0">
                        <a:solidFill>
                          <a:schemeClr val="bg2"/>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lt"/>
                        </a:rPr>
                        <a:t>6800</a:t>
                      </a:r>
                      <a:endParaRPr lang="en-US" altLang="en-US" sz="900" b="0">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8765</a:t>
                      </a:r>
                      <a:endParaRPr lang="en-US" altLang="en-US" sz="900" b="0">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10435</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12003</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13738</a:t>
                      </a:r>
                      <a:endParaRPr lang="en-US" altLang="en-US" sz="900" b="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lt"/>
                        </a:rPr>
                        <a:t>15652</a:t>
                      </a:r>
                      <a:endParaRPr lang="en-US" altLang="en-US" sz="900" b="0">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177585">
                <a:tc>
                  <a:txBody>
                    <a:bodyPr/>
                    <a:lstStyle/>
                    <a:p>
                      <a:pPr indent="0" algn="ctr">
                        <a:buNone/>
                      </a:pPr>
                      <a:r>
                        <a:rPr lang="en-US" sz="800" b="0" i="1" dirty="0">
                          <a:solidFill>
                            <a:srgbClr val="000000"/>
                          </a:solidFill>
                          <a:latin typeface="+mn-lt"/>
                        </a:rPr>
                        <a:t>    </a:t>
                      </a:r>
                      <a:r>
                        <a:rPr lang="zh-CN" sz="800" b="0" i="1" dirty="0">
                          <a:solidFill>
                            <a:srgbClr val="000000"/>
                          </a:solidFill>
                          <a:latin typeface="+mn-lt"/>
                          <a:ea typeface="华文楷体" panose="02010600040101010101" pitchFamily="2" charset="-122"/>
                        </a:rPr>
                        <a:t>take rate（%）</a:t>
                      </a:r>
                      <a:endParaRPr lang="en-US" altLang="en-US" sz="800" b="0" i="1" dirty="0">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0.44%</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0.97%</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1.09%</a:t>
                      </a:r>
                      <a:endParaRPr lang="en-US" altLang="en-US" sz="800" b="0" i="1">
                        <a:solidFill>
                          <a:srgbClr val="000000"/>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lt"/>
                        </a:rPr>
                        <a:t>1.29%</a:t>
                      </a:r>
                      <a:endParaRPr lang="en-US" altLang="en-US" sz="800" b="0" i="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1.49%</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1.69%</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1.89%</a:t>
                      </a:r>
                      <a:endParaRPr lang="en-US" altLang="en-US" sz="800" b="0" i="1">
                        <a:solidFill>
                          <a:srgbClr val="000000"/>
                        </a:solidFill>
                        <a:latin typeface="+mn-lt"/>
                      </a:endParaRPr>
                    </a:p>
                  </a:txBody>
                  <a:tcPr marL="12700" marR="12700" marT="1270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lt"/>
                        </a:rPr>
                        <a:t>2.09%</a:t>
                      </a:r>
                      <a:endParaRPr lang="en-US" altLang="en-US" sz="800" b="0" i="1">
                        <a:solidFill>
                          <a:srgbClr val="000000"/>
                        </a:solidFill>
                        <a:latin typeface="+mn-lt"/>
                      </a:endParaRPr>
                    </a:p>
                  </a:txBody>
                  <a:tcPr marL="12700" marR="12700" marT="1270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7"/>
                  </a:ext>
                </a:extLst>
              </a:tr>
              <a:tr h="192592">
                <a:tc>
                  <a:txBody>
                    <a:bodyPr/>
                    <a:lstStyle/>
                    <a:p>
                      <a:pPr indent="0" algn="ctr">
                        <a:buNone/>
                      </a:pPr>
                      <a:r>
                        <a:rPr lang="en-US" sz="900" b="1" dirty="0">
                          <a:solidFill>
                            <a:srgbClr val="000000"/>
                          </a:solidFill>
                          <a:latin typeface="+mn-lt"/>
                        </a:rPr>
                        <a:t>E-commerce revenue (billion yuan)</a:t>
                      </a:r>
                      <a:endParaRPr lang="en-US" altLang="en-US" sz="900" b="1" dirty="0">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mn-lt"/>
                        </a:rPr>
                        <a:t>2.60</a:t>
                      </a:r>
                      <a:endParaRPr lang="en-US" altLang="en-US" sz="900" b="1">
                        <a:solidFill>
                          <a:schemeClr val="bg2"/>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mn-lt"/>
                        </a:rPr>
                        <a:t>37.12</a:t>
                      </a:r>
                      <a:endParaRPr lang="en-US" altLang="en-US" sz="900" b="1">
                        <a:solidFill>
                          <a:schemeClr val="bg2"/>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chemeClr val="bg2"/>
                          </a:solidFill>
                          <a:latin typeface="+mn-lt"/>
                        </a:rPr>
                        <a:t>74.21</a:t>
                      </a:r>
                      <a:endParaRPr lang="en-US" altLang="en-US" sz="900" b="1">
                        <a:solidFill>
                          <a:schemeClr val="bg2"/>
                        </a:solidFill>
                        <a:latin typeface="+mn-lt"/>
                      </a:endParaRPr>
                    </a:p>
                  </a:txBody>
                  <a:tcPr marL="12700" marR="12700" marT="12700" anchor="b">
                    <a:lnL>
                      <a:noFill/>
                    </a:lnL>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113.18</a:t>
                      </a:r>
                      <a:endParaRPr lang="en-US" altLang="en-US" sz="900" b="1">
                        <a:solidFill>
                          <a:srgbClr val="000000"/>
                        </a:solidFill>
                        <a:latin typeface="+mn-lt"/>
                      </a:endParaRPr>
                    </a:p>
                  </a:txBody>
                  <a:tcPr marL="12700" marR="12700" marT="12700" anchor="b">
                    <a:lnL w="6350" cap="flat" cmpd="sng">
                      <a:solidFill>
                        <a:srgbClr val="000000"/>
                      </a:solidFill>
                      <a:prstDash val="solid"/>
                      <a:headEnd type="none" w="med" len="med"/>
                      <a:tailEnd type="none" w="med" len="med"/>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155.61</a:t>
                      </a:r>
                      <a:endParaRPr lang="en-US" altLang="en-US" sz="900" b="1">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203.00</a:t>
                      </a:r>
                      <a:endParaRPr lang="en-US" altLang="en-US" sz="900" b="1">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lt"/>
                        </a:rPr>
                        <a:t>259.81</a:t>
                      </a:r>
                      <a:endParaRPr lang="en-US" altLang="en-US" sz="900" b="1">
                        <a:solidFill>
                          <a:srgbClr val="000000"/>
                        </a:solidFill>
                        <a:latin typeface="+mn-lt"/>
                      </a:endParaRPr>
                    </a:p>
                  </a:txBody>
                  <a:tcPr marL="12700" marR="12700" marT="1270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mn-lt"/>
                        </a:rPr>
                        <a:t>327.31</a:t>
                      </a:r>
                      <a:endParaRPr lang="en-US" altLang="en-US" sz="900" b="1" dirty="0">
                        <a:solidFill>
                          <a:srgbClr val="000000"/>
                        </a:solidFill>
                        <a:latin typeface="+mn-lt"/>
                      </a:endParaRPr>
                    </a:p>
                  </a:txBody>
                  <a:tcPr marL="12700" marR="12700" marT="12700" anchor="b">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11" name="表格 10"/>
          <p:cNvGraphicFramePr/>
          <p:nvPr>
            <p:custDataLst>
              <p:tags r:id="rId3"/>
            </p:custDataLst>
            <p:extLst>
              <p:ext uri="{D42A27DB-BD31-4B8C-83A1-F6EECF244321}">
                <p14:modId xmlns:p14="http://schemas.microsoft.com/office/powerpoint/2010/main" val="70506096"/>
              </p:ext>
            </p:extLst>
          </p:nvPr>
        </p:nvGraphicFramePr>
        <p:xfrm>
          <a:off x="280035" y="5006975"/>
          <a:ext cx="9215999" cy="1169427"/>
        </p:xfrm>
        <a:graphic>
          <a:graphicData uri="http://schemas.openxmlformats.org/drawingml/2006/table">
            <a:tbl>
              <a:tblPr firstRow="1" bandRow="1">
                <a:tableStyleId>{5C22544A-7EE6-4342-B048-85BDC9FD1C3A}</a:tableStyleId>
              </a:tblPr>
              <a:tblGrid>
                <a:gridCol w="3217356">
                  <a:extLst>
                    <a:ext uri="{9D8B030D-6E8A-4147-A177-3AD203B41FA5}">
                      <a16:colId xmlns:a16="http://schemas.microsoft.com/office/drawing/2014/main" val="20000"/>
                    </a:ext>
                  </a:extLst>
                </a:gridCol>
                <a:gridCol w="716807">
                  <a:extLst>
                    <a:ext uri="{9D8B030D-6E8A-4147-A177-3AD203B41FA5}">
                      <a16:colId xmlns:a16="http://schemas.microsoft.com/office/drawing/2014/main" val="20001"/>
                    </a:ext>
                  </a:extLst>
                </a:gridCol>
                <a:gridCol w="803384">
                  <a:extLst>
                    <a:ext uri="{9D8B030D-6E8A-4147-A177-3AD203B41FA5}">
                      <a16:colId xmlns:a16="http://schemas.microsoft.com/office/drawing/2014/main" val="20002"/>
                    </a:ext>
                  </a:extLst>
                </a:gridCol>
                <a:gridCol w="719353">
                  <a:extLst>
                    <a:ext uri="{9D8B030D-6E8A-4147-A177-3AD203B41FA5}">
                      <a16:colId xmlns:a16="http://schemas.microsoft.com/office/drawing/2014/main" val="20003"/>
                    </a:ext>
                  </a:extLst>
                </a:gridCol>
                <a:gridCol w="772191">
                  <a:extLst>
                    <a:ext uri="{9D8B030D-6E8A-4147-A177-3AD203B41FA5}">
                      <a16:colId xmlns:a16="http://schemas.microsoft.com/office/drawing/2014/main" val="20004"/>
                    </a:ext>
                  </a:extLst>
                </a:gridCol>
                <a:gridCol w="775374">
                  <a:extLst>
                    <a:ext uri="{9D8B030D-6E8A-4147-A177-3AD203B41FA5}">
                      <a16:colId xmlns:a16="http://schemas.microsoft.com/office/drawing/2014/main" val="20005"/>
                    </a:ext>
                  </a:extLst>
                </a:gridCol>
                <a:gridCol w="774101">
                  <a:extLst>
                    <a:ext uri="{9D8B030D-6E8A-4147-A177-3AD203B41FA5}">
                      <a16:colId xmlns:a16="http://schemas.microsoft.com/office/drawing/2014/main" val="20006"/>
                    </a:ext>
                  </a:extLst>
                </a:gridCol>
                <a:gridCol w="719353">
                  <a:extLst>
                    <a:ext uri="{9D8B030D-6E8A-4147-A177-3AD203B41FA5}">
                      <a16:colId xmlns:a16="http://schemas.microsoft.com/office/drawing/2014/main" val="20007"/>
                    </a:ext>
                  </a:extLst>
                </a:gridCol>
                <a:gridCol w="718080">
                  <a:extLst>
                    <a:ext uri="{9D8B030D-6E8A-4147-A177-3AD203B41FA5}">
                      <a16:colId xmlns:a16="http://schemas.microsoft.com/office/drawing/2014/main" val="20008"/>
                    </a:ext>
                  </a:extLst>
                </a:gridCol>
              </a:tblGrid>
              <a:tr h="199891">
                <a:tc>
                  <a:txBody>
                    <a:bodyPr/>
                    <a:lstStyle/>
                    <a:p>
                      <a:pPr indent="0" algn="ctr">
                        <a:buNone/>
                      </a:pPr>
                      <a:r>
                        <a:rPr lang="en-US" sz="900" b="1" dirty="0">
                          <a:solidFill>
                            <a:srgbClr val="FFFFFF"/>
                          </a:solidFill>
                          <a:latin typeface="+mn-ea"/>
                          <a:ea typeface="+mn-ea"/>
                        </a:rPr>
                        <a:t>Other business forecast</a:t>
                      </a:r>
                      <a:endParaRPr lang="en-US" altLang="en-US" sz="900" b="1" dirty="0">
                        <a:solidFill>
                          <a:srgbClr val="FFFFFF"/>
                        </a:solidFill>
                        <a:latin typeface="+mn-ea"/>
                        <a:ea typeface="+mn-ea"/>
                      </a:endParaRPr>
                    </a:p>
                  </a:txBody>
                  <a:tcPr marL="12732" marR="12732" marT="12732" marB="45835"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2019A</a:t>
                      </a:r>
                      <a:endParaRPr lang="en-US" altLang="en-US" sz="900" b="1" dirty="0">
                        <a:solidFill>
                          <a:srgbClr val="FFFFFF"/>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2020A</a:t>
                      </a:r>
                      <a:endParaRPr lang="en-US" altLang="en-US" sz="900" b="1" dirty="0">
                        <a:solidFill>
                          <a:srgbClr val="FFFFFF"/>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2021A</a:t>
                      </a:r>
                      <a:endParaRPr lang="en-US" altLang="en-US" sz="900" b="1" dirty="0">
                        <a:solidFill>
                          <a:srgbClr val="FFFFFF"/>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2022E</a:t>
                      </a:r>
                      <a:endParaRPr lang="en-US" altLang="en-US" sz="900" b="1" dirty="0">
                        <a:solidFill>
                          <a:srgbClr val="FFFFFF"/>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2023E</a:t>
                      </a:r>
                      <a:endParaRPr lang="en-US" altLang="en-US" sz="900" b="1" dirty="0">
                        <a:solidFill>
                          <a:srgbClr val="FFFFFF"/>
                        </a:solidFill>
                        <a:latin typeface="+mn-ea"/>
                        <a:ea typeface="+mn-ea"/>
                      </a:endParaRPr>
                    </a:p>
                  </a:txBody>
                  <a:tcPr marL="12732" marR="12732" marT="12732" marB="45835"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2024E</a:t>
                      </a:r>
                      <a:endParaRPr lang="en-US" altLang="en-US" sz="900" b="1" dirty="0">
                        <a:solidFill>
                          <a:srgbClr val="FFFFFF"/>
                        </a:solidFill>
                        <a:latin typeface="+mn-ea"/>
                        <a:ea typeface="+mn-ea"/>
                      </a:endParaRPr>
                    </a:p>
                  </a:txBody>
                  <a:tcPr marL="12732" marR="12732" marT="12732" marB="45835"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2025E</a:t>
                      </a:r>
                      <a:endParaRPr lang="en-US" altLang="en-US" sz="900" b="1" dirty="0">
                        <a:solidFill>
                          <a:srgbClr val="FFFFFF"/>
                        </a:solidFill>
                        <a:latin typeface="+mn-ea"/>
                        <a:ea typeface="+mn-ea"/>
                      </a:endParaRPr>
                    </a:p>
                  </a:txBody>
                  <a:tcPr marL="12732" marR="12732" marT="12732" marB="45835"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mn-ea"/>
                          <a:ea typeface="+mn-ea"/>
                        </a:rPr>
                        <a:t>2026E</a:t>
                      </a:r>
                      <a:endParaRPr lang="en-US" altLang="en-US" sz="900" b="1" dirty="0">
                        <a:solidFill>
                          <a:srgbClr val="FFFFFF"/>
                        </a:solidFill>
                        <a:latin typeface="+mn-ea"/>
                        <a:ea typeface="+mn-ea"/>
                      </a:endParaRPr>
                    </a:p>
                  </a:txBody>
                  <a:tcPr marL="12732" marR="12732" marT="12732" marB="45835" anchor="b">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200528">
                <a:tc>
                  <a:txBody>
                    <a:bodyPr/>
                    <a:lstStyle/>
                    <a:p>
                      <a:pPr indent="0" algn="ctr">
                        <a:buNone/>
                      </a:pPr>
                      <a:r>
                        <a:rPr lang="zh-CN" sz="900" b="0" dirty="0">
                          <a:solidFill>
                            <a:srgbClr val="000000"/>
                          </a:solidFill>
                          <a:latin typeface="+mn-ea"/>
                          <a:ea typeface="+mn-ea"/>
                        </a:rPr>
                        <a:t>MAU（billion）</a:t>
                      </a:r>
                      <a:endParaRPr lang="en-US" altLang="en-US" sz="900" b="0" dirty="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ea"/>
                          <a:ea typeface="+mn-ea"/>
                        </a:rPr>
                        <a:t>3.30</a:t>
                      </a:r>
                      <a:endParaRPr lang="en-US" altLang="en-US" sz="900" b="0">
                        <a:solidFill>
                          <a:schemeClr val="bg2"/>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ea"/>
                          <a:ea typeface="+mn-ea"/>
                        </a:rPr>
                        <a:t>4.81</a:t>
                      </a:r>
                      <a:endParaRPr lang="en-US" altLang="en-US" sz="900" b="0">
                        <a:solidFill>
                          <a:schemeClr val="bg2"/>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mn-ea"/>
                          <a:ea typeface="+mn-ea"/>
                        </a:rPr>
                        <a:t>5.44</a:t>
                      </a:r>
                      <a:endParaRPr lang="en-US" altLang="en-US" sz="900" b="0">
                        <a:solidFill>
                          <a:schemeClr val="bg2"/>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6.00</a:t>
                      </a:r>
                      <a:endParaRPr lang="en-US" altLang="en-US" sz="900" b="0">
                        <a:solidFill>
                          <a:srgbClr val="000000"/>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6.23</a:t>
                      </a: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6.38</a:t>
                      </a: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6.53</a:t>
                      </a: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6.68</a:t>
                      </a:r>
                      <a:endParaRPr lang="en-US" altLang="en-US" sz="900" b="0">
                        <a:solidFill>
                          <a:srgbClr val="000000"/>
                        </a:solidFill>
                        <a:latin typeface="+mn-ea"/>
                        <a:ea typeface="+mn-ea"/>
                      </a:endParaRPr>
                    </a:p>
                  </a:txBody>
                  <a:tcPr marL="12732" marR="12732" marT="12732" marB="45835"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99891">
                <a:tc>
                  <a:txBody>
                    <a:bodyPr/>
                    <a:lstStyle/>
                    <a:p>
                      <a:pPr indent="0" algn="ctr">
                        <a:buNone/>
                      </a:pPr>
                      <a:r>
                        <a:rPr lang="en-US" sz="900" b="0" dirty="0">
                          <a:solidFill>
                            <a:srgbClr val="000000"/>
                          </a:solidFill>
                          <a:latin typeface="+mn-ea"/>
                          <a:ea typeface="+mn-ea"/>
                        </a:rPr>
                        <a:t>Local income per user (yuan/person)</a:t>
                      </a:r>
                      <a:endParaRPr lang="en-US" altLang="en-US" sz="900" b="0" dirty="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FF"/>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FF"/>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0.59</a:t>
                      </a:r>
                      <a:endParaRPr lang="en-US" altLang="en-US" sz="900" b="0">
                        <a:solidFill>
                          <a:srgbClr val="000000"/>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4.35</a:t>
                      </a: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8.23</a:t>
                      </a: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10.54</a:t>
                      </a:r>
                      <a:endParaRPr lang="en-US" altLang="en-US" sz="900" b="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mn-ea"/>
                          <a:ea typeface="+mn-ea"/>
                        </a:rPr>
                        <a:t>13.11</a:t>
                      </a:r>
                      <a:endParaRPr lang="en-US" altLang="en-US" sz="900" b="0">
                        <a:solidFill>
                          <a:srgbClr val="000000"/>
                        </a:solidFill>
                        <a:latin typeface="+mn-ea"/>
                        <a:ea typeface="+mn-ea"/>
                      </a:endParaRPr>
                    </a:p>
                  </a:txBody>
                  <a:tcPr marL="12732" marR="12732" marT="12732" marB="45835"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84613">
                <a:tc>
                  <a:txBody>
                    <a:bodyPr/>
                    <a:lstStyle/>
                    <a:p>
                      <a:pPr indent="0" algn="ctr">
                        <a:buNone/>
                      </a:pPr>
                      <a:r>
                        <a:rPr lang="en-US" sz="800" b="0" i="1" dirty="0">
                          <a:solidFill>
                            <a:srgbClr val="000000"/>
                          </a:solidFill>
                          <a:latin typeface="+mn-ea"/>
                          <a:ea typeface="+mn-ea"/>
                        </a:rPr>
                        <a:t>     Revenue per user of e-commerce (yuan/person)</a:t>
                      </a:r>
                      <a:endParaRPr lang="en-US" altLang="en-US" sz="800" b="0" i="1" dirty="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ea"/>
                          <a:ea typeface="+mn-ea"/>
                        </a:rPr>
                        <a:t>2.81 </a:t>
                      </a: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ea"/>
                          <a:ea typeface="+mn-ea"/>
                        </a:rPr>
                        <a:t>20.89 </a:t>
                      </a: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ea"/>
                          <a:ea typeface="+mn-ea"/>
                        </a:rPr>
                        <a:t>39.51 </a:t>
                      </a:r>
                      <a:endParaRPr lang="en-US" altLang="en-US" sz="800" b="0" i="1">
                        <a:solidFill>
                          <a:srgbClr val="000000"/>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800" b="0" i="1">
                          <a:solidFill>
                            <a:srgbClr val="000000"/>
                          </a:solidFill>
                          <a:latin typeface="+mn-ea"/>
                          <a:ea typeface="+mn-ea"/>
                        </a:rPr>
                        <a:t>50.59 </a:t>
                      </a:r>
                      <a:endParaRPr lang="en-US" altLang="en-US" sz="800" b="0" i="1">
                        <a:solidFill>
                          <a:srgbClr val="000000"/>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ea"/>
                          <a:ea typeface="+mn-ea"/>
                        </a:rPr>
                        <a:t>62.95 </a:t>
                      </a: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ea"/>
                          <a:ea typeface="+mn-ea"/>
                        </a:rPr>
                        <a:t>76.38 </a:t>
                      </a: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ea"/>
                          <a:ea typeface="+mn-ea"/>
                        </a:rPr>
                        <a:t>91.73 </a:t>
                      </a: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rgbClr val="000000"/>
                          </a:solidFill>
                          <a:latin typeface="+mn-ea"/>
                          <a:ea typeface="+mn-ea"/>
                        </a:rPr>
                        <a:t>109.17 </a:t>
                      </a:r>
                      <a:endParaRPr lang="en-US" altLang="en-US" sz="800" b="0" i="1">
                        <a:solidFill>
                          <a:srgbClr val="000000"/>
                        </a:solidFill>
                        <a:latin typeface="+mn-ea"/>
                        <a:ea typeface="+mn-ea"/>
                      </a:endParaRPr>
                    </a:p>
                  </a:txBody>
                  <a:tcPr marL="12732" marR="12732" marT="12732" marB="45835"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3"/>
                  </a:ext>
                </a:extLst>
              </a:tr>
              <a:tr h="184613">
                <a:tc>
                  <a:txBody>
                    <a:bodyPr/>
                    <a:lstStyle/>
                    <a:p>
                      <a:pPr indent="0" algn="ctr">
                        <a:buNone/>
                      </a:pPr>
                      <a:r>
                        <a:rPr lang="en-US" sz="800" b="0" i="1" dirty="0">
                          <a:solidFill>
                            <a:srgbClr val="000000"/>
                          </a:solidFill>
                          <a:latin typeface="+mn-ea"/>
                          <a:ea typeface="+mn-ea"/>
                        </a:rPr>
                        <a:t>    Percentage of revenue per user of e-commerce/Local Living (%)</a:t>
                      </a:r>
                      <a:endParaRPr lang="en-US" altLang="en-US" sz="800" b="0" i="1" dirty="0">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endParaRPr lang="en-US" altLang="en-US" sz="800" b="0" i="1">
                        <a:solidFill>
                          <a:srgbClr val="000000"/>
                        </a:solidFill>
                        <a:latin typeface="+mn-ea"/>
                        <a:ea typeface="+mn-ea"/>
                      </a:endParaRPr>
                    </a:p>
                  </a:txBody>
                  <a:tcPr marL="12732" marR="12732" marT="12732" marB="45835" anchor="b">
                    <a:lnL>
                      <a:noFill/>
                    </a:lnL>
                    <a:lnR>
                      <a:noFill/>
                    </a:lnR>
                    <a:lnT cap="flat">
                      <a:noFill/>
                    </a:lnT>
                    <a:lnB cap="flat">
                      <a:noFill/>
                    </a:lnB>
                    <a:lnTlToBr>
                      <a:noFill/>
                    </a:lnTlToBr>
                    <a:lnBlToTr>
                      <a:noFill/>
                    </a:lnBlToTr>
                    <a:noFill/>
                  </a:tcPr>
                </a:tc>
                <a:tc>
                  <a:txBody>
                    <a:bodyPr/>
                    <a:lstStyle/>
                    <a:p>
                      <a:pPr indent="0" algn="ctr">
                        <a:buNone/>
                      </a:pPr>
                      <a:endParaRPr lang="en-US" altLang="en-US" sz="800" b="0" i="1">
                        <a:solidFill>
                          <a:srgbClr val="000000"/>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800" b="0" i="1">
                          <a:solidFill>
                            <a:schemeClr val="bg2"/>
                          </a:solidFill>
                          <a:latin typeface="+mn-ea"/>
                          <a:ea typeface="+mn-ea"/>
                        </a:rPr>
                        <a:t>20.83%</a:t>
                      </a:r>
                      <a:endParaRPr lang="en-US" altLang="en-US" sz="800" b="0" i="1">
                        <a:solidFill>
                          <a:schemeClr val="bg2"/>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chemeClr val="bg2"/>
                          </a:solidFill>
                          <a:latin typeface="+mn-ea"/>
                          <a:ea typeface="+mn-ea"/>
                        </a:rPr>
                        <a:t>20.83%</a:t>
                      </a:r>
                      <a:endParaRPr lang="en-US" altLang="en-US" sz="800" b="0" i="1">
                        <a:solidFill>
                          <a:schemeClr val="bg2"/>
                        </a:solidFill>
                        <a:latin typeface="+mn-ea"/>
                        <a:ea typeface="+mn-ea"/>
                      </a:endParaRPr>
                    </a:p>
                  </a:txBody>
                  <a:tcPr marL="12732" marR="12732" marT="12732" marB="45835"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chemeClr val="bg2"/>
                          </a:solidFill>
                          <a:latin typeface="+mn-ea"/>
                          <a:ea typeface="+mn-ea"/>
                        </a:rPr>
                        <a:t>20.83%</a:t>
                      </a:r>
                      <a:endParaRPr lang="en-US" altLang="en-US" sz="800" b="0" i="1">
                        <a:solidFill>
                          <a:schemeClr val="bg2"/>
                        </a:solidFill>
                        <a:latin typeface="+mn-ea"/>
                        <a:ea typeface="+mn-ea"/>
                      </a:endParaRPr>
                    </a:p>
                  </a:txBody>
                  <a:tcPr marL="12732" marR="12732" marT="12732" marB="45835"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chemeClr val="bg2"/>
                          </a:solidFill>
                          <a:latin typeface="+mn-ea"/>
                          <a:ea typeface="+mn-ea"/>
                        </a:rPr>
                        <a:t>20.83%</a:t>
                      </a:r>
                      <a:endParaRPr lang="en-US" altLang="en-US" sz="800" b="0" i="1">
                        <a:solidFill>
                          <a:schemeClr val="bg2"/>
                        </a:solidFill>
                        <a:latin typeface="+mn-ea"/>
                        <a:ea typeface="+mn-ea"/>
                      </a:endParaRPr>
                    </a:p>
                  </a:txBody>
                  <a:tcPr marL="12732" marR="12732" marT="12732" marB="45835"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800" b="0" i="1">
                          <a:solidFill>
                            <a:schemeClr val="bg2"/>
                          </a:solidFill>
                          <a:latin typeface="+mn-ea"/>
                          <a:ea typeface="+mn-ea"/>
                        </a:rPr>
                        <a:t>20.83%</a:t>
                      </a:r>
                      <a:endParaRPr lang="en-US" altLang="en-US" sz="800" b="0" i="1">
                        <a:solidFill>
                          <a:schemeClr val="bg2"/>
                        </a:solidFill>
                        <a:latin typeface="+mn-ea"/>
                        <a:ea typeface="+mn-ea"/>
                      </a:endParaRPr>
                    </a:p>
                  </a:txBody>
                  <a:tcPr marL="12732" marR="12732" marT="12732" marB="45835"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4"/>
                  </a:ext>
                </a:extLst>
              </a:tr>
              <a:tr h="199891">
                <a:tc>
                  <a:txBody>
                    <a:bodyPr/>
                    <a:lstStyle/>
                    <a:p>
                      <a:pPr indent="0" algn="ctr">
                        <a:buNone/>
                      </a:pPr>
                      <a:r>
                        <a:rPr lang="en-US" sz="900" b="1" dirty="0">
                          <a:solidFill>
                            <a:srgbClr val="000000"/>
                          </a:solidFill>
                          <a:latin typeface="+mn-ea"/>
                          <a:ea typeface="+mn-ea"/>
                        </a:rPr>
                        <a:t>Other revenue (billion Yuan)</a:t>
                      </a:r>
                      <a:endParaRPr lang="en-US" altLang="en-US" sz="900" b="1" dirty="0">
                        <a:solidFill>
                          <a:srgbClr val="000000"/>
                        </a:solidFill>
                        <a:latin typeface="+mn-ea"/>
                        <a:ea typeface="+mn-ea"/>
                      </a:endParaRPr>
                    </a:p>
                  </a:txBody>
                  <a:tcPr marL="12732" marR="12732" marT="12732" marB="45835"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endParaRPr lang="en-US" altLang="en-US" sz="900" b="1">
                        <a:solidFill>
                          <a:srgbClr val="000000"/>
                        </a:solidFill>
                        <a:latin typeface="+mn-ea"/>
                        <a:ea typeface="+mn-ea"/>
                      </a:endParaRPr>
                    </a:p>
                  </a:txBody>
                  <a:tcPr marL="12732" marR="12732" marT="12732" marB="45835"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endParaRPr lang="en-US" altLang="en-US" sz="900" b="1">
                        <a:solidFill>
                          <a:srgbClr val="0000FF"/>
                        </a:solidFill>
                        <a:latin typeface="+mn-ea"/>
                        <a:ea typeface="+mn-ea"/>
                      </a:endParaRPr>
                    </a:p>
                  </a:txBody>
                  <a:tcPr marL="12732" marR="12732" marT="12732" marB="45835"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endParaRPr lang="en-US" altLang="en-US" sz="900" b="1">
                        <a:solidFill>
                          <a:srgbClr val="0000FF"/>
                        </a:solidFill>
                        <a:latin typeface="+mn-ea"/>
                        <a:ea typeface="+mn-ea"/>
                      </a:endParaRPr>
                    </a:p>
                  </a:txBody>
                  <a:tcPr marL="12732" marR="12732" marT="12732" marB="45835" anchor="b">
                    <a:lnL>
                      <a:noFill/>
                    </a:lnL>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ea"/>
                          <a:ea typeface="+mn-ea"/>
                        </a:rPr>
                        <a:t>3.51</a:t>
                      </a:r>
                      <a:endParaRPr lang="en-US" altLang="en-US" sz="900" b="1">
                        <a:solidFill>
                          <a:srgbClr val="000000"/>
                        </a:solidFill>
                        <a:latin typeface="+mn-ea"/>
                        <a:ea typeface="+mn-ea"/>
                      </a:endParaRPr>
                    </a:p>
                  </a:txBody>
                  <a:tcPr marL="12732" marR="12732" marT="12732" marB="45835" anchor="b">
                    <a:lnL w="6350" cap="flat" cmpd="sng">
                      <a:solidFill>
                        <a:srgbClr val="000000"/>
                      </a:solidFill>
                      <a:prstDash val="solid"/>
                      <a:headEnd type="none" w="med" len="med"/>
                      <a:tailEnd type="none" w="med" len="med"/>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ea"/>
                          <a:ea typeface="+mn-ea"/>
                        </a:rPr>
                        <a:t>27.12</a:t>
                      </a:r>
                      <a:endParaRPr lang="en-US" altLang="en-US" sz="900" b="1">
                        <a:solidFill>
                          <a:srgbClr val="000000"/>
                        </a:solidFill>
                        <a:latin typeface="+mn-ea"/>
                        <a:ea typeface="+mn-ea"/>
                      </a:endParaRPr>
                    </a:p>
                  </a:txBody>
                  <a:tcPr marL="12732" marR="12732" marT="12732" marB="45835"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ea"/>
                          <a:ea typeface="+mn-ea"/>
                        </a:rPr>
                        <a:t>52.50</a:t>
                      </a:r>
                      <a:endParaRPr lang="en-US" altLang="en-US" sz="900" b="1">
                        <a:solidFill>
                          <a:srgbClr val="000000"/>
                        </a:solidFill>
                        <a:latin typeface="+mn-ea"/>
                        <a:ea typeface="+mn-ea"/>
                      </a:endParaRPr>
                    </a:p>
                  </a:txBody>
                  <a:tcPr marL="12732" marR="12732" marT="12732" marB="45835"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mn-ea"/>
                          <a:ea typeface="+mn-ea"/>
                        </a:rPr>
                        <a:t>68.80</a:t>
                      </a:r>
                      <a:endParaRPr lang="en-US" altLang="en-US" sz="900" b="1">
                        <a:solidFill>
                          <a:srgbClr val="000000"/>
                        </a:solidFill>
                        <a:latin typeface="+mn-ea"/>
                        <a:ea typeface="+mn-ea"/>
                      </a:endParaRPr>
                    </a:p>
                  </a:txBody>
                  <a:tcPr marL="12732" marR="12732" marT="12732" marB="45835"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mn-ea"/>
                          <a:ea typeface="+mn-ea"/>
                        </a:rPr>
                        <a:t>87.61</a:t>
                      </a:r>
                      <a:endParaRPr lang="en-US" altLang="en-US" sz="900" b="1" dirty="0">
                        <a:solidFill>
                          <a:srgbClr val="000000"/>
                        </a:solidFill>
                        <a:latin typeface="+mn-ea"/>
                        <a:ea typeface="+mn-ea"/>
                      </a:endParaRPr>
                    </a:p>
                  </a:txBody>
                  <a:tcPr marL="12732" marR="12732" marT="12732" marB="45835" anchor="b">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5"/>
                  </a:ext>
                </a:extLst>
              </a:tr>
            </a:tbl>
          </a:graphicData>
        </a:graphic>
      </p:graphicFrame>
      <p:sp>
        <p:nvSpPr>
          <p:cNvPr id="12" name="矩形 11"/>
          <p:cNvSpPr/>
          <p:nvPr/>
        </p:nvSpPr>
        <p:spPr>
          <a:xfrm>
            <a:off x="225250" y="1161578"/>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4</a:t>
            </a:r>
          </a:p>
        </p:txBody>
      </p:sp>
      <p:sp>
        <p:nvSpPr>
          <p:cNvPr id="13" name="object 124"/>
          <p:cNvSpPr txBox="1"/>
          <p:nvPr/>
        </p:nvSpPr>
        <p:spPr>
          <a:xfrm>
            <a:off x="587375" y="1171899"/>
            <a:ext cx="7893223" cy="289823"/>
          </a:xfrm>
          <a:prstGeom prst="rect">
            <a:avLst/>
          </a:prstGeom>
        </p:spPr>
        <p:txBody>
          <a:bodyPr vert="horz" wrap="square" lIns="0" tIns="12700" rIns="0" bIns="0" rtlCol="0">
            <a:spAutoFit/>
          </a:bodyPr>
          <a:lstStyle/>
          <a:p>
            <a:pPr marL="12700">
              <a:lnSpc>
                <a:spcPct val="100000"/>
              </a:lnSpc>
              <a:spcBef>
                <a:spcPts val="100"/>
              </a:spcBef>
            </a:pPr>
            <a:r>
              <a:rPr lang="zh-CN" altLang="en-US" sz="1800" b="1" spc="-5" dirty="0">
                <a:latin typeface="Arial" panose="020B0604020202020204"/>
                <a:cs typeface="Arial" panose="020B0604020202020204"/>
              </a:rPr>
              <a:t>（</a:t>
            </a:r>
            <a:r>
              <a:rPr lang="en-US" altLang="zh-CN" sz="1800" b="1" spc="-5" dirty="0">
                <a:latin typeface="Arial" panose="020B0604020202020204"/>
                <a:cs typeface="Arial" panose="020B0604020202020204"/>
              </a:rPr>
              <a:t>continued</a:t>
            </a:r>
            <a:r>
              <a:rPr lang="zh-CN" altLang="en-US" sz="1800" b="1" spc="-5" dirty="0">
                <a:latin typeface="Arial" panose="020B0604020202020204"/>
                <a:cs typeface="Arial" panose="020B0604020202020204"/>
              </a:rPr>
              <a:t>）</a:t>
            </a:r>
            <a:r>
              <a:rPr lang="en-US" sz="1800" b="1" spc="-5" dirty="0">
                <a:latin typeface="Arial" panose="020B0604020202020204"/>
                <a:cs typeface="Arial" panose="020B0604020202020204"/>
              </a:rPr>
              <a:t>Revenue Forecast</a:t>
            </a:r>
            <a:r>
              <a:rPr lang="zh-CN" altLang="en-US" sz="1800" b="1" spc="-5" dirty="0">
                <a:latin typeface="Arial" panose="020B0604020202020204"/>
                <a:ea typeface="宋体" charset="0"/>
                <a:cs typeface="Arial" panose="020B0604020202020204"/>
              </a:rPr>
              <a:t>——</a:t>
            </a:r>
            <a:r>
              <a:rPr lang="en-US" altLang="zh-CN" sz="1800" b="1" spc="-5" dirty="0">
                <a:latin typeface="Arial" panose="020B0604020202020204"/>
                <a:ea typeface="宋体" charset="0"/>
                <a:cs typeface="Arial" panose="020B0604020202020204"/>
              </a:rPr>
              <a:t>Splitting Business into 4 parts</a:t>
            </a:r>
          </a:p>
        </p:txBody>
      </p:sp>
      <p:cxnSp>
        <p:nvCxnSpPr>
          <p:cNvPr id="14" name="直接连接符 13"/>
          <p:cNvCxnSpPr/>
          <p:nvPr/>
        </p:nvCxnSpPr>
        <p:spPr>
          <a:xfrm>
            <a:off x="399415" y="1460189"/>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标题 1">
            <a:extLst>
              <a:ext uri="{FF2B5EF4-FFF2-40B4-BE49-F238E27FC236}">
                <a16:creationId xmlns:a16="http://schemas.microsoft.com/office/drawing/2014/main" id="{173CEFAE-D130-E140-3838-E61F3892F3E6}"/>
              </a:ext>
            </a:extLst>
          </p:cNvPr>
          <p:cNvSpPr>
            <a:spLocks noGrp="1"/>
          </p:cNvSpPr>
          <p:nvPr>
            <p:ph type="title"/>
          </p:nvPr>
        </p:nvSpPr>
        <p:spPr/>
        <p:txBody>
          <a:bodyPr/>
          <a:lstStyle/>
          <a:p>
            <a:r>
              <a:rPr lang="en-US" altLang="zh-CN" dirty="0"/>
              <a:t>Revenue</a:t>
            </a:r>
            <a:r>
              <a:rPr lang="zh-CN" altLang="en-US" dirty="0"/>
              <a:t> </a:t>
            </a:r>
            <a:r>
              <a:rPr lang="en-US" altLang="zh-CN" dirty="0"/>
              <a:t>Forecast</a:t>
            </a:r>
            <a:endParaRPr lang="zh-CN" altLang="en-US" dirty="0"/>
          </a:p>
        </p:txBody>
      </p:sp>
      <p:cxnSp>
        <p:nvCxnSpPr>
          <p:cNvPr id="2" name="直线连接符 1">
            <a:extLst>
              <a:ext uri="{FF2B5EF4-FFF2-40B4-BE49-F238E27FC236}">
                <a16:creationId xmlns:a16="http://schemas.microsoft.com/office/drawing/2014/main" id="{3C97F500-6758-F537-CC7D-AAE2208394B5}"/>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9" name="矩形 18">
            <a:extLst>
              <a:ext uri="{FF2B5EF4-FFF2-40B4-BE49-F238E27FC236}">
                <a16:creationId xmlns:a16="http://schemas.microsoft.com/office/drawing/2014/main" id="{50702F45-F755-DF87-2BBC-7248518363F8}"/>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20" name="矩形 19">
            <a:extLst>
              <a:ext uri="{FF2B5EF4-FFF2-40B4-BE49-F238E27FC236}">
                <a16:creationId xmlns:a16="http://schemas.microsoft.com/office/drawing/2014/main" id="{F094DEA7-3FAA-BC33-F934-EBE80BF46B28}"/>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1" name="矩形 20">
            <a:extLst>
              <a:ext uri="{FF2B5EF4-FFF2-40B4-BE49-F238E27FC236}">
                <a16:creationId xmlns:a16="http://schemas.microsoft.com/office/drawing/2014/main" id="{4F5233ED-F678-10FD-7900-76CB6D26E531}"/>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2" name="矩形 21">
            <a:extLst>
              <a:ext uri="{FF2B5EF4-FFF2-40B4-BE49-F238E27FC236}">
                <a16:creationId xmlns:a16="http://schemas.microsoft.com/office/drawing/2014/main" id="{1F5C05DD-250C-0DF7-5785-CBF74D7BD597}"/>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3" name="矩形 22">
            <a:extLst>
              <a:ext uri="{FF2B5EF4-FFF2-40B4-BE49-F238E27FC236}">
                <a16:creationId xmlns:a16="http://schemas.microsoft.com/office/drawing/2014/main" id="{A42D9285-7A49-84CC-78B3-75C460F81E69}"/>
              </a:ext>
            </a:extLst>
          </p:cNvPr>
          <p:cNvSpPr/>
          <p:nvPr/>
        </p:nvSpPr>
        <p:spPr>
          <a:xfrm>
            <a:off x="5833892"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Revenue</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Forecast</a:t>
            </a:r>
            <a:endParaRPr kumimoji="1" lang="zh-CN" altLang="en-US" sz="1400" b="1" dirty="0" err="1">
              <a:solidFill>
                <a:schemeClr val="bg1"/>
              </a:solidFill>
              <a:latin typeface="Times" pitchFamily="2" charset="0"/>
              <a:cs typeface="Arial" panose="020B0604020202020204" pitchFamily="34" charset="0"/>
            </a:endParaRPr>
          </a:p>
        </p:txBody>
      </p:sp>
      <p:cxnSp>
        <p:nvCxnSpPr>
          <p:cNvPr id="24" name="直线连接符 23">
            <a:extLst>
              <a:ext uri="{FF2B5EF4-FFF2-40B4-BE49-F238E27FC236}">
                <a16:creationId xmlns:a16="http://schemas.microsoft.com/office/drawing/2014/main" id="{3544E33A-B8CB-4BD3-D3FB-7C9AE9499B36}"/>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D2694C06-E6D6-4EEA-9CB9-A252F7A98809}"/>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直线连接符 25">
            <a:extLst>
              <a:ext uri="{FF2B5EF4-FFF2-40B4-BE49-F238E27FC236}">
                <a16:creationId xmlns:a16="http://schemas.microsoft.com/office/drawing/2014/main" id="{E7A93064-E2E3-BC2C-CF24-9B8658123FCD}"/>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线连接符 26">
            <a:extLst>
              <a:ext uri="{FF2B5EF4-FFF2-40B4-BE49-F238E27FC236}">
                <a16:creationId xmlns:a16="http://schemas.microsoft.com/office/drawing/2014/main" id="{061711E7-62BF-AFB1-8630-3691856216E2}"/>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p:nvPr>
            <p:custDataLst>
              <p:tags r:id="rId1"/>
            </p:custDataLst>
            <p:extLst>
              <p:ext uri="{D42A27DB-BD31-4B8C-83A1-F6EECF244321}">
                <p14:modId xmlns:p14="http://schemas.microsoft.com/office/powerpoint/2010/main" val="955110720"/>
              </p:ext>
            </p:extLst>
          </p:nvPr>
        </p:nvGraphicFramePr>
        <p:xfrm>
          <a:off x="320709" y="1030843"/>
          <a:ext cx="9240010" cy="5841692"/>
        </p:xfrm>
        <a:graphic>
          <a:graphicData uri="http://schemas.openxmlformats.org/drawingml/2006/table">
            <a:tbl>
              <a:tblPr firstRow="1" bandRow="1">
                <a:tableStyleId>{5C22544A-7EE6-4342-B048-85BDC9FD1C3A}</a:tableStyleId>
              </a:tblPr>
              <a:tblGrid>
                <a:gridCol w="3673637">
                  <a:extLst>
                    <a:ext uri="{9D8B030D-6E8A-4147-A177-3AD203B41FA5}">
                      <a16:colId xmlns:a16="http://schemas.microsoft.com/office/drawing/2014/main" val="20000"/>
                    </a:ext>
                  </a:extLst>
                </a:gridCol>
                <a:gridCol w="665806">
                  <a:extLst>
                    <a:ext uri="{9D8B030D-6E8A-4147-A177-3AD203B41FA5}">
                      <a16:colId xmlns:a16="http://schemas.microsoft.com/office/drawing/2014/main" val="20001"/>
                    </a:ext>
                  </a:extLst>
                </a:gridCol>
                <a:gridCol w="745130">
                  <a:extLst>
                    <a:ext uri="{9D8B030D-6E8A-4147-A177-3AD203B41FA5}">
                      <a16:colId xmlns:a16="http://schemas.microsoft.com/office/drawing/2014/main" val="20002"/>
                    </a:ext>
                  </a:extLst>
                </a:gridCol>
                <a:gridCol w="665806">
                  <a:extLst>
                    <a:ext uri="{9D8B030D-6E8A-4147-A177-3AD203B41FA5}">
                      <a16:colId xmlns:a16="http://schemas.microsoft.com/office/drawing/2014/main" val="20003"/>
                    </a:ext>
                  </a:extLst>
                </a:gridCol>
                <a:gridCol w="718473">
                  <a:extLst>
                    <a:ext uri="{9D8B030D-6E8A-4147-A177-3AD203B41FA5}">
                      <a16:colId xmlns:a16="http://schemas.microsoft.com/office/drawing/2014/main" val="20004"/>
                    </a:ext>
                  </a:extLst>
                </a:gridCol>
                <a:gridCol w="720423">
                  <a:extLst>
                    <a:ext uri="{9D8B030D-6E8A-4147-A177-3AD203B41FA5}">
                      <a16:colId xmlns:a16="http://schemas.microsoft.com/office/drawing/2014/main" val="20005"/>
                    </a:ext>
                  </a:extLst>
                </a:gridCol>
                <a:gridCol w="717172">
                  <a:extLst>
                    <a:ext uri="{9D8B030D-6E8A-4147-A177-3AD203B41FA5}">
                      <a16:colId xmlns:a16="http://schemas.microsoft.com/office/drawing/2014/main" val="20006"/>
                    </a:ext>
                  </a:extLst>
                </a:gridCol>
                <a:gridCol w="667757">
                  <a:extLst>
                    <a:ext uri="{9D8B030D-6E8A-4147-A177-3AD203B41FA5}">
                      <a16:colId xmlns:a16="http://schemas.microsoft.com/office/drawing/2014/main" val="20007"/>
                    </a:ext>
                  </a:extLst>
                </a:gridCol>
                <a:gridCol w="665806">
                  <a:extLst>
                    <a:ext uri="{9D8B030D-6E8A-4147-A177-3AD203B41FA5}">
                      <a16:colId xmlns:a16="http://schemas.microsoft.com/office/drawing/2014/main" val="20008"/>
                    </a:ext>
                  </a:extLst>
                </a:gridCol>
              </a:tblGrid>
              <a:tr h="136828">
                <a:tc>
                  <a:txBody>
                    <a:bodyPr/>
                    <a:lstStyle/>
                    <a:p>
                      <a:pPr indent="0" algn="ctr">
                        <a:buNone/>
                      </a:pPr>
                      <a:r>
                        <a:rPr lang="en-US" sz="900" b="1" dirty="0">
                          <a:solidFill>
                            <a:srgbClr val="FFFFFF"/>
                          </a:solidFill>
                          <a:latin typeface="华文楷体" panose="02010600040101010101" pitchFamily="2" charset="-122"/>
                        </a:rPr>
                        <a:t>Revenue Forecast (billion Yuan)</a:t>
                      </a:r>
                      <a:endParaRPr lang="en-US" altLang="en-US" sz="900" b="1" dirty="0">
                        <a:solidFill>
                          <a:srgbClr val="FFFFFF"/>
                        </a:solidFill>
                        <a:latin typeface="华文楷体" panose="02010600040101010101" pitchFamily="2" charset="-122"/>
                      </a:endParaRPr>
                    </a:p>
                  </a:txBody>
                  <a:tcPr marL="0" marR="0" marT="0" marB="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2019A</a:t>
                      </a:r>
                      <a:endParaRPr lang="en-US" altLang="en-US" sz="900" b="1" dirty="0">
                        <a:solidFill>
                          <a:srgbClr val="FFFFFF"/>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2020A</a:t>
                      </a:r>
                      <a:endParaRPr lang="en-US" altLang="en-US" sz="900" b="1" dirty="0">
                        <a:solidFill>
                          <a:srgbClr val="FFFFFF"/>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2021A</a:t>
                      </a:r>
                      <a:endParaRPr lang="en-US" altLang="en-US" sz="900" b="1" dirty="0">
                        <a:solidFill>
                          <a:srgbClr val="FFFFFF"/>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2022E</a:t>
                      </a:r>
                      <a:endParaRPr lang="en-US" altLang="en-US" sz="900" b="1" dirty="0">
                        <a:solidFill>
                          <a:srgbClr val="FFFFFF"/>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2023E</a:t>
                      </a:r>
                      <a:endParaRPr lang="en-US" altLang="en-US" sz="900" b="1" dirty="0">
                        <a:solidFill>
                          <a:srgbClr val="FFFFFF"/>
                        </a:solidFill>
                        <a:latin typeface="华文楷体" panose="02010600040101010101" pitchFamily="2" charset="-122"/>
                      </a:endParaRPr>
                    </a:p>
                  </a:txBody>
                  <a:tcPr marL="0" marR="0" marT="0" marB="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2024E</a:t>
                      </a:r>
                      <a:endParaRPr lang="en-US" altLang="en-US" sz="900" b="1" dirty="0">
                        <a:solidFill>
                          <a:srgbClr val="FFFFFF"/>
                        </a:solidFill>
                        <a:latin typeface="华文楷体" panose="02010600040101010101" pitchFamily="2" charset="-122"/>
                      </a:endParaRPr>
                    </a:p>
                  </a:txBody>
                  <a:tcPr marL="0" marR="0" marT="0" marB="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2025E</a:t>
                      </a:r>
                      <a:endParaRPr lang="en-US" altLang="en-US" sz="900" b="1" dirty="0">
                        <a:solidFill>
                          <a:srgbClr val="FFFFFF"/>
                        </a:solidFill>
                        <a:latin typeface="华文楷体" panose="02010600040101010101" pitchFamily="2" charset="-122"/>
                      </a:endParaRPr>
                    </a:p>
                  </a:txBody>
                  <a:tcPr marL="0" marR="0" marT="0" marB="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sz="900" b="1" dirty="0">
                          <a:solidFill>
                            <a:srgbClr val="FFFFFF"/>
                          </a:solidFill>
                          <a:latin typeface="华文楷体" panose="02010600040101010101" pitchFamily="2" charset="-122"/>
                        </a:rPr>
                        <a:t>2026E</a:t>
                      </a:r>
                      <a:endParaRPr lang="en-US" altLang="en-US" sz="900" b="1" dirty="0">
                        <a:solidFill>
                          <a:srgbClr val="FFFFFF"/>
                        </a:solidFill>
                        <a:latin typeface="华文楷体" panose="02010600040101010101" pitchFamily="2" charset="-122"/>
                      </a:endParaRPr>
                    </a:p>
                  </a:txBody>
                  <a:tcPr marL="0" marR="0" marT="0" marB="0" anchor="b">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136828">
                <a:tc>
                  <a:txBody>
                    <a:bodyPr/>
                    <a:lstStyle/>
                    <a:p>
                      <a:pPr indent="0" algn="ctr">
                        <a:buNone/>
                      </a:pPr>
                      <a:r>
                        <a:rPr lang="en-US" sz="900" b="1" dirty="0">
                          <a:solidFill>
                            <a:srgbClr val="000000"/>
                          </a:solidFill>
                          <a:latin typeface="华文楷体" panose="02010600040101010101" pitchFamily="2" charset="-122"/>
                        </a:rPr>
                        <a:t>Total Revenue</a:t>
                      </a:r>
                      <a:endParaRPr lang="en-US" altLang="en-US" sz="900" b="1" dirty="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391.20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587.76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810.81 </a:t>
                      </a:r>
                      <a:endParaRPr lang="en-US" altLang="en-US" sz="900" b="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华文楷体" panose="02010600040101010101" pitchFamily="2" charset="-122"/>
                        </a:rPr>
                        <a:t>957.66 </a:t>
                      </a:r>
                      <a:endParaRPr lang="en-US" altLang="en-US" sz="900" b="1" dirty="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华文楷体" panose="02010600040101010101" pitchFamily="2" charset="-122"/>
                        </a:rPr>
                        <a:t>1217.78 </a:t>
                      </a:r>
                      <a:endParaRPr lang="en-US" altLang="en-US" sz="900" b="1" dirty="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华文楷体" panose="02010600040101010101" pitchFamily="2" charset="-122"/>
                        </a:rPr>
                        <a:t>1428.23 </a:t>
                      </a:r>
                      <a:endParaRPr lang="en-US" altLang="en-US" sz="900" b="1" dirty="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华文楷体" panose="02010600040101010101" pitchFamily="2" charset="-122"/>
                        </a:rPr>
                        <a:t>1626.75 </a:t>
                      </a:r>
                      <a:endParaRPr lang="en-US" altLang="en-US" sz="900" b="1" dirty="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华文楷体" panose="02010600040101010101" pitchFamily="2" charset="-122"/>
                        </a:rPr>
                        <a:t>1849.68 </a:t>
                      </a:r>
                      <a:endParaRPr lang="en-US" altLang="en-US" sz="900" b="1" dirty="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136828">
                <a:tc>
                  <a:txBody>
                    <a:bodyPr/>
                    <a:lstStyle/>
                    <a:p>
                      <a:pPr indent="0" algn="ctr">
                        <a:buNone/>
                      </a:pPr>
                      <a:r>
                        <a:rPr lang="en-US" sz="900" b="0" dirty="0">
                          <a:solidFill>
                            <a:srgbClr val="000000"/>
                          </a:solidFill>
                          <a:latin typeface="华文楷体" panose="02010600040101010101" pitchFamily="2" charset="-122"/>
                        </a:rPr>
                        <a:t>Live streaming revenue</a:t>
                      </a:r>
                      <a:endParaRPr lang="en-US" altLang="en-US" sz="900" b="0" dirty="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华文楷体" panose="02010600040101010101" pitchFamily="2" charset="-122"/>
                        </a:rPr>
                        <a:t>314.42 </a:t>
                      </a:r>
                      <a:endParaRPr lang="en-US" altLang="en-US" sz="900" b="0" dirty="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华文楷体" panose="02010600040101010101" pitchFamily="2" charset="-122"/>
                        </a:rPr>
                        <a:t>332.09 </a:t>
                      </a:r>
                      <a:endParaRPr lang="en-US" altLang="en-US" sz="900" b="0" dirty="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华文楷体" panose="02010600040101010101" pitchFamily="2" charset="-122"/>
                        </a:rPr>
                        <a:t>309.95 </a:t>
                      </a:r>
                      <a:endParaRPr lang="en-US" altLang="en-US" sz="900" b="0" dirty="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华文楷体" panose="02010600040101010101" pitchFamily="2" charset="-122"/>
                        </a:rPr>
                        <a:t>343.63 </a:t>
                      </a:r>
                      <a:endParaRPr lang="en-US" altLang="en-US" sz="900" b="0" dirty="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357.33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367.66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375.67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rgbClr val="000000"/>
                          </a:solidFill>
                          <a:latin typeface="华文楷体" panose="02010600040101010101" pitchFamily="2" charset="-122"/>
                        </a:rPr>
                        <a:t>381.29 </a:t>
                      </a:r>
                      <a:endParaRPr lang="en-US" altLang="en-US" sz="900" b="0" dirty="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36828">
                <a:tc>
                  <a:txBody>
                    <a:bodyPr/>
                    <a:lstStyle/>
                    <a:p>
                      <a:pPr indent="0" algn="ctr">
                        <a:buNone/>
                      </a:pPr>
                      <a:r>
                        <a:rPr lang="en-US" sz="900" b="0">
                          <a:solidFill>
                            <a:srgbClr val="000000"/>
                          </a:solidFill>
                          <a:latin typeface="华文楷体" panose="02010600040101010101" pitchFamily="2" charset="-122"/>
                        </a:rPr>
                        <a:t>Advertising revenue</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74.19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218.55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426.65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497.34 </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677.71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805.07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922.46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1053.47 </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136828">
                <a:tc>
                  <a:txBody>
                    <a:bodyPr/>
                    <a:lstStyle/>
                    <a:p>
                      <a:pPr indent="0" algn="ctr">
                        <a:buNone/>
                      </a:pPr>
                      <a:r>
                        <a:rPr lang="en-US" sz="900" b="0">
                          <a:solidFill>
                            <a:srgbClr val="000000"/>
                          </a:solidFill>
                          <a:latin typeface="华文楷体" panose="02010600040101010101" pitchFamily="2" charset="-122"/>
                        </a:rPr>
                        <a:t>E-commerce business revenue</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2.60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37.12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74.21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113.18 </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155.61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203.00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259.81 </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327.31 </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136828">
                <a:tc>
                  <a:txBody>
                    <a:bodyPr/>
                    <a:lstStyle/>
                    <a:p>
                      <a:pPr indent="0" algn="ctr">
                        <a:buNone/>
                      </a:pPr>
                      <a:r>
                        <a:rPr lang="en-US" sz="900" b="0">
                          <a:solidFill>
                            <a:srgbClr val="000000"/>
                          </a:solidFill>
                          <a:latin typeface="华文楷体" panose="02010600040101010101" pitchFamily="2" charset="-122"/>
                        </a:rPr>
                        <a:t>Other revenue</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FF"/>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FF"/>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FF"/>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3.51</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27.12</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52.50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68.80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87.61</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136828">
                <a:tc>
                  <a:txBody>
                    <a:bodyPr/>
                    <a:lstStyle/>
                    <a:p>
                      <a:pPr indent="0" algn="ctr">
                        <a:buNone/>
                      </a:pPr>
                      <a:r>
                        <a:rPr lang="en-US" sz="900" b="1">
                          <a:solidFill>
                            <a:srgbClr val="000000"/>
                          </a:solidFill>
                          <a:latin typeface="华文楷体" panose="02010600040101010101" pitchFamily="2" charset="-122"/>
                        </a:rPr>
                        <a:t>Total operating cost</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250.17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349.59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470.50 </a:t>
                      </a:r>
                      <a:endParaRPr lang="en-US" altLang="en-US" sz="900" b="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510.95 </a:t>
                      </a:r>
                      <a:endParaRPr lang="en-US" altLang="en-US" sz="900" b="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580.02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632.77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671.33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711.85 </a:t>
                      </a:r>
                      <a:endParaRPr lang="en-US" altLang="en-US" sz="900" b="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06"/>
                  </a:ext>
                </a:extLst>
              </a:tr>
              <a:tr h="136828">
                <a:tc>
                  <a:txBody>
                    <a:bodyPr/>
                    <a:lstStyle/>
                    <a:p>
                      <a:pPr indent="0" algn="ctr">
                        <a:buNone/>
                      </a:pPr>
                      <a:r>
                        <a:rPr lang="en-US" sz="900" b="0">
                          <a:solidFill>
                            <a:srgbClr val="000000"/>
                          </a:solidFill>
                          <a:latin typeface="华文楷体" panose="02010600040101010101" pitchFamily="2" charset="-122"/>
                        </a:rPr>
                        <a:t>Revenue sharing costs and related taxes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181.49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205.19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247.92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293.90</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325.80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345.28</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359.81</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371.94</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136828">
                <a:tc>
                  <a:txBody>
                    <a:bodyPr/>
                    <a:lstStyle/>
                    <a:p>
                      <a:pPr indent="0" algn="ctr">
                        <a:buNone/>
                      </a:pPr>
                      <a:r>
                        <a:rPr lang="en-US" sz="900" b="0" i="1">
                          <a:solidFill>
                            <a:srgbClr val="000000"/>
                          </a:solidFill>
                          <a:latin typeface="华文楷体" panose="02010600040101010101" pitchFamily="2" charset="-122"/>
                        </a:rPr>
                        <a:t>    Share ratio of livestreaming revenue (%)</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chemeClr val="bg2"/>
                          </a:solidFill>
                          <a:latin typeface="华文楷体" panose="02010600040101010101" pitchFamily="2" charset="-122"/>
                        </a:rPr>
                        <a:t>60.00%</a:t>
                      </a:r>
                      <a:endParaRPr lang="en-US" altLang="en-US" sz="900" b="0" i="1">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chemeClr val="bg2"/>
                          </a:solidFill>
                          <a:latin typeface="华文楷体" panose="02010600040101010101" pitchFamily="2" charset="-122"/>
                        </a:rPr>
                        <a:t>60.00%</a:t>
                      </a:r>
                      <a:endParaRPr lang="en-US" altLang="en-US" sz="900" b="0" i="1">
                        <a:solidFill>
                          <a:schemeClr val="bg2"/>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60.00%</a:t>
                      </a: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60.00%</a:t>
                      </a: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60.00%</a:t>
                      </a: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60.00%</a:t>
                      </a:r>
                      <a:endParaRPr lang="en-US" altLang="en-US" sz="900" b="0" i="1">
                        <a:solidFill>
                          <a:schemeClr val="bg2"/>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8"/>
                  </a:ext>
                </a:extLst>
              </a:tr>
              <a:tr h="246535">
                <a:tc>
                  <a:txBody>
                    <a:bodyPr/>
                    <a:lstStyle/>
                    <a:p>
                      <a:pPr indent="0" algn="ctr">
                        <a:buNone/>
                      </a:pPr>
                      <a:r>
                        <a:rPr lang="en-US" sz="900" b="0" i="1">
                          <a:solidFill>
                            <a:srgbClr val="000000"/>
                          </a:solidFill>
                          <a:latin typeface="华文楷体" panose="02010600040101010101" pitchFamily="2" charset="-122"/>
                        </a:rPr>
                        <a:t>    Proportion of revenue sharing between e-commerce and advertising (%)</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12.37%</a:t>
                      </a:r>
                      <a:endParaRPr lang="en-US" altLang="en-US" sz="900" b="0">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14.37%</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13.37%</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12.37%</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11.37%</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10.37%</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09"/>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46.39%</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34.91%</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30.58%</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30.69%</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26.75%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24.18%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22.12%</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20.11%</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0"/>
                  </a:ext>
                </a:extLst>
              </a:tr>
              <a:tr h="136828">
                <a:tc>
                  <a:txBody>
                    <a:bodyPr/>
                    <a:lstStyle/>
                    <a:p>
                      <a:pPr indent="0" algn="ctr">
                        <a:buNone/>
                      </a:pPr>
                      <a:r>
                        <a:rPr lang="en-US" sz="900" b="0">
                          <a:solidFill>
                            <a:srgbClr val="000000"/>
                          </a:solidFill>
                          <a:latin typeface="华文楷体" panose="02010600040101010101" pitchFamily="2" charset="-122"/>
                        </a:rPr>
                        <a:t>Broadband fees and server hosting costs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26.51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57.35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76.38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66.20</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68.20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69.17</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70.14</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71.10</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1"/>
                  </a:ext>
                </a:extLst>
              </a:tr>
              <a:tr h="136828">
                <a:tc>
                  <a:txBody>
                    <a:bodyPr/>
                    <a:lstStyle/>
                    <a:p>
                      <a:pPr indent="0" algn="ctr">
                        <a:buNone/>
                      </a:pPr>
                      <a:r>
                        <a:rPr lang="en-US" sz="900" b="0" i="1">
                          <a:solidFill>
                            <a:srgbClr val="000000"/>
                          </a:solidFill>
                          <a:latin typeface="华文楷体" panose="02010600040101010101" pitchFamily="2" charset="-122"/>
                        </a:rPr>
                        <a:t>    Bandwidth cost per MAU</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8.03</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11.92</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14.04</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11.04</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10.94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10.84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10.74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10.64</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12"/>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6.78%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9.76%</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9.42%</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6.91%</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5.60%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4.84%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4.31%</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3.84%</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3"/>
                  </a:ext>
                </a:extLst>
              </a:tr>
              <a:tr h="245917">
                <a:tc>
                  <a:txBody>
                    <a:bodyPr/>
                    <a:lstStyle/>
                    <a:p>
                      <a:pPr indent="0" algn="ctr">
                        <a:buNone/>
                      </a:pPr>
                      <a:r>
                        <a:rPr lang="en-US" sz="900" b="0">
                          <a:solidFill>
                            <a:srgbClr val="000000"/>
                          </a:solidFill>
                          <a:latin typeface="华文楷体" panose="02010600040101010101" pitchFamily="2" charset="-122"/>
                        </a:rPr>
                        <a:t>Depreciation of use right assets and amortization of intangible assets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dirty="0">
                          <a:solidFill>
                            <a:schemeClr val="bg2"/>
                          </a:solidFill>
                          <a:latin typeface="华文楷体" panose="02010600040101010101" pitchFamily="2" charset="-122"/>
                        </a:rPr>
                        <a:t>19.91 </a:t>
                      </a:r>
                      <a:endParaRPr lang="en-US" altLang="en-US" sz="900" b="0" dirty="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45.74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62.46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59.41</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74.33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85.74</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96.03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107.34</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4"/>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5.09%</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7.78%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7.70%</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6.20%</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6.10%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6.00%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5.90%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5.80%</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15"/>
                  </a:ext>
                </a:extLst>
              </a:tr>
              <a:tr h="136828">
                <a:tc>
                  <a:txBody>
                    <a:bodyPr/>
                    <a:lstStyle/>
                    <a:p>
                      <a:pPr indent="0" algn="ctr">
                        <a:buNone/>
                      </a:pPr>
                      <a:r>
                        <a:rPr lang="en-US" sz="900" b="0" dirty="0">
                          <a:solidFill>
                            <a:srgbClr val="000000"/>
                          </a:solidFill>
                          <a:latin typeface="华文楷体" panose="02010600040101010101" pitchFamily="2" charset="-122"/>
                        </a:rPr>
                        <a:t>Employee benefit cost</a:t>
                      </a:r>
                      <a:endParaRPr lang="en-US" altLang="en-US" sz="900" b="0" dirty="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17.12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34.51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39.80</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49.40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56.50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62.73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69.48</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6"/>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0.00%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2.91%</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4.26%</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4.16%</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4.06%</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3.96%</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3.86%</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3.76%</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17"/>
                  </a:ext>
                </a:extLst>
              </a:tr>
              <a:tr h="136828">
                <a:tc>
                  <a:txBody>
                    <a:bodyPr/>
                    <a:lstStyle/>
                    <a:p>
                      <a:pPr indent="0" algn="ctr">
                        <a:buNone/>
                      </a:pPr>
                      <a:r>
                        <a:rPr lang="en-US" sz="900" b="0">
                          <a:solidFill>
                            <a:srgbClr val="000000"/>
                          </a:solidFill>
                          <a:latin typeface="华文楷体" panose="02010600040101010101" pitchFamily="2" charset="-122"/>
                        </a:rPr>
                        <a:t>Channel commission</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6.42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10.04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16.02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17.96</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21.63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23.93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25.63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27.30</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18"/>
                  </a:ext>
                </a:extLst>
              </a:tr>
              <a:tr h="136828">
                <a:tc>
                  <a:txBody>
                    <a:bodyPr/>
                    <a:lstStyle/>
                    <a:p>
                      <a:pPr indent="0" algn="ctr">
                        <a:buNone/>
                      </a:pPr>
                      <a:r>
                        <a:rPr lang="en-US" sz="900" b="0" i="1">
                          <a:solidFill>
                            <a:srgbClr val="000000"/>
                          </a:solidFill>
                          <a:latin typeface="华文楷体" panose="02010600040101010101" pitchFamily="2" charset="-122"/>
                        </a:rPr>
                        <a:t>    % of revenue/processing rate (%)</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1.64%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1.71%</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1.98%</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1.88%</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1.78%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1.68%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1.58%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1.48%</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19"/>
                  </a:ext>
                </a:extLst>
              </a:tr>
              <a:tr h="136828">
                <a:tc>
                  <a:txBody>
                    <a:bodyPr/>
                    <a:lstStyle/>
                    <a:p>
                      <a:pPr indent="0" algn="ctr">
                        <a:buNone/>
                      </a:pPr>
                      <a:r>
                        <a:rPr lang="en-US" sz="900" b="0">
                          <a:solidFill>
                            <a:srgbClr val="000000"/>
                          </a:solidFill>
                          <a:latin typeface="华文楷体" panose="02010600040101010101" pitchFamily="2" charset="-122"/>
                        </a:rPr>
                        <a:t>Other operation cost</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15.84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14.15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33.20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33.68</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40.67</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52.14</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56.97</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64.69</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20"/>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4.05%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2.41%</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4.09%</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3.52%</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3.34%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3.65%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3.50%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3.50%</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21"/>
                  </a:ext>
                </a:extLst>
              </a:tr>
              <a:tr h="136828">
                <a:tc>
                  <a:txBody>
                    <a:bodyPr/>
                    <a:lstStyle/>
                    <a:p>
                      <a:pPr indent="0" algn="ctr">
                        <a:buNone/>
                      </a:pPr>
                      <a:r>
                        <a:rPr lang="en-US" sz="900" b="1">
                          <a:solidFill>
                            <a:srgbClr val="000000"/>
                          </a:solidFill>
                          <a:latin typeface="华文楷体" panose="02010600040101010101" pitchFamily="2" charset="-122"/>
                        </a:rPr>
                        <a:t>Gross Profit</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141.03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238.17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340.32 </a:t>
                      </a:r>
                      <a:endParaRPr lang="en-US" altLang="en-US" sz="900" b="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446.71 </a:t>
                      </a:r>
                      <a:endParaRPr lang="en-US" altLang="en-US" sz="900" b="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637.76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795.46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955.43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1137.82 </a:t>
                      </a:r>
                      <a:endParaRPr lang="en-US" altLang="en-US" sz="900" b="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22"/>
                  </a:ext>
                </a:extLst>
              </a:tr>
              <a:tr h="136828">
                <a:tc>
                  <a:txBody>
                    <a:bodyPr/>
                    <a:lstStyle/>
                    <a:p>
                      <a:pPr indent="0" algn="ctr">
                        <a:buNone/>
                      </a:pPr>
                      <a:r>
                        <a:rPr lang="en-US" sz="900" b="0">
                          <a:solidFill>
                            <a:srgbClr val="000000"/>
                          </a:solidFill>
                          <a:latin typeface="华文楷体" panose="02010600040101010101" pitchFamily="2" charset="-122"/>
                        </a:rPr>
                        <a:t>Marketing expenses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-98.65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-266.15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-441.76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-387.70</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-432.11</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-435.37</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-414.55</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-378.88</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23"/>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-25.22%</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-45.28%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-54.48%</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-40.48%</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-35.48%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-30.48%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-25.48%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-20.48%</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24"/>
                  </a:ext>
                </a:extLst>
              </a:tr>
              <a:tr h="136828">
                <a:tc>
                  <a:txBody>
                    <a:bodyPr/>
                    <a:lstStyle/>
                    <a:p>
                      <a:pPr indent="0" algn="ctr">
                        <a:buNone/>
                      </a:pPr>
                      <a:r>
                        <a:rPr lang="en-US" sz="900" b="0">
                          <a:solidFill>
                            <a:srgbClr val="000000"/>
                          </a:solidFill>
                          <a:latin typeface="华文楷体" panose="02010600040101010101" pitchFamily="2" charset="-122"/>
                        </a:rPr>
                        <a:t>Administrative expenses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-8.65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-16.77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-34.00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-53.57</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-65.68</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-74.17</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-81.23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-88.66</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25"/>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-2.21%</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-2.85%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-4.19%</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-5.59%</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-5.39%</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-5.19%</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-4.99%</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-4.79%</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26"/>
                  </a:ext>
                </a:extLst>
              </a:tr>
              <a:tr h="136828">
                <a:tc>
                  <a:txBody>
                    <a:bodyPr/>
                    <a:lstStyle/>
                    <a:p>
                      <a:pPr indent="0" algn="ctr">
                        <a:buNone/>
                      </a:pPr>
                      <a:r>
                        <a:rPr lang="en-US" sz="900" b="0">
                          <a:solidFill>
                            <a:srgbClr val="000000"/>
                          </a:solidFill>
                          <a:latin typeface="华文楷体" panose="02010600040101010101" pitchFamily="2" charset="-122"/>
                        </a:rPr>
                        <a:t>Research and development expenses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-29.44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-65.48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-149.56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-147.92</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-188.09</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-220.60</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-251.26</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-285.70</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27"/>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-7.53%</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-11.14%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-18.45%</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-15.45%</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-15.45%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-15.45%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-15.45%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-15.45%</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28"/>
                  </a:ext>
                </a:extLst>
              </a:tr>
              <a:tr h="136828">
                <a:tc>
                  <a:txBody>
                    <a:bodyPr/>
                    <a:lstStyle/>
                    <a:p>
                      <a:pPr indent="0" algn="ctr">
                        <a:buNone/>
                      </a:pPr>
                      <a:r>
                        <a:rPr lang="en-US" sz="900" b="0">
                          <a:solidFill>
                            <a:srgbClr val="000000"/>
                          </a:solidFill>
                          <a:latin typeface="华文楷体" panose="02010600040101010101" pitchFamily="2" charset="-122"/>
                        </a:rPr>
                        <a:t>Other income</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2.92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5.27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10.26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9.28</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12.71</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15.61</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16.84</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19.56</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29"/>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0.75%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0.90%</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1.27%</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0.97%</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1.09%</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1.04%</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1.06%</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30"/>
                  </a:ext>
                </a:extLst>
              </a:tr>
              <a:tr h="136828">
                <a:tc>
                  <a:txBody>
                    <a:bodyPr/>
                    <a:lstStyle/>
                    <a:p>
                      <a:pPr indent="0" algn="ctr">
                        <a:buNone/>
                      </a:pPr>
                      <a:r>
                        <a:rPr lang="en-US" sz="900" b="0">
                          <a:solidFill>
                            <a:srgbClr val="000000"/>
                          </a:solidFill>
                          <a:latin typeface="华文楷体" panose="02010600040101010101" pitchFamily="2" charset="-122"/>
                        </a:rPr>
                        <a:t>Other gains/losses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1.76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-0.32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-2.25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31"/>
                  </a:ext>
                </a:extLst>
              </a:tr>
              <a:tr h="136828">
                <a:tc>
                  <a:txBody>
                    <a:bodyPr/>
                    <a:lstStyle/>
                    <a:p>
                      <a:pPr indent="0" algn="ctr">
                        <a:buNone/>
                      </a:pPr>
                      <a:r>
                        <a:rPr lang="en-US" sz="900" b="1">
                          <a:solidFill>
                            <a:srgbClr val="000000"/>
                          </a:solidFill>
                          <a:latin typeface="华文楷体" panose="02010600040101010101" pitchFamily="2" charset="-122"/>
                        </a:rPr>
                        <a:t>Operating Revenue</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8.97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-105.28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-276.99 </a:t>
                      </a:r>
                      <a:endParaRPr lang="en-US" altLang="en-US" sz="900" b="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-133.18 </a:t>
                      </a:r>
                      <a:endParaRPr lang="en-US" altLang="en-US" sz="900" b="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-35.41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80.92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225.22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404.15 </a:t>
                      </a:r>
                      <a:endParaRPr lang="en-US" altLang="en-US" sz="900" b="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32"/>
                  </a:ext>
                </a:extLst>
              </a:tr>
              <a:tr h="136828">
                <a:tc>
                  <a:txBody>
                    <a:bodyPr/>
                    <a:lstStyle/>
                    <a:p>
                      <a:pPr indent="0" algn="ctr">
                        <a:buNone/>
                      </a:pPr>
                      <a:r>
                        <a:rPr lang="en-US" sz="900" b="0">
                          <a:solidFill>
                            <a:srgbClr val="000000"/>
                          </a:solidFill>
                          <a:latin typeface="华文楷体" panose="02010600040101010101" pitchFamily="2" charset="-122"/>
                        </a:rPr>
                        <a:t>Financial expenses</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-0.11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-0.35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-0.39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-0.43</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-0.62</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-0.68</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-0.78</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-0.91</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33"/>
                  </a:ext>
                </a:extLst>
              </a:tr>
              <a:tr h="136828">
                <a:tc>
                  <a:txBody>
                    <a:bodyPr/>
                    <a:lstStyle/>
                    <a:p>
                      <a:pPr indent="0" algn="ctr">
                        <a:buNone/>
                      </a:pPr>
                      <a:r>
                        <a:rPr lang="en-US" sz="900" b="0" i="1">
                          <a:solidFill>
                            <a:srgbClr val="000000"/>
                          </a:solidFill>
                          <a:latin typeface="华文楷体" panose="02010600040101010101" pitchFamily="2" charset="-122"/>
                        </a:rPr>
                        <a:t>    % of revenue</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-0.03%</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-0.06%</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-0.05%</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-0.05%</a:t>
                      </a:r>
                      <a:endParaRPr lang="en-US" altLang="en-US" sz="900" b="0" i="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-0.05%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-0.05%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-0.05%</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rgbClr val="000000"/>
                          </a:solidFill>
                          <a:latin typeface="华文楷体" panose="02010600040101010101" pitchFamily="2" charset="-122"/>
                        </a:rPr>
                        <a:t>-0.05%</a:t>
                      </a:r>
                      <a:endParaRPr lang="en-US" altLang="en-US" sz="900" b="0" i="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34"/>
                  </a:ext>
                </a:extLst>
              </a:tr>
              <a:tr h="136828">
                <a:tc>
                  <a:txBody>
                    <a:bodyPr/>
                    <a:lstStyle/>
                    <a:p>
                      <a:pPr indent="0" algn="ctr">
                        <a:buNone/>
                      </a:pPr>
                      <a:r>
                        <a:rPr lang="en-US" sz="900" b="0">
                          <a:solidFill>
                            <a:srgbClr val="000000"/>
                          </a:solidFill>
                          <a:latin typeface="华文楷体" panose="02010600040101010101" pitchFamily="2" charset="-122"/>
                        </a:rPr>
                        <a:t>Convertible redeemable preferred stock fair value change</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-199.43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-1068.46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-512.76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35"/>
                  </a:ext>
                </a:extLst>
              </a:tr>
              <a:tr h="136828">
                <a:tc>
                  <a:txBody>
                    <a:bodyPr/>
                    <a:lstStyle/>
                    <a:p>
                      <a:pPr indent="0" algn="ctr">
                        <a:buNone/>
                      </a:pPr>
                      <a:r>
                        <a:rPr lang="en-US" sz="900" b="0">
                          <a:solidFill>
                            <a:srgbClr val="000000"/>
                          </a:solidFill>
                          <a:latin typeface="华文楷体" panose="02010600040101010101" pitchFamily="2" charset="-122"/>
                        </a:rPr>
                        <a:t>Change in fair value of investment</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-0.87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a:solidFill>
                            <a:schemeClr val="bg2"/>
                          </a:solidFill>
                          <a:latin typeface="华文楷体" panose="02010600040101010101" pitchFamily="2" charset="-122"/>
                        </a:rPr>
                        <a:t>0.00 </a:t>
                      </a:r>
                      <a:endParaRPr lang="en-US" altLang="en-US" sz="900" b="0">
                        <a:solidFill>
                          <a:schemeClr val="bg2"/>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36"/>
                  </a:ext>
                </a:extLst>
              </a:tr>
              <a:tr h="136828">
                <a:tc>
                  <a:txBody>
                    <a:bodyPr/>
                    <a:lstStyle/>
                    <a:p>
                      <a:pPr indent="0" algn="ctr">
                        <a:buNone/>
                      </a:pPr>
                      <a:r>
                        <a:rPr lang="en-US" sz="900" b="1">
                          <a:solidFill>
                            <a:srgbClr val="000000"/>
                          </a:solidFill>
                          <a:latin typeface="华文楷体" panose="02010600040101010101" pitchFamily="2" charset="-122"/>
                        </a:rPr>
                        <a:t>Pre-tax profit/total loss</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-190.57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-1174.09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-791.00 </a:t>
                      </a:r>
                      <a:endParaRPr lang="en-US" altLang="en-US" sz="900" b="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-133.61 </a:t>
                      </a:r>
                      <a:endParaRPr lang="en-US" altLang="en-US" sz="900" b="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-36.03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80.24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224.44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403.24 </a:t>
                      </a:r>
                      <a:endParaRPr lang="en-US" altLang="en-US" sz="900" b="1">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chemeClr val="bg2">
                        <a:lumMod val="20000"/>
                        <a:lumOff val="80000"/>
                      </a:schemeClr>
                    </a:solidFill>
                  </a:tcPr>
                </a:tc>
                <a:extLst>
                  <a:ext uri="{0D108BD9-81ED-4DB2-BD59-A6C34878D82A}">
                    <a16:rowId xmlns:a16="http://schemas.microsoft.com/office/drawing/2014/main" val="10037"/>
                  </a:ext>
                </a:extLst>
              </a:tr>
              <a:tr h="136828">
                <a:tc>
                  <a:txBody>
                    <a:bodyPr/>
                    <a:lstStyle/>
                    <a:p>
                      <a:pPr indent="0" algn="ctr">
                        <a:buNone/>
                      </a:pPr>
                      <a:r>
                        <a:rPr lang="en-US" sz="900" b="0">
                          <a:solidFill>
                            <a:schemeClr val="bg2"/>
                          </a:solidFill>
                          <a:latin typeface="华文楷体" panose="02010600040101010101" pitchFamily="2" charset="-122"/>
                        </a:rPr>
                        <a:t>Income tax</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3.86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-5.66 </a:t>
                      </a:r>
                      <a:endParaRPr lang="en-US" altLang="en-US" sz="900" b="0">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chemeClr val="bg2"/>
                          </a:solidFill>
                          <a:latin typeface="华文楷体" panose="02010600040101010101" pitchFamily="2" charset="-122"/>
                        </a:rPr>
                        <a:t>-10.25 </a:t>
                      </a:r>
                      <a:endParaRPr lang="en-US" altLang="en-US" sz="900" b="0">
                        <a:solidFill>
                          <a:schemeClr val="bg2"/>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-13.36</a:t>
                      </a:r>
                      <a:endParaRPr lang="en-US" altLang="en-US" sz="900" b="0">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-4.68</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10.43</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29.18</a:t>
                      </a:r>
                      <a:endParaRPr lang="en-US" altLang="en-US" sz="900" b="0">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a:solidFill>
                            <a:srgbClr val="000000"/>
                          </a:solidFill>
                          <a:latin typeface="华文楷体" panose="02010600040101010101" pitchFamily="2" charset="-122"/>
                        </a:rPr>
                        <a:t>52.42</a:t>
                      </a:r>
                      <a:endParaRPr lang="en-US" altLang="en-US" sz="900" b="0">
                        <a:solidFill>
                          <a:srgbClr val="000000"/>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38"/>
                  </a:ext>
                </a:extLst>
              </a:tr>
              <a:tr h="136828">
                <a:tc>
                  <a:txBody>
                    <a:bodyPr/>
                    <a:lstStyle/>
                    <a:p>
                      <a:pPr indent="0" algn="ctr">
                        <a:buNone/>
                      </a:pPr>
                      <a:r>
                        <a:rPr lang="en-US" sz="900" b="0" i="1">
                          <a:solidFill>
                            <a:srgbClr val="000000"/>
                          </a:solidFill>
                          <a:latin typeface="华文楷体" panose="02010600040101010101" pitchFamily="2" charset="-122"/>
                        </a:rPr>
                        <a:t>    Income tax rate %</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-2.03%</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0.48%</a:t>
                      </a:r>
                      <a:endParaRPr lang="en-US" altLang="en-US" sz="900" b="0" i="1">
                        <a:solidFill>
                          <a:srgbClr val="000000"/>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noFill/>
                  </a:tcPr>
                </a:tc>
                <a:tc>
                  <a:txBody>
                    <a:bodyPr/>
                    <a:lstStyle/>
                    <a:p>
                      <a:pPr indent="0" algn="ctr">
                        <a:buNone/>
                      </a:pPr>
                      <a:r>
                        <a:rPr lang="en-US" sz="900" b="0" i="1">
                          <a:solidFill>
                            <a:srgbClr val="000000"/>
                          </a:solidFill>
                          <a:latin typeface="华文楷体" panose="02010600040101010101" pitchFamily="2" charset="-122"/>
                        </a:rPr>
                        <a:t>1.30%</a:t>
                      </a:r>
                      <a:endParaRPr lang="en-US" altLang="en-US" sz="900" b="0" i="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900" b="0" i="1">
                          <a:solidFill>
                            <a:schemeClr val="bg2"/>
                          </a:solidFill>
                          <a:latin typeface="华文楷体" panose="02010600040101010101" pitchFamily="2" charset="-122"/>
                        </a:rPr>
                        <a:t>10.00%</a:t>
                      </a:r>
                      <a:endParaRPr lang="en-US" altLang="en-US" sz="900" b="0" i="1">
                        <a:solidFill>
                          <a:schemeClr val="bg2"/>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13.00%</a:t>
                      </a: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13.00%</a:t>
                      </a: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13.00%</a:t>
                      </a:r>
                      <a:endParaRPr lang="en-US" altLang="en-US" sz="900" b="0" i="1">
                        <a:solidFill>
                          <a:schemeClr val="bg2"/>
                        </a:solidFill>
                        <a:latin typeface="华文楷体" panose="02010600040101010101" pitchFamily="2" charset="-122"/>
                      </a:endParaRPr>
                    </a:p>
                  </a:txBody>
                  <a:tcPr marL="0" marR="0" marT="0" marB="0" anchor="b">
                    <a:lnL>
                      <a:noFill/>
                    </a:lnL>
                    <a:lnR>
                      <a:noFill/>
                    </a:lnR>
                    <a:lnT cap="flat">
                      <a:noFill/>
                    </a:lnT>
                    <a:lnB cap="flat">
                      <a:noFill/>
                    </a:lnB>
                    <a:lnTlToBr>
                      <a:noFill/>
                    </a:lnTlToBr>
                    <a:lnBlToTr>
                      <a:noFill/>
                    </a:lnBlToTr>
                    <a:solidFill>
                      <a:srgbClr val="D9D9D9"/>
                    </a:solidFill>
                  </a:tcPr>
                </a:tc>
                <a:tc>
                  <a:txBody>
                    <a:bodyPr/>
                    <a:lstStyle/>
                    <a:p>
                      <a:pPr indent="0" algn="ctr">
                        <a:buNone/>
                      </a:pPr>
                      <a:r>
                        <a:rPr lang="en-US" sz="900" b="0" i="1">
                          <a:solidFill>
                            <a:schemeClr val="bg2"/>
                          </a:solidFill>
                          <a:latin typeface="华文楷体" panose="02010600040101010101" pitchFamily="2" charset="-122"/>
                        </a:rPr>
                        <a:t>13.00%</a:t>
                      </a:r>
                      <a:endParaRPr lang="en-US" altLang="en-US" sz="900" b="0" i="1">
                        <a:solidFill>
                          <a:schemeClr val="bg2"/>
                        </a:solidFill>
                        <a:latin typeface="华文楷体" panose="02010600040101010101" pitchFamily="2" charset="-122"/>
                      </a:endParaRPr>
                    </a:p>
                  </a:txBody>
                  <a:tcPr marL="0" marR="0" marT="0" marB="0" anchor="b">
                    <a:lnL>
                      <a:noFill/>
                    </a:lnL>
                    <a:lnR cap="flat">
                      <a:noFill/>
                    </a:lnR>
                    <a:lnT cap="flat">
                      <a:noFill/>
                    </a:lnT>
                    <a:lnB cap="flat">
                      <a:noFill/>
                    </a:lnB>
                    <a:lnTlToBr>
                      <a:noFill/>
                    </a:lnTlToBr>
                    <a:lnBlToTr>
                      <a:noFill/>
                    </a:lnBlToTr>
                    <a:solidFill>
                      <a:srgbClr val="D9D9D9"/>
                    </a:solidFill>
                  </a:tcPr>
                </a:tc>
                <a:extLst>
                  <a:ext uri="{0D108BD9-81ED-4DB2-BD59-A6C34878D82A}">
                    <a16:rowId xmlns:a16="http://schemas.microsoft.com/office/drawing/2014/main" val="10039"/>
                  </a:ext>
                </a:extLst>
              </a:tr>
              <a:tr h="136828">
                <a:tc>
                  <a:txBody>
                    <a:bodyPr/>
                    <a:lstStyle/>
                    <a:p>
                      <a:pPr indent="0" algn="ctr">
                        <a:buNone/>
                      </a:pPr>
                      <a:r>
                        <a:rPr lang="en-US" sz="900" b="1" dirty="0">
                          <a:solidFill>
                            <a:srgbClr val="000000"/>
                          </a:solidFill>
                          <a:latin typeface="华文楷体" panose="02010600040101010101" pitchFamily="2" charset="-122"/>
                        </a:rPr>
                        <a:t>Net profit/loss</a:t>
                      </a:r>
                      <a:endParaRPr lang="en-US" altLang="en-US" sz="900" b="1" dirty="0">
                        <a:solidFill>
                          <a:srgbClr val="000000"/>
                        </a:solidFill>
                        <a:latin typeface="华文楷体" panose="02010600040101010101" pitchFamily="2" charset="-122"/>
                      </a:endParaRPr>
                    </a:p>
                  </a:txBody>
                  <a:tcPr marL="0" marR="0" marT="0" marB="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-194.43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-1168.44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-780.75 </a:t>
                      </a:r>
                      <a:endParaRPr lang="en-US" altLang="en-US" sz="900" b="1">
                        <a:solidFill>
                          <a:srgbClr val="000000"/>
                        </a:solidFill>
                        <a:latin typeface="华文楷体" panose="02010600040101010101" pitchFamily="2" charset="-122"/>
                      </a:endParaRPr>
                    </a:p>
                  </a:txBody>
                  <a:tcPr marL="0" marR="0" marT="0" marB="0" anchor="b">
                    <a:lnL>
                      <a:noFill/>
                    </a:lnL>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-120.25 </a:t>
                      </a:r>
                      <a:endParaRPr lang="en-US" altLang="en-US" sz="900" b="1">
                        <a:solidFill>
                          <a:srgbClr val="000000"/>
                        </a:solidFill>
                        <a:latin typeface="华文楷体" panose="02010600040101010101" pitchFamily="2" charset="-122"/>
                      </a:endParaRPr>
                    </a:p>
                  </a:txBody>
                  <a:tcPr marL="0" marR="0" marT="0" marB="0" anchor="b">
                    <a:lnL w="6350" cap="flat" cmpd="sng">
                      <a:solidFill>
                        <a:srgbClr val="000000"/>
                      </a:solidFill>
                      <a:prstDash val="solid"/>
                      <a:headEnd type="none" w="med" len="med"/>
                      <a:tailEnd type="none" w="med" len="med"/>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-31.35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69.81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a:solidFill>
                            <a:srgbClr val="000000"/>
                          </a:solidFill>
                          <a:latin typeface="华文楷体" panose="02010600040101010101" pitchFamily="2" charset="-122"/>
                        </a:rPr>
                        <a:t>195.27 </a:t>
                      </a:r>
                      <a:endParaRPr lang="en-US" altLang="en-US" sz="900" b="1">
                        <a:solidFill>
                          <a:srgbClr val="000000"/>
                        </a:solidFill>
                        <a:latin typeface="华文楷体" panose="02010600040101010101" pitchFamily="2" charset="-122"/>
                      </a:endParaRPr>
                    </a:p>
                  </a:txBody>
                  <a:tcPr marL="0" marR="0" marT="0" marB="0" anchor="b">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tc>
                  <a:txBody>
                    <a:bodyPr/>
                    <a:lstStyle/>
                    <a:p>
                      <a:pPr indent="0" algn="ctr">
                        <a:buNone/>
                      </a:pPr>
                      <a:r>
                        <a:rPr lang="en-US" sz="900" b="1" dirty="0">
                          <a:solidFill>
                            <a:srgbClr val="000000"/>
                          </a:solidFill>
                          <a:latin typeface="华文楷体" panose="02010600040101010101" pitchFamily="2" charset="-122"/>
                        </a:rPr>
                        <a:t>350.82 </a:t>
                      </a:r>
                      <a:endParaRPr lang="en-US" altLang="en-US" sz="900" b="1" dirty="0">
                        <a:solidFill>
                          <a:srgbClr val="000000"/>
                        </a:solidFill>
                        <a:latin typeface="华文楷体" panose="02010600040101010101" pitchFamily="2" charset="-122"/>
                      </a:endParaRPr>
                    </a:p>
                  </a:txBody>
                  <a:tcPr marL="0" marR="0" marT="0" marB="0" anchor="b">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40"/>
                  </a:ext>
                </a:extLst>
              </a:tr>
            </a:tbl>
          </a:graphicData>
        </a:graphic>
      </p:graphicFrame>
      <p:sp>
        <p:nvSpPr>
          <p:cNvPr id="4" name="标题 1">
            <a:extLst>
              <a:ext uri="{FF2B5EF4-FFF2-40B4-BE49-F238E27FC236}">
                <a16:creationId xmlns:a16="http://schemas.microsoft.com/office/drawing/2014/main" id="{B361D883-5BBE-E9F0-5C64-B225EC9C4CA6}"/>
              </a:ext>
            </a:extLst>
          </p:cNvPr>
          <p:cNvSpPr>
            <a:spLocks noGrp="1"/>
          </p:cNvSpPr>
          <p:nvPr>
            <p:ph type="title"/>
          </p:nvPr>
        </p:nvSpPr>
        <p:spPr/>
        <p:txBody>
          <a:bodyPr/>
          <a:lstStyle/>
          <a:p>
            <a:r>
              <a:rPr lang="en-US" altLang="zh-CN" dirty="0"/>
              <a:t>Revenue</a:t>
            </a:r>
            <a:r>
              <a:rPr lang="zh-CN" altLang="en-US" dirty="0"/>
              <a:t> </a:t>
            </a:r>
            <a:r>
              <a:rPr lang="en-US" altLang="zh-CN" dirty="0"/>
              <a:t>Forecast</a:t>
            </a:r>
            <a:endParaRPr lang="zh-CN" altLang="en-US" dirty="0"/>
          </a:p>
        </p:txBody>
      </p:sp>
      <p:cxnSp>
        <p:nvCxnSpPr>
          <p:cNvPr id="2" name="直线连接符 1">
            <a:extLst>
              <a:ext uri="{FF2B5EF4-FFF2-40B4-BE49-F238E27FC236}">
                <a16:creationId xmlns:a16="http://schemas.microsoft.com/office/drawing/2014/main" id="{870DA933-B48B-485F-C991-B392E0E5C166}"/>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矩形 13">
            <a:extLst>
              <a:ext uri="{FF2B5EF4-FFF2-40B4-BE49-F238E27FC236}">
                <a16:creationId xmlns:a16="http://schemas.microsoft.com/office/drawing/2014/main" id="{43EA7F7E-E333-C168-9381-54C3D99325BC}"/>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15" name="矩形 14">
            <a:extLst>
              <a:ext uri="{FF2B5EF4-FFF2-40B4-BE49-F238E27FC236}">
                <a16:creationId xmlns:a16="http://schemas.microsoft.com/office/drawing/2014/main" id="{52DC3546-01AB-E8A7-5EDB-A86917EB15F1}"/>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16" name="矩形 15">
            <a:extLst>
              <a:ext uri="{FF2B5EF4-FFF2-40B4-BE49-F238E27FC236}">
                <a16:creationId xmlns:a16="http://schemas.microsoft.com/office/drawing/2014/main" id="{29F761D1-9285-363E-5B2C-FE4EA286411F}"/>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17" name="矩形 16">
            <a:extLst>
              <a:ext uri="{FF2B5EF4-FFF2-40B4-BE49-F238E27FC236}">
                <a16:creationId xmlns:a16="http://schemas.microsoft.com/office/drawing/2014/main" id="{046FC352-8FBE-C756-D97E-9F18E567BBAB}"/>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18" name="矩形 17">
            <a:extLst>
              <a:ext uri="{FF2B5EF4-FFF2-40B4-BE49-F238E27FC236}">
                <a16:creationId xmlns:a16="http://schemas.microsoft.com/office/drawing/2014/main" id="{8FAC4A92-09B2-A1B8-8E98-354BF9EA3416}"/>
              </a:ext>
            </a:extLst>
          </p:cNvPr>
          <p:cNvSpPr/>
          <p:nvPr/>
        </p:nvSpPr>
        <p:spPr>
          <a:xfrm>
            <a:off x="5833892"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Revenue</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Forecast</a:t>
            </a:r>
            <a:endParaRPr kumimoji="1" lang="zh-CN" altLang="en-US" sz="1400" b="1" dirty="0" err="1">
              <a:solidFill>
                <a:schemeClr val="bg1"/>
              </a:solidFill>
              <a:latin typeface="Times" pitchFamily="2" charset="0"/>
              <a:cs typeface="Arial" panose="020B0604020202020204" pitchFamily="34" charset="0"/>
            </a:endParaRPr>
          </a:p>
        </p:txBody>
      </p:sp>
      <p:cxnSp>
        <p:nvCxnSpPr>
          <p:cNvPr id="19" name="直线连接符 18">
            <a:extLst>
              <a:ext uri="{FF2B5EF4-FFF2-40B4-BE49-F238E27FC236}">
                <a16:creationId xmlns:a16="http://schemas.microsoft.com/office/drawing/2014/main" id="{1363975C-B045-A2AB-B43A-9365961894C1}"/>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 name="直线连接符 19">
            <a:extLst>
              <a:ext uri="{FF2B5EF4-FFF2-40B4-BE49-F238E27FC236}">
                <a16:creationId xmlns:a16="http://schemas.microsoft.com/office/drawing/2014/main" id="{1FD7F38A-F48F-435F-FA1B-E160E20458F6}"/>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直线连接符 20">
            <a:extLst>
              <a:ext uri="{FF2B5EF4-FFF2-40B4-BE49-F238E27FC236}">
                <a16:creationId xmlns:a16="http://schemas.microsoft.com/office/drawing/2014/main" id="{5D38CDA8-6A19-7EFF-D9AE-F352E2459231}"/>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2" name="直线连接符 21">
            <a:extLst>
              <a:ext uri="{FF2B5EF4-FFF2-40B4-BE49-F238E27FC236}">
                <a16:creationId xmlns:a16="http://schemas.microsoft.com/office/drawing/2014/main" id="{AED30E7B-928D-3419-428A-EBAA204CC069}"/>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70" y="517634"/>
            <a:ext cx="9368110" cy="463888"/>
          </a:xfrm>
        </p:spPr>
        <p:txBody>
          <a:bodyPr/>
          <a:lstStyle/>
          <a:p>
            <a:r>
              <a:rPr lang="en-US" b="1" dirty="0">
                <a:latin typeface="Times New Roman Bold" panose="02020603050405020304" charset="0"/>
                <a:cs typeface="Times New Roman Bold" panose="02020603050405020304" charset="0"/>
                <a:sym typeface="+mn-ea"/>
              </a:rPr>
              <a:t>P/S &amp; P/GMV Valuation Method</a:t>
            </a:r>
            <a:endParaRPr lang="en-US" b="1" dirty="0">
              <a:latin typeface="Times New Roman Bold" panose="02020603050405020304" charset="0"/>
              <a:cs typeface="Times New Roman Bold" panose="02020603050405020304" charset="0"/>
            </a:endParaRPr>
          </a:p>
        </p:txBody>
      </p:sp>
      <p:graphicFrame>
        <p:nvGraphicFramePr>
          <p:cNvPr id="4" name="表格 3"/>
          <p:cNvGraphicFramePr/>
          <p:nvPr>
            <p:custDataLst>
              <p:tags r:id="rId1"/>
            </p:custDataLst>
            <p:extLst>
              <p:ext uri="{D42A27DB-BD31-4B8C-83A1-F6EECF244321}">
                <p14:modId xmlns:p14="http://schemas.microsoft.com/office/powerpoint/2010/main" val="338332807"/>
              </p:ext>
            </p:extLst>
          </p:nvPr>
        </p:nvGraphicFramePr>
        <p:xfrm>
          <a:off x="235682" y="1585043"/>
          <a:ext cx="5256550" cy="1429004"/>
        </p:xfrm>
        <a:graphic>
          <a:graphicData uri="http://schemas.openxmlformats.org/drawingml/2006/table">
            <a:tbl>
              <a:tblPr firstRow="1" bandRow="1">
                <a:tableStyleId>{5C22544A-7EE6-4342-B048-85BDC9FD1C3A}</a:tableStyleId>
              </a:tblPr>
              <a:tblGrid>
                <a:gridCol w="1657521">
                  <a:extLst>
                    <a:ext uri="{9D8B030D-6E8A-4147-A177-3AD203B41FA5}">
                      <a16:colId xmlns:a16="http://schemas.microsoft.com/office/drawing/2014/main" val="20000"/>
                    </a:ext>
                  </a:extLst>
                </a:gridCol>
                <a:gridCol w="866551">
                  <a:extLst>
                    <a:ext uri="{9D8B030D-6E8A-4147-A177-3AD203B41FA5}">
                      <a16:colId xmlns:a16="http://schemas.microsoft.com/office/drawing/2014/main" val="20001"/>
                    </a:ext>
                  </a:extLst>
                </a:gridCol>
                <a:gridCol w="1031180">
                  <a:extLst>
                    <a:ext uri="{9D8B030D-6E8A-4147-A177-3AD203B41FA5}">
                      <a16:colId xmlns:a16="http://schemas.microsoft.com/office/drawing/2014/main" val="20002"/>
                    </a:ext>
                  </a:extLst>
                </a:gridCol>
                <a:gridCol w="1274383">
                  <a:extLst>
                    <a:ext uri="{9D8B030D-6E8A-4147-A177-3AD203B41FA5}">
                      <a16:colId xmlns:a16="http://schemas.microsoft.com/office/drawing/2014/main" val="20003"/>
                    </a:ext>
                  </a:extLst>
                </a:gridCol>
                <a:gridCol w="426915">
                  <a:extLst>
                    <a:ext uri="{9D8B030D-6E8A-4147-A177-3AD203B41FA5}">
                      <a16:colId xmlns:a16="http://schemas.microsoft.com/office/drawing/2014/main" val="20004"/>
                    </a:ext>
                  </a:extLst>
                </a:gridCol>
              </a:tblGrid>
              <a:tr h="266446">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Comparable Company of Advertising Business</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Code</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zh-CN" sz="1000" b="0" dirty="0">
                          <a:solidFill>
                            <a:schemeClr val="bg1"/>
                          </a:solidFill>
                          <a:latin typeface="Times New Roman Regular" panose="02020603050405020304" charset="0"/>
                          <a:ea typeface="宋体" pitchFamily="2" charset="-122"/>
                          <a:cs typeface="Times New Roman Regular" panose="02020603050405020304" charset="0"/>
                        </a:rPr>
                        <a:t>Revenue</a:t>
                      </a:r>
                      <a:br>
                        <a:rPr lang="en-US" altLang="zh-CN" sz="1000" b="0" dirty="0">
                          <a:solidFill>
                            <a:schemeClr val="bg1"/>
                          </a:solidFill>
                          <a:latin typeface="Times New Roman Regular" panose="02020603050405020304" charset="0"/>
                          <a:ea typeface="宋体" pitchFamily="2" charset="-122"/>
                          <a:cs typeface="Times New Roman Regular" panose="02020603050405020304" charset="0"/>
                        </a:rPr>
                      </a:br>
                      <a:r>
                        <a:rPr lang="zh-CN" sz="1000" b="0" dirty="0">
                          <a:solidFill>
                            <a:schemeClr val="bg1"/>
                          </a:solidFill>
                          <a:latin typeface="Times New Roman Regular" panose="02020603050405020304" charset="0"/>
                          <a:ea typeface="宋体" pitchFamily="2" charset="-122"/>
                          <a:cs typeface="Times New Roman Regular" panose="02020603050405020304" charset="0"/>
                        </a:rPr>
                        <a:t>（2022, in Billion）</a:t>
                      </a:r>
                      <a:endParaRPr lang="zh-CN" altLang="en-US" sz="1000" b="0" dirty="0">
                        <a:solidFill>
                          <a:schemeClr val="bg1"/>
                        </a:solidFill>
                        <a:latin typeface="Times New Roman Regular" panose="02020603050405020304" charset="0"/>
                        <a:ea typeface="宋体"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zh-CN" sz="1000" b="0" dirty="0">
                          <a:solidFill>
                            <a:schemeClr val="bg1"/>
                          </a:solidFill>
                          <a:latin typeface="Times New Roman Regular" panose="02020603050405020304" charset="0"/>
                          <a:ea typeface="宋体" pitchFamily="2" charset="-122"/>
                          <a:cs typeface="Times New Roman Regular" panose="02020603050405020304" charset="0"/>
                        </a:rPr>
                        <a:t>Market Value</a:t>
                      </a:r>
                      <a:br>
                        <a:rPr lang="en-US" altLang="zh-CN" sz="1000" b="0" dirty="0">
                          <a:solidFill>
                            <a:schemeClr val="bg1"/>
                          </a:solidFill>
                          <a:latin typeface="Times New Roman Regular" panose="02020603050405020304" charset="0"/>
                          <a:ea typeface="宋体" pitchFamily="2" charset="-122"/>
                          <a:cs typeface="Times New Roman Regular" panose="02020603050405020304" charset="0"/>
                        </a:rPr>
                      </a:br>
                      <a:r>
                        <a:rPr lang="zh-CN" sz="1000" b="0" dirty="0">
                          <a:solidFill>
                            <a:schemeClr val="bg1"/>
                          </a:solidFill>
                          <a:latin typeface="Times New Roman Regular" panose="02020603050405020304" charset="0"/>
                          <a:ea typeface="宋体" pitchFamily="2" charset="-122"/>
                          <a:cs typeface="Times New Roman Regular" panose="02020603050405020304" charset="0"/>
                        </a:rPr>
                        <a:t>（2022, in Billion）</a:t>
                      </a:r>
                      <a:endParaRPr lang="zh-CN" altLang="en-US" sz="1000" b="0" dirty="0">
                        <a:solidFill>
                          <a:schemeClr val="bg1"/>
                        </a:solidFill>
                        <a:latin typeface="Times New Roman Regular" panose="02020603050405020304" charset="0"/>
                        <a:ea typeface="宋体"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2022 P/S</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rgbClr val="FD4102"/>
                    </a:solidFill>
                  </a:tcPr>
                </a:tc>
                <a:extLst>
                  <a:ext uri="{0D108BD9-81ED-4DB2-BD59-A6C34878D82A}">
                    <a16:rowId xmlns:a16="http://schemas.microsoft.com/office/drawing/2014/main" val="10000"/>
                  </a:ext>
                </a:extLst>
              </a:tr>
              <a:tr h="266446">
                <a:tc>
                  <a:txBody>
                    <a:bodyPr/>
                    <a:lstStyle/>
                    <a:p>
                      <a:pPr indent="0" algn="ctr">
                        <a:buNone/>
                      </a:pPr>
                      <a:r>
                        <a:rPr lang="zh-CN" sz="1000" b="0">
                          <a:solidFill>
                            <a:srgbClr val="000000"/>
                          </a:solidFill>
                          <a:latin typeface="华文楷体" panose="02010600040101010101" pitchFamily="2" charset="-122"/>
                          <a:ea typeface="华文楷体" panose="02010600040101010101" pitchFamily="2" charset="-122"/>
                        </a:rPr>
                        <a:t>谷歌</a:t>
                      </a:r>
                      <a:endParaRPr lang="zh-CN" altLang="en-US" sz="1000" b="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GOOGL.O</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16,349.37</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88,161.62</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5.39</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66446">
                <a:tc>
                  <a:txBody>
                    <a:bodyPr/>
                    <a:lstStyle/>
                    <a:p>
                      <a:pPr indent="0" algn="ctr">
                        <a:buNone/>
                      </a:pPr>
                      <a:r>
                        <a:rPr lang="en-US" sz="1000" b="0" dirty="0">
                          <a:solidFill>
                            <a:srgbClr val="000000"/>
                          </a:solidFill>
                          <a:latin typeface="华文楷体" panose="02010600040101010101" pitchFamily="2" charset="-122"/>
                          <a:ea typeface="华文楷体" panose="02010600040101010101" pitchFamily="2" charset="-122"/>
                          <a:cs typeface="Times New Roman Regular" panose="02020603050405020304" charset="0"/>
                        </a:rPr>
                        <a:t>Meta</a:t>
                      </a:r>
                      <a:endParaRPr lang="en-US" altLang="en-US" sz="1000" b="0" dirty="0">
                        <a:solidFill>
                          <a:srgbClr val="000000"/>
                        </a:solidFill>
                        <a:latin typeface="华文楷体" panose="02010600040101010101" pitchFamily="2" charset="-122"/>
                        <a:ea typeface="华文楷体" panose="02010600040101010101"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META.O</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8,093.21</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26,963.47</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3.33</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solidFill>
                  </a:tcPr>
                </a:tc>
                <a:extLst>
                  <a:ext uri="{0D108BD9-81ED-4DB2-BD59-A6C34878D82A}">
                    <a16:rowId xmlns:a16="http://schemas.microsoft.com/office/drawing/2014/main" val="10002"/>
                  </a:ext>
                </a:extLst>
              </a:tr>
              <a:tr h="266446">
                <a:tc>
                  <a:txBody>
                    <a:bodyPr/>
                    <a:lstStyle/>
                    <a:p>
                      <a:pPr indent="0" algn="ctr">
                        <a:buNone/>
                      </a:pPr>
                      <a:r>
                        <a:rPr lang="zh-CN" sz="1000" b="0">
                          <a:solidFill>
                            <a:srgbClr val="000000"/>
                          </a:solidFill>
                          <a:latin typeface="华文楷体" panose="02010600040101010101" pitchFamily="2" charset="-122"/>
                          <a:ea typeface="华文楷体" panose="02010600040101010101" pitchFamily="2" charset="-122"/>
                        </a:rPr>
                        <a:t>微博</a:t>
                      </a:r>
                      <a:endParaRPr lang="zh-CN" altLang="en-US" sz="1000" b="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WB.O</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129.79</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411.39</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3.17</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66446">
                <a:tc>
                  <a:txBody>
                    <a:bodyPr/>
                    <a:lstStyle/>
                    <a:p>
                      <a:pPr indent="0" algn="ctr">
                        <a:buNone/>
                      </a:pPr>
                      <a:r>
                        <a:rPr lang="zh-CN" sz="1000" b="0" dirty="0">
                          <a:solidFill>
                            <a:srgbClr val="000000"/>
                          </a:solidFill>
                          <a:latin typeface="华文楷体" panose="02010600040101010101" pitchFamily="2" charset="-122"/>
                          <a:ea typeface="华文楷体" panose="02010600040101010101" pitchFamily="2" charset="-122"/>
                        </a:rPr>
                        <a:t>腾讯控股</a:t>
                      </a:r>
                      <a:endParaRPr lang="zh-CN" altLang="en-US" sz="1000" b="0" dirty="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00700.HK</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5,610.51</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31957.44</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5.7</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5" name="表格 4"/>
          <p:cNvGraphicFramePr/>
          <p:nvPr>
            <p:custDataLst>
              <p:tags r:id="rId2"/>
            </p:custDataLst>
            <p:extLst>
              <p:ext uri="{D42A27DB-BD31-4B8C-83A1-F6EECF244321}">
                <p14:modId xmlns:p14="http://schemas.microsoft.com/office/powerpoint/2010/main" val="318679992"/>
              </p:ext>
            </p:extLst>
          </p:nvPr>
        </p:nvGraphicFramePr>
        <p:xfrm>
          <a:off x="235682" y="3349073"/>
          <a:ext cx="5256551" cy="1554055"/>
        </p:xfrm>
        <a:graphic>
          <a:graphicData uri="http://schemas.openxmlformats.org/drawingml/2006/table">
            <a:tbl>
              <a:tblPr firstRow="1" bandRow="1">
                <a:tableStyleId>{5C22544A-7EE6-4342-B048-85BDC9FD1C3A}</a:tableStyleId>
              </a:tblPr>
              <a:tblGrid>
                <a:gridCol w="1657440">
                  <a:extLst>
                    <a:ext uri="{9D8B030D-6E8A-4147-A177-3AD203B41FA5}">
                      <a16:colId xmlns:a16="http://schemas.microsoft.com/office/drawing/2014/main" val="20000"/>
                    </a:ext>
                  </a:extLst>
                </a:gridCol>
                <a:gridCol w="866543">
                  <a:extLst>
                    <a:ext uri="{9D8B030D-6E8A-4147-A177-3AD203B41FA5}">
                      <a16:colId xmlns:a16="http://schemas.microsoft.com/office/drawing/2014/main" val="20001"/>
                    </a:ext>
                  </a:extLst>
                </a:gridCol>
                <a:gridCol w="1031312">
                  <a:extLst>
                    <a:ext uri="{9D8B030D-6E8A-4147-A177-3AD203B41FA5}">
                      <a16:colId xmlns:a16="http://schemas.microsoft.com/office/drawing/2014/main" val="20002"/>
                    </a:ext>
                  </a:extLst>
                </a:gridCol>
                <a:gridCol w="1274350">
                  <a:extLst>
                    <a:ext uri="{9D8B030D-6E8A-4147-A177-3AD203B41FA5}">
                      <a16:colId xmlns:a16="http://schemas.microsoft.com/office/drawing/2014/main" val="20003"/>
                    </a:ext>
                  </a:extLst>
                </a:gridCol>
                <a:gridCol w="426906">
                  <a:extLst>
                    <a:ext uri="{9D8B030D-6E8A-4147-A177-3AD203B41FA5}">
                      <a16:colId xmlns:a16="http://schemas.microsoft.com/office/drawing/2014/main" val="20004"/>
                    </a:ext>
                  </a:extLst>
                </a:gridCol>
              </a:tblGrid>
              <a:tr h="238167">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Comparable Company of Live Streaming Business</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Code</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zh-CN" sz="1000" b="0" dirty="0">
                          <a:solidFill>
                            <a:schemeClr val="bg1"/>
                          </a:solidFill>
                          <a:latin typeface="Times New Roman Regular" panose="02020603050405020304" charset="0"/>
                          <a:ea typeface="宋体" pitchFamily="2" charset="-122"/>
                          <a:cs typeface="Times New Roman Regular" panose="02020603050405020304" charset="0"/>
                        </a:rPr>
                        <a:t>Revenue</a:t>
                      </a:r>
                      <a:br>
                        <a:rPr lang="en-US" altLang="zh-CN" sz="1000" b="0" dirty="0">
                          <a:solidFill>
                            <a:schemeClr val="bg1"/>
                          </a:solidFill>
                          <a:latin typeface="Times New Roman Regular" panose="02020603050405020304" charset="0"/>
                          <a:ea typeface="宋体" pitchFamily="2" charset="-122"/>
                          <a:cs typeface="Times New Roman Regular" panose="02020603050405020304" charset="0"/>
                        </a:rPr>
                      </a:br>
                      <a:r>
                        <a:rPr lang="zh-CN" sz="1000" b="0" dirty="0">
                          <a:solidFill>
                            <a:schemeClr val="bg1"/>
                          </a:solidFill>
                          <a:latin typeface="Times New Roman Regular" panose="02020603050405020304" charset="0"/>
                          <a:ea typeface="宋体" pitchFamily="2" charset="-122"/>
                          <a:cs typeface="Times New Roman Regular" panose="02020603050405020304" charset="0"/>
                        </a:rPr>
                        <a:t>（2022, in Billion）</a:t>
                      </a:r>
                      <a:endParaRPr lang="zh-CN" altLang="en-US" sz="1000" b="0" dirty="0">
                        <a:solidFill>
                          <a:schemeClr val="bg1"/>
                        </a:solidFill>
                        <a:latin typeface="Times New Roman Regular" panose="02020603050405020304" charset="0"/>
                        <a:ea typeface="宋体"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zh-CN" sz="1000" b="0" dirty="0">
                          <a:solidFill>
                            <a:schemeClr val="bg1"/>
                          </a:solidFill>
                          <a:latin typeface="Times New Roman Regular" panose="02020603050405020304" charset="0"/>
                          <a:ea typeface="宋体" pitchFamily="2" charset="-122"/>
                          <a:cs typeface="Times New Roman Regular" panose="02020603050405020304" charset="0"/>
                        </a:rPr>
                        <a:t>Market Value</a:t>
                      </a:r>
                      <a:br>
                        <a:rPr lang="en-US" altLang="zh-CN" sz="1000" b="0" dirty="0">
                          <a:solidFill>
                            <a:schemeClr val="bg1"/>
                          </a:solidFill>
                          <a:latin typeface="Times New Roman Regular" panose="02020603050405020304" charset="0"/>
                          <a:ea typeface="宋体" pitchFamily="2" charset="-122"/>
                          <a:cs typeface="Times New Roman Regular" panose="02020603050405020304" charset="0"/>
                        </a:rPr>
                      </a:br>
                      <a:r>
                        <a:rPr lang="zh-CN" sz="1000" b="0" dirty="0">
                          <a:solidFill>
                            <a:schemeClr val="bg1"/>
                          </a:solidFill>
                          <a:latin typeface="Times New Roman Regular" panose="02020603050405020304" charset="0"/>
                          <a:ea typeface="宋体" pitchFamily="2" charset="-122"/>
                          <a:cs typeface="Times New Roman Regular" panose="02020603050405020304" charset="0"/>
                        </a:rPr>
                        <a:t>（2022, in Billion）</a:t>
                      </a:r>
                      <a:endParaRPr lang="zh-CN" altLang="en-US" sz="1000" b="0" dirty="0">
                        <a:solidFill>
                          <a:schemeClr val="bg1"/>
                        </a:solidFill>
                        <a:latin typeface="Times New Roman Regular" panose="02020603050405020304" charset="0"/>
                        <a:ea typeface="宋体"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2022 P/S</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rgbClr val="FD4102"/>
                    </a:solidFill>
                  </a:tcPr>
                </a:tc>
                <a:extLst>
                  <a:ext uri="{0D108BD9-81ED-4DB2-BD59-A6C34878D82A}">
                    <a16:rowId xmlns:a16="http://schemas.microsoft.com/office/drawing/2014/main" val="10000"/>
                  </a:ext>
                </a:extLst>
              </a:tr>
              <a:tr h="238167">
                <a:tc>
                  <a:txBody>
                    <a:bodyPr/>
                    <a:lstStyle/>
                    <a:p>
                      <a:pPr indent="0" algn="ctr">
                        <a:buNone/>
                      </a:pPr>
                      <a:r>
                        <a:rPr lang="zh-CN" sz="1000" b="0">
                          <a:solidFill>
                            <a:srgbClr val="000000"/>
                          </a:solidFill>
                          <a:latin typeface="华文楷体" panose="02010600040101010101" pitchFamily="2" charset="-122"/>
                          <a:ea typeface="华文楷体" panose="02010600040101010101" pitchFamily="2" charset="-122"/>
                        </a:rPr>
                        <a:t>斗鱼</a:t>
                      </a:r>
                      <a:endParaRPr lang="zh-CN" altLang="en-US" sz="1000" b="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DOUYU.O</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71.87</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41.77</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0.58</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38167">
                <a:tc>
                  <a:txBody>
                    <a:bodyPr/>
                    <a:lstStyle/>
                    <a:p>
                      <a:pPr indent="0" algn="ctr">
                        <a:buNone/>
                      </a:pPr>
                      <a:r>
                        <a:rPr lang="zh-CN" sz="1000" b="0">
                          <a:solidFill>
                            <a:srgbClr val="000000"/>
                          </a:solidFill>
                          <a:latin typeface="华文楷体" panose="02010600040101010101" pitchFamily="2" charset="-122"/>
                          <a:ea typeface="华文楷体" panose="02010600040101010101" pitchFamily="2" charset="-122"/>
                        </a:rPr>
                        <a:t>虎牙</a:t>
                      </a:r>
                      <a:endParaRPr lang="zh-CN" altLang="en-US" sz="1000" b="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HUYA.N</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93.7</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100.33</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1.07</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solidFill>
                  </a:tcPr>
                </a:tc>
                <a:extLst>
                  <a:ext uri="{0D108BD9-81ED-4DB2-BD59-A6C34878D82A}">
                    <a16:rowId xmlns:a16="http://schemas.microsoft.com/office/drawing/2014/main" val="10002"/>
                  </a:ext>
                </a:extLst>
              </a:tr>
              <a:tr h="238167">
                <a:tc>
                  <a:txBody>
                    <a:bodyPr/>
                    <a:lstStyle/>
                    <a:p>
                      <a:pPr indent="0" algn="ctr">
                        <a:buNone/>
                      </a:pPr>
                      <a:r>
                        <a:rPr lang="zh-CN" sz="1000" b="0">
                          <a:solidFill>
                            <a:srgbClr val="000000"/>
                          </a:solidFill>
                          <a:latin typeface="华文楷体" panose="02010600040101010101" pitchFamily="2" charset="-122"/>
                          <a:ea typeface="华文楷体" panose="02010600040101010101" pitchFamily="2" charset="-122"/>
                        </a:rPr>
                        <a:t>陌陌</a:t>
                      </a:r>
                      <a:endParaRPr lang="zh-CN" altLang="en-US" sz="1000" b="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MOMO.O</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126.94</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145.32</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1.14</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38167">
                <a:tc>
                  <a:txBody>
                    <a:bodyPr/>
                    <a:lstStyle/>
                    <a:p>
                      <a:pPr indent="0" algn="ctr">
                        <a:buNone/>
                      </a:pPr>
                      <a:r>
                        <a:rPr lang="zh-CN" sz="1000" b="0" dirty="0">
                          <a:solidFill>
                            <a:srgbClr val="000000"/>
                          </a:solidFill>
                          <a:latin typeface="华文楷体" panose="02010600040101010101" pitchFamily="2" charset="-122"/>
                          <a:ea typeface="华文楷体" panose="02010600040101010101" pitchFamily="2" charset="-122"/>
                        </a:rPr>
                        <a:t>腾讯音乐</a:t>
                      </a:r>
                      <a:endParaRPr lang="zh-CN" altLang="en-US" sz="1000" b="0" dirty="0">
                        <a:solidFill>
                          <a:srgbClr val="000000"/>
                        </a:solidFill>
                        <a:latin typeface="华文楷体" panose="02010600040101010101" pitchFamily="2" charset="-122"/>
                        <a:ea typeface="华文楷体" panose="02010600040101010101" pitchFamily="2"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TME.N</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282.36</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1,009.68</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3.58</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solidFill>
                  </a:tcPr>
                </a:tc>
                <a:extLst>
                  <a:ext uri="{0D108BD9-81ED-4DB2-BD59-A6C34878D82A}">
                    <a16:rowId xmlns:a16="http://schemas.microsoft.com/office/drawing/2014/main" val="10004"/>
                  </a:ext>
                </a:extLst>
              </a:tr>
              <a:tr h="238167">
                <a:tc>
                  <a:txBody>
                    <a:bodyPr/>
                    <a:lstStyle/>
                    <a:p>
                      <a:pPr indent="0" algn="ctr">
                        <a:buNone/>
                      </a:pPr>
                      <a:r>
                        <a:rPr lang="en-US" sz="1000" b="0">
                          <a:solidFill>
                            <a:srgbClr val="000000"/>
                          </a:solidFill>
                          <a:latin typeface="华文楷体" panose="02010600040101010101" pitchFamily="2" charset="-122"/>
                          <a:ea typeface="华文楷体" panose="02010600040101010101" pitchFamily="2" charset="-122"/>
                          <a:cs typeface="Times New Roman Regular" panose="02020603050405020304" charset="0"/>
                        </a:rPr>
                        <a:t>bilibili</a:t>
                      </a:r>
                      <a:endParaRPr lang="en-US" altLang="en-US" sz="1000" b="0">
                        <a:solidFill>
                          <a:srgbClr val="000000"/>
                        </a:solidFill>
                        <a:latin typeface="华文楷体" panose="02010600040101010101" pitchFamily="2" charset="-122"/>
                        <a:ea typeface="华文楷体" panose="02010600040101010101"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BILI.O</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221.67</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722.59</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3.26</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6" name="表格 5"/>
          <p:cNvGraphicFramePr/>
          <p:nvPr>
            <p:custDataLst>
              <p:tags r:id="rId3"/>
            </p:custDataLst>
            <p:extLst>
              <p:ext uri="{D42A27DB-BD31-4B8C-83A1-F6EECF244321}">
                <p14:modId xmlns:p14="http://schemas.microsoft.com/office/powerpoint/2010/main" val="2123530679"/>
              </p:ext>
            </p:extLst>
          </p:nvPr>
        </p:nvGraphicFramePr>
        <p:xfrm>
          <a:off x="235682" y="5401393"/>
          <a:ext cx="5256551" cy="1268761"/>
        </p:xfrm>
        <a:graphic>
          <a:graphicData uri="http://schemas.openxmlformats.org/drawingml/2006/table">
            <a:tbl>
              <a:tblPr firstRow="1" bandRow="1">
                <a:tableStyleId>{5C22544A-7EE6-4342-B048-85BDC9FD1C3A}</a:tableStyleId>
              </a:tblPr>
              <a:tblGrid>
                <a:gridCol w="1657454">
                  <a:extLst>
                    <a:ext uri="{9D8B030D-6E8A-4147-A177-3AD203B41FA5}">
                      <a16:colId xmlns:a16="http://schemas.microsoft.com/office/drawing/2014/main" val="20000"/>
                    </a:ext>
                  </a:extLst>
                </a:gridCol>
                <a:gridCol w="866346">
                  <a:extLst>
                    <a:ext uri="{9D8B030D-6E8A-4147-A177-3AD203B41FA5}">
                      <a16:colId xmlns:a16="http://schemas.microsoft.com/office/drawing/2014/main" val="20001"/>
                    </a:ext>
                  </a:extLst>
                </a:gridCol>
                <a:gridCol w="1031346">
                  <a:extLst>
                    <a:ext uri="{9D8B030D-6E8A-4147-A177-3AD203B41FA5}">
                      <a16:colId xmlns:a16="http://schemas.microsoft.com/office/drawing/2014/main" val="20002"/>
                    </a:ext>
                  </a:extLst>
                </a:gridCol>
                <a:gridCol w="1274564">
                  <a:extLst>
                    <a:ext uri="{9D8B030D-6E8A-4147-A177-3AD203B41FA5}">
                      <a16:colId xmlns:a16="http://schemas.microsoft.com/office/drawing/2014/main" val="20003"/>
                    </a:ext>
                  </a:extLst>
                </a:gridCol>
                <a:gridCol w="426841">
                  <a:extLst>
                    <a:ext uri="{9D8B030D-6E8A-4147-A177-3AD203B41FA5}">
                      <a16:colId xmlns:a16="http://schemas.microsoft.com/office/drawing/2014/main" val="20004"/>
                    </a:ext>
                  </a:extLst>
                </a:gridCol>
              </a:tblGrid>
              <a:tr h="435578">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Comparable Company of E-commerce Business</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Code</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zh-CN" sz="1000" b="0" dirty="0">
                          <a:solidFill>
                            <a:schemeClr val="bg1"/>
                          </a:solidFill>
                          <a:latin typeface="Times New Roman Regular" panose="02020603050405020304" charset="0"/>
                          <a:ea typeface="宋体" pitchFamily="2" charset="-122"/>
                          <a:cs typeface="Times New Roman Regular" panose="02020603050405020304" charset="0"/>
                        </a:rPr>
                        <a:t>Revenue</a:t>
                      </a:r>
                      <a:br>
                        <a:rPr lang="en-US" altLang="zh-CN" sz="1000" b="0" dirty="0">
                          <a:solidFill>
                            <a:schemeClr val="bg1"/>
                          </a:solidFill>
                          <a:latin typeface="Times New Roman Regular" panose="02020603050405020304" charset="0"/>
                          <a:ea typeface="宋体" pitchFamily="2" charset="-122"/>
                          <a:cs typeface="Times New Roman Regular" panose="02020603050405020304" charset="0"/>
                        </a:rPr>
                      </a:br>
                      <a:r>
                        <a:rPr lang="zh-CN" sz="1000" b="0" dirty="0">
                          <a:solidFill>
                            <a:schemeClr val="bg1"/>
                          </a:solidFill>
                          <a:latin typeface="Times New Roman Regular" panose="02020603050405020304" charset="0"/>
                          <a:ea typeface="宋体" pitchFamily="2" charset="-122"/>
                          <a:cs typeface="Times New Roman Regular" panose="02020603050405020304" charset="0"/>
                        </a:rPr>
                        <a:t>（2022, in Trillion）</a:t>
                      </a:r>
                      <a:endParaRPr lang="zh-CN" altLang="en-US" sz="1000" b="0" dirty="0">
                        <a:solidFill>
                          <a:schemeClr val="bg1"/>
                        </a:solidFill>
                        <a:latin typeface="Times New Roman Regular" panose="02020603050405020304" charset="0"/>
                        <a:ea typeface="宋体"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zh-CN" sz="1000" b="0" dirty="0">
                          <a:solidFill>
                            <a:schemeClr val="bg1"/>
                          </a:solidFill>
                          <a:latin typeface="Times New Roman Regular" panose="02020603050405020304" charset="0"/>
                          <a:ea typeface="宋体" pitchFamily="2" charset="-122"/>
                          <a:cs typeface="Times New Roman Regular" panose="02020603050405020304" charset="0"/>
                        </a:rPr>
                        <a:t>Market Value</a:t>
                      </a:r>
                      <a:br>
                        <a:rPr lang="en-US" altLang="zh-CN" sz="1000" b="0" dirty="0">
                          <a:solidFill>
                            <a:schemeClr val="bg1"/>
                          </a:solidFill>
                          <a:latin typeface="Times New Roman Regular" panose="02020603050405020304" charset="0"/>
                          <a:ea typeface="宋体" pitchFamily="2" charset="-122"/>
                          <a:cs typeface="Times New Roman Regular" panose="02020603050405020304" charset="0"/>
                        </a:rPr>
                      </a:br>
                      <a:r>
                        <a:rPr lang="zh-CN" sz="1000" b="0" dirty="0">
                          <a:solidFill>
                            <a:schemeClr val="bg1"/>
                          </a:solidFill>
                          <a:latin typeface="Times New Roman Regular" panose="02020603050405020304" charset="0"/>
                          <a:ea typeface="宋体" pitchFamily="2" charset="-122"/>
                          <a:cs typeface="Times New Roman Regular" panose="02020603050405020304" charset="0"/>
                        </a:rPr>
                        <a:t>（2022, in Billion）</a:t>
                      </a:r>
                      <a:endParaRPr lang="zh-CN" altLang="en-US" sz="1000" b="0" dirty="0">
                        <a:solidFill>
                          <a:schemeClr val="bg1"/>
                        </a:solidFill>
                        <a:latin typeface="Times New Roman Regular" panose="02020603050405020304" charset="0"/>
                        <a:ea typeface="宋体" pitchFamily="2" charset="-122"/>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rgbClr val="FD4102"/>
                    </a:solidFill>
                  </a:tcPr>
                </a:tc>
                <a:tc>
                  <a:txBody>
                    <a:bodyPr/>
                    <a:lstStyle/>
                    <a:p>
                      <a:pPr indent="0" algn="ctr">
                        <a:buNone/>
                      </a:pPr>
                      <a:r>
                        <a:rPr lang="en-US" sz="1000" b="0" dirty="0">
                          <a:solidFill>
                            <a:schemeClr val="bg1"/>
                          </a:solidFill>
                          <a:latin typeface="Times New Roman Regular" panose="02020603050405020304" charset="0"/>
                          <a:cs typeface="Times New Roman Regular" panose="02020603050405020304" charset="0"/>
                        </a:rPr>
                        <a:t>2022 P/GMV</a:t>
                      </a:r>
                      <a:endParaRPr lang="en-US" altLang="en-US" sz="1000" b="0" dirty="0">
                        <a:solidFill>
                          <a:schemeClr val="bg1"/>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rgbClr val="FD4102"/>
                    </a:solidFill>
                  </a:tcPr>
                </a:tc>
                <a:extLst>
                  <a:ext uri="{0D108BD9-81ED-4DB2-BD59-A6C34878D82A}">
                    <a16:rowId xmlns:a16="http://schemas.microsoft.com/office/drawing/2014/main" val="10000"/>
                  </a:ext>
                </a:extLst>
              </a:tr>
              <a:tr h="251047">
                <a:tc>
                  <a:txBody>
                    <a:bodyPr/>
                    <a:lstStyle/>
                    <a:p>
                      <a:pPr indent="0" algn="ctr">
                        <a:buNone/>
                      </a:pPr>
                      <a:r>
                        <a:rPr lang="zh-CN" sz="1000" b="0">
                          <a:solidFill>
                            <a:srgbClr val="000000"/>
                          </a:solidFill>
                          <a:latin typeface="KaiTi" panose="02010609060101010101" pitchFamily="49" charset="-122"/>
                          <a:ea typeface="KaiTi" panose="02010609060101010101" pitchFamily="49" charset="-122"/>
                        </a:rPr>
                        <a:t>拼多多</a:t>
                      </a:r>
                      <a:endParaRPr lang="zh-CN" altLang="en-US" sz="1000" b="0">
                        <a:solidFill>
                          <a:srgbClr val="000000"/>
                        </a:solidFill>
                        <a:latin typeface="KaiTi" panose="02010609060101010101" pitchFamily="49" charset="-122"/>
                        <a:ea typeface="KaiTi" panose="02010609060101010101" pitchFamily="49"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PDD.O</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33,243</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8,743.98</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0.26</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51047">
                <a:tc>
                  <a:txBody>
                    <a:bodyPr/>
                    <a:lstStyle/>
                    <a:p>
                      <a:pPr indent="0" algn="ctr">
                        <a:buNone/>
                      </a:pPr>
                      <a:r>
                        <a:rPr lang="zh-CN" sz="1000" b="0" dirty="0">
                          <a:solidFill>
                            <a:srgbClr val="000000"/>
                          </a:solidFill>
                          <a:latin typeface="KaiTi" panose="02010609060101010101" pitchFamily="49" charset="-122"/>
                          <a:ea typeface="KaiTi" panose="02010609060101010101" pitchFamily="49" charset="-122"/>
                        </a:rPr>
                        <a:t>京东</a:t>
                      </a:r>
                      <a:endParaRPr lang="zh-CN" altLang="en-US" sz="1000" b="0" dirty="0">
                        <a:solidFill>
                          <a:srgbClr val="000000"/>
                        </a:solidFill>
                        <a:latin typeface="KaiTi" panose="02010609060101010101" pitchFamily="49" charset="-122"/>
                        <a:ea typeface="KaiTi" panose="02010609060101010101" pitchFamily="49"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JD.O</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36,613</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6357.30 </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0.17</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solidFill>
                  </a:tcPr>
                </a:tc>
                <a:extLst>
                  <a:ext uri="{0D108BD9-81ED-4DB2-BD59-A6C34878D82A}">
                    <a16:rowId xmlns:a16="http://schemas.microsoft.com/office/drawing/2014/main" val="10002"/>
                  </a:ext>
                </a:extLst>
              </a:tr>
              <a:tr h="251047">
                <a:tc>
                  <a:txBody>
                    <a:bodyPr/>
                    <a:lstStyle/>
                    <a:p>
                      <a:pPr indent="0" algn="ctr">
                        <a:buNone/>
                      </a:pPr>
                      <a:r>
                        <a:rPr lang="zh-CN" sz="1000" b="0" dirty="0">
                          <a:solidFill>
                            <a:srgbClr val="000000"/>
                          </a:solidFill>
                          <a:latin typeface="KaiTi" panose="02010609060101010101" pitchFamily="49" charset="-122"/>
                          <a:ea typeface="KaiTi" panose="02010609060101010101" pitchFamily="49" charset="-122"/>
                        </a:rPr>
                        <a:t>阿里巴巴</a:t>
                      </a:r>
                      <a:endParaRPr lang="zh-CN" altLang="en-US" sz="1000" b="0" dirty="0">
                        <a:solidFill>
                          <a:srgbClr val="000000"/>
                        </a:solidFill>
                        <a:latin typeface="KaiTi" panose="02010609060101010101" pitchFamily="49" charset="-122"/>
                        <a:ea typeface="KaiTi" panose="02010609060101010101" pitchFamily="49" charset="-122"/>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BABA.N</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79,176</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a:solidFill>
                            <a:srgbClr val="000000"/>
                          </a:solidFill>
                          <a:latin typeface="Times New Roman Regular" panose="02020603050405020304" charset="0"/>
                          <a:cs typeface="Times New Roman Regular" panose="02020603050405020304" charset="0"/>
                        </a:rPr>
                        <a:t>20,058.86</a:t>
                      </a:r>
                      <a:endParaRPr lang="en-US" altLang="en-US" sz="1000" b="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a:noFill/>
                      <a:prstDash val="solid"/>
                    </a:lnR>
                    <a:lnT w="12700" cap="flat">
                      <a:noFill/>
                      <a:prstDash val="solid"/>
                    </a:lnT>
                    <a:lnB w="12700" cap="flat">
                      <a:noFill/>
                      <a:prstDash val="solid"/>
                    </a:lnB>
                    <a:lnTlToBr>
                      <a:noFill/>
                    </a:lnTlToBr>
                    <a:lnBlToTr>
                      <a:noFill/>
                    </a:lnBlToTr>
                    <a:solidFill>
                      <a:schemeClr val="bg1">
                        <a:lumMod val="95000"/>
                      </a:schemeClr>
                    </a:solidFill>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0.25</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noFill/>
                      <a:prstDash val="solid"/>
                    </a:lnL>
                    <a:lnR w="12700" cap="flat">
                      <a:noFill/>
                      <a:prstDash val="solid"/>
                    </a:lnR>
                    <a:lnT w="12700" cap="flat">
                      <a:noFill/>
                      <a:prstDash val="solid"/>
                    </a:lnT>
                    <a:lnB w="12700" cap="flat">
                      <a:no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7" name="标题 1"/>
          <p:cNvSpPr>
            <a:spLocks noGrp="1"/>
          </p:cNvSpPr>
          <p:nvPr/>
        </p:nvSpPr>
        <p:spPr>
          <a:xfrm>
            <a:off x="307436" y="1161542"/>
            <a:ext cx="2433955" cy="288290"/>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marL="285750" indent="-285750">
              <a:buFont typeface="Wingdings" panose="05000000000000000000" charset="0"/>
              <a:buChar char=""/>
            </a:pPr>
            <a:r>
              <a:rPr lang="en-US" sz="1600" b="1" dirty="0">
                <a:latin typeface="Times New Roman Bold" panose="02020603050405020304" charset="0"/>
                <a:cs typeface="Times New Roman Bold" panose="02020603050405020304" charset="0"/>
              </a:rPr>
              <a:t>Advertising Business</a:t>
            </a:r>
          </a:p>
        </p:txBody>
      </p:sp>
      <p:sp>
        <p:nvSpPr>
          <p:cNvPr id="10" name="标题 1"/>
          <p:cNvSpPr>
            <a:spLocks noGrp="1"/>
          </p:cNvSpPr>
          <p:nvPr/>
        </p:nvSpPr>
        <p:spPr>
          <a:xfrm>
            <a:off x="306801" y="3105500"/>
            <a:ext cx="2433955" cy="288290"/>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marL="285750" indent="-285750">
              <a:buFont typeface="Wingdings" panose="05000000000000000000" charset="0"/>
              <a:buChar char=""/>
            </a:pPr>
            <a:r>
              <a:rPr lang="en-US" sz="1600" b="1" dirty="0">
                <a:latin typeface="Times New Roman Bold" panose="02020603050405020304" charset="0"/>
                <a:cs typeface="Times New Roman Bold" panose="02020603050405020304" charset="0"/>
              </a:rPr>
              <a:t>Live Streaming Business</a:t>
            </a:r>
          </a:p>
        </p:txBody>
      </p:sp>
      <p:sp>
        <p:nvSpPr>
          <p:cNvPr id="11" name="标题 1"/>
          <p:cNvSpPr>
            <a:spLocks noGrp="1"/>
          </p:cNvSpPr>
          <p:nvPr/>
        </p:nvSpPr>
        <p:spPr>
          <a:xfrm>
            <a:off x="306801" y="5157728"/>
            <a:ext cx="2433955" cy="288290"/>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marL="285750" indent="-285750">
              <a:buFont typeface="Wingdings" panose="05000000000000000000" charset="0"/>
              <a:buChar char=""/>
            </a:pPr>
            <a:r>
              <a:rPr lang="en-US" sz="1600" b="1" dirty="0">
                <a:latin typeface="Times New Roman Bold" panose="02020603050405020304" charset="0"/>
                <a:cs typeface="Times New Roman Bold" panose="02020603050405020304" charset="0"/>
              </a:rPr>
              <a:t>E-commerce Business</a:t>
            </a:r>
          </a:p>
        </p:txBody>
      </p:sp>
      <p:sp>
        <p:nvSpPr>
          <p:cNvPr id="3" name="标题 1">
            <a:extLst>
              <a:ext uri="{FF2B5EF4-FFF2-40B4-BE49-F238E27FC236}">
                <a16:creationId xmlns:a16="http://schemas.microsoft.com/office/drawing/2014/main" id="{6689CD79-AE68-C731-1132-22A3D7AE5EA0}"/>
              </a:ext>
            </a:extLst>
          </p:cNvPr>
          <p:cNvSpPr>
            <a:spLocks noGrp="1"/>
          </p:cNvSpPr>
          <p:nvPr/>
        </p:nvSpPr>
        <p:spPr>
          <a:xfrm>
            <a:off x="5924316" y="1585043"/>
            <a:ext cx="2520279" cy="420210"/>
          </a:xfrm>
          <a:prstGeom prst="rect">
            <a:avLst/>
          </a:prstGeom>
          <a:noFill/>
          <a:ln w="9525">
            <a:noFill/>
            <a:miter lim="800000"/>
          </a:ln>
        </p:spPr>
        <p:txBody>
          <a:bodyPr vert="horz" wrap="square" lIns="0" tIns="0" rIns="0" bIns="0" numCol="1" anchor="t" anchorCtr="0" compatLnSpc="1"/>
          <a:lst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华文楷体" panose="02010600040101010101" pitchFamily="2" charset="-122"/>
                <a:cs typeface="Arial" panose="020B0604020202020204" pitchFamily="34" charset="0"/>
              </a:defRPr>
            </a:lvl1pPr>
          </a:lstStyle>
          <a:p>
            <a:pPr marL="285750" indent="-285750">
              <a:buFont typeface="Wingdings" panose="05000000000000000000" charset="0"/>
              <a:buChar char=""/>
            </a:pPr>
            <a:r>
              <a:rPr lang="en-US" sz="1600" b="1" dirty="0">
                <a:latin typeface="Times New Roman Bold" panose="02020603050405020304" charset="0"/>
                <a:cs typeface="Times New Roman Bold" panose="02020603050405020304" charset="0"/>
              </a:rPr>
              <a:t>Whole Company</a:t>
            </a:r>
          </a:p>
        </p:txBody>
      </p:sp>
      <p:graphicFrame>
        <p:nvGraphicFramePr>
          <p:cNvPr id="8" name="表格 7">
            <a:extLst>
              <a:ext uri="{FF2B5EF4-FFF2-40B4-BE49-F238E27FC236}">
                <a16:creationId xmlns:a16="http://schemas.microsoft.com/office/drawing/2014/main" id="{A63C5FE7-2221-231F-6C48-D285DA563C88}"/>
              </a:ext>
            </a:extLst>
          </p:cNvPr>
          <p:cNvGraphicFramePr/>
          <p:nvPr>
            <p:custDataLst>
              <p:tags r:id="rId4"/>
            </p:custDataLst>
            <p:extLst>
              <p:ext uri="{D42A27DB-BD31-4B8C-83A1-F6EECF244321}">
                <p14:modId xmlns:p14="http://schemas.microsoft.com/office/powerpoint/2010/main" val="1958285981"/>
              </p:ext>
            </p:extLst>
          </p:nvPr>
        </p:nvGraphicFramePr>
        <p:xfrm>
          <a:off x="5886486" y="2061642"/>
          <a:ext cx="3859539" cy="3740836"/>
        </p:xfrm>
        <a:graphic>
          <a:graphicData uri="http://schemas.openxmlformats.org/drawingml/2006/table">
            <a:tbl>
              <a:tblPr firstRow="1" bandRow="1">
                <a:tableStyleId>{5C22544A-7EE6-4342-B048-85BDC9FD1C3A}</a:tableStyleId>
              </a:tblPr>
              <a:tblGrid>
                <a:gridCol w="1189956">
                  <a:extLst>
                    <a:ext uri="{9D8B030D-6E8A-4147-A177-3AD203B41FA5}">
                      <a16:colId xmlns:a16="http://schemas.microsoft.com/office/drawing/2014/main" val="20000"/>
                    </a:ext>
                  </a:extLst>
                </a:gridCol>
                <a:gridCol w="827027">
                  <a:extLst>
                    <a:ext uri="{9D8B030D-6E8A-4147-A177-3AD203B41FA5}">
                      <a16:colId xmlns:a16="http://schemas.microsoft.com/office/drawing/2014/main" val="20001"/>
                    </a:ext>
                  </a:extLst>
                </a:gridCol>
                <a:gridCol w="824344">
                  <a:extLst>
                    <a:ext uri="{9D8B030D-6E8A-4147-A177-3AD203B41FA5}">
                      <a16:colId xmlns:a16="http://schemas.microsoft.com/office/drawing/2014/main" val="20002"/>
                    </a:ext>
                  </a:extLst>
                </a:gridCol>
                <a:gridCol w="1018212">
                  <a:extLst>
                    <a:ext uri="{9D8B030D-6E8A-4147-A177-3AD203B41FA5}">
                      <a16:colId xmlns:a16="http://schemas.microsoft.com/office/drawing/2014/main" val="20003"/>
                    </a:ext>
                  </a:extLst>
                </a:gridCol>
              </a:tblGrid>
              <a:tr h="479450">
                <a:tc rowSpan="2">
                  <a:txBody>
                    <a:bodyPr/>
                    <a:lstStyle/>
                    <a:p>
                      <a:pPr indent="0" algn="ctr">
                        <a:buNone/>
                      </a:pPr>
                      <a:r>
                        <a:rPr lang="en-US" sz="1000" b="1" dirty="0">
                          <a:solidFill>
                            <a:schemeClr val="bg1"/>
                          </a:solidFill>
                          <a:latin typeface="Times New Roman Bold" panose="02020603050405020304" charset="0"/>
                          <a:cs typeface="Times New Roman Bold" panose="02020603050405020304" charset="0"/>
                        </a:rPr>
                        <a:t>Comparable Company of Advertising Business</a:t>
                      </a:r>
                      <a:endParaRPr lang="en-US" altLang="en-US" sz="1000" b="1" dirty="0">
                        <a:solidFill>
                          <a:schemeClr val="bg1"/>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rgbClr val="FD4102"/>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2022 P/S</a:t>
                      </a:r>
                    </a:p>
                  </a:txBody>
                  <a:tcPr marL="12700" marR="12700" marT="12700" anchor="ctr">
                    <a:lnL w="12700">
                      <a:solidFill>
                        <a:schemeClr val="bg1"/>
                      </a:solidFill>
                      <a:prstDash val="solid"/>
                    </a:lnL>
                    <a:lnR>
                      <a:noFill/>
                    </a:lnR>
                    <a:lnT cap="flat">
                      <a:noFill/>
                    </a:lnT>
                    <a:lnB w="12700">
                      <a:solidFill>
                        <a:schemeClr val="bg1"/>
                      </a:solidFill>
                      <a:prstDash val="solid"/>
                    </a:lnB>
                    <a:lnTlToBr>
                      <a:noFill/>
                    </a:lnTlToBr>
                    <a:lnBlToTr>
                      <a:noFill/>
                    </a:lnBlToTr>
                    <a:solidFill>
                      <a:schemeClr val="bg1"/>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Revenue</a:t>
                      </a:r>
                      <a:br>
                        <a:rPr lang="en-US" sz="1000" b="1" dirty="0">
                          <a:solidFill>
                            <a:srgbClr val="000000"/>
                          </a:solidFill>
                          <a:latin typeface="Times New Roman Bold" panose="02020603050405020304" charset="0"/>
                          <a:cs typeface="Times New Roman Bold" panose="02020603050405020304" charset="0"/>
                        </a:rPr>
                      </a:br>
                      <a:r>
                        <a:rPr lang="en-US" sz="1000" b="1" dirty="0">
                          <a:solidFill>
                            <a:srgbClr val="000000"/>
                          </a:solidFill>
                          <a:latin typeface="Times New Roman Bold" panose="02020603050405020304" charset="0"/>
                          <a:cs typeface="Times New Roman Bold" panose="02020603050405020304" charset="0"/>
                        </a:rPr>
                        <a:t>（2022, in Billion）</a:t>
                      </a:r>
                    </a:p>
                  </a:txBody>
                  <a:tcPr marL="12700" marR="12700" marT="12700" anchor="ctr">
                    <a:lnL>
                      <a:noFill/>
                    </a:lnL>
                    <a:lnR>
                      <a:noFill/>
                    </a:lnR>
                    <a:lnT cap="flat">
                      <a:noFill/>
                    </a:lnT>
                    <a:lnB w="12700">
                      <a:solidFill>
                        <a:schemeClr val="bg1"/>
                      </a:solidFill>
                      <a:prstDash val="solid"/>
                    </a:lnB>
                    <a:lnTlToBr>
                      <a:noFill/>
                    </a:lnTlToBr>
                    <a:lnBlToTr>
                      <a:noFill/>
                    </a:lnBlToTr>
                    <a:solidFill>
                      <a:schemeClr val="bg1"/>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Division Valuation (in Billion)</a:t>
                      </a:r>
                    </a:p>
                  </a:txBody>
                  <a:tcPr marL="12700" marR="12700" marT="12700" anchor="ctr">
                    <a:lnL>
                      <a:noFill/>
                    </a:lnL>
                    <a:lnR cap="flat">
                      <a:noFill/>
                    </a:lnR>
                    <a:lnT cap="flat">
                      <a:noFill/>
                    </a:lnT>
                    <a:lnB w="12700">
                      <a:solidFill>
                        <a:schemeClr val="bg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r h="419589">
                <a:tc vMerge="1">
                  <a:txBody>
                    <a:bodyPr/>
                    <a:lstStyle/>
                    <a:p>
                      <a:endParaRPr lang="zh-CN"/>
                    </a:p>
                  </a:txBody>
                  <a:tcPr>
                    <a:lnL w="12700">
                      <a:solidFill>
                        <a:schemeClr val="bg1"/>
                      </a:solidFill>
                      <a:prstDash val="solid"/>
                    </a:lnL>
                    <a:lnR w="12700">
                      <a:solidFill>
                        <a:schemeClr val="bg1"/>
                      </a:solidFill>
                      <a:prstDash val="solid"/>
                    </a:lnR>
                    <a:lnB w="12700">
                      <a:solidFill>
                        <a:schemeClr val="bg1"/>
                      </a:solidFill>
                      <a:prstDash val="solid"/>
                    </a:lnB>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indent="0" algn="ctr">
                        <a:buNone/>
                      </a:pPr>
                      <a:r>
                        <a:rPr lang="en-US" altLang="zh-CN" sz="1000" dirty="0">
                          <a:latin typeface="Times New Roman Regular" panose="02020603050405020304" charset="0"/>
                          <a:cs typeface="Times New Roman Regular" panose="02020603050405020304" charset="0"/>
                        </a:rPr>
                        <a:t>497.34</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indent="0" algn="ctr">
                        <a:buNone/>
                      </a:pPr>
                      <a:r>
                        <a:rPr lang="en-US" altLang="zh-CN" sz="1000" dirty="0">
                          <a:latin typeface="Times New Roman Regular" panose="02020603050405020304" charset="0"/>
                          <a:cs typeface="Times New Roman Regular" panose="02020603050405020304" charset="0"/>
                        </a:rPr>
                        <a:t>1492.03</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479450">
                <a:tc rowSpan="2">
                  <a:txBody>
                    <a:bodyPr/>
                    <a:lstStyle/>
                    <a:p>
                      <a:pPr indent="0" algn="ctr">
                        <a:buNone/>
                      </a:pPr>
                      <a:r>
                        <a:rPr lang="en-US" sz="1000" b="1" dirty="0">
                          <a:solidFill>
                            <a:schemeClr val="bg1"/>
                          </a:solidFill>
                          <a:latin typeface="Times New Roman Bold" panose="02020603050405020304" charset="0"/>
                          <a:cs typeface="Times New Roman Bold" panose="02020603050405020304" charset="0"/>
                        </a:rPr>
                        <a:t>Comparable Company of Live Streaming Business</a:t>
                      </a:r>
                      <a:endParaRPr lang="en-US" altLang="en-US" sz="1000" b="1" dirty="0">
                        <a:solidFill>
                          <a:schemeClr val="bg1"/>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rgbClr val="FD4102"/>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2022 P/S</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Revenue</a:t>
                      </a:r>
                      <a:br>
                        <a:rPr lang="en-US" sz="1000" b="1" dirty="0">
                          <a:solidFill>
                            <a:srgbClr val="000000"/>
                          </a:solidFill>
                          <a:latin typeface="Times New Roman Bold" panose="02020603050405020304" charset="0"/>
                          <a:cs typeface="Times New Roman Bold" panose="02020603050405020304" charset="0"/>
                        </a:rPr>
                      </a:br>
                      <a:r>
                        <a:rPr lang="en-US" sz="1000" b="1" dirty="0">
                          <a:solidFill>
                            <a:srgbClr val="000000"/>
                          </a:solidFill>
                          <a:latin typeface="Times New Roman Bold" panose="02020603050405020304" charset="0"/>
                          <a:cs typeface="Times New Roman Bold" panose="02020603050405020304" charset="0"/>
                        </a:rPr>
                        <a:t>（2022, in Billion）</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Division Valuation (in Billion)</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419589">
                <a:tc vMerge="1">
                  <a:txBody>
                    <a:bodyPr/>
                    <a:lstStyle/>
                    <a:p>
                      <a:endParaRPr lang="zh-CN"/>
                    </a:p>
                  </a:txBody>
                  <a:tcPr>
                    <a:lnL w="12700">
                      <a:solidFill>
                        <a:schemeClr val="bg1"/>
                      </a:solidFill>
                      <a:prstDash val="solid"/>
                    </a:lnL>
                    <a:lnR w="12700">
                      <a:solidFill>
                        <a:schemeClr val="bg1"/>
                      </a:solidFill>
                      <a:prstDash val="solid"/>
                    </a:lnR>
                    <a:lnB w="12700">
                      <a:solidFill>
                        <a:schemeClr val="bg1"/>
                      </a:solidFill>
                      <a:prstDash val="solid"/>
                    </a:lnB>
                  </a:tcPr>
                </a:tc>
                <a:tc>
                  <a:txBody>
                    <a:bodyPr/>
                    <a:lstStyle/>
                    <a:p>
                      <a:pPr algn="ctr">
                        <a:buClrTx/>
                        <a:buSzTx/>
                        <a:buFontTx/>
                        <a:buNone/>
                      </a:pPr>
                      <a:r>
                        <a:rPr lang="en-US" sz="1000" b="0">
                          <a:solidFill>
                            <a:srgbClr val="000000"/>
                          </a:solidFill>
                          <a:latin typeface="Times New Roman" panose="02020603050405020304" charset="0"/>
                          <a:cs typeface="Times New Roman" panose="02020603050405020304" charset="0"/>
                        </a:rPr>
                        <a:t>1</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algn="ctr">
                        <a:buClrTx/>
                        <a:buSzTx/>
                        <a:buFontTx/>
                        <a:buNone/>
                      </a:pPr>
                      <a:r>
                        <a:rPr lang="en-US" sz="1000" b="0" dirty="0">
                          <a:solidFill>
                            <a:srgbClr val="000000"/>
                          </a:solidFill>
                          <a:latin typeface="Times New Roman" panose="02020603050405020304" charset="0"/>
                          <a:cs typeface="Times New Roman" panose="02020603050405020304" charset="0"/>
                        </a:rPr>
                        <a:t>343.63</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algn="ctr">
                        <a:buClrTx/>
                        <a:buSzTx/>
                        <a:buFontTx/>
                        <a:buNone/>
                      </a:pPr>
                      <a:r>
                        <a:rPr lang="en-US" sz="1000" b="0">
                          <a:solidFill>
                            <a:srgbClr val="000000"/>
                          </a:solidFill>
                          <a:latin typeface="Times New Roman" panose="02020603050405020304" charset="0"/>
                          <a:cs typeface="Times New Roman" panose="02020603050405020304" charset="0"/>
                        </a:rPr>
                        <a:t>343.63</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479450">
                <a:tc rowSpan="2">
                  <a:txBody>
                    <a:bodyPr/>
                    <a:lstStyle/>
                    <a:p>
                      <a:pPr indent="0" algn="ctr">
                        <a:buNone/>
                      </a:pPr>
                      <a:r>
                        <a:rPr lang="en-US" sz="1000" b="1" dirty="0">
                          <a:solidFill>
                            <a:schemeClr val="bg1"/>
                          </a:solidFill>
                          <a:latin typeface="Times New Roman Bold" panose="02020603050405020304" charset="0"/>
                          <a:cs typeface="Times New Roman Bold" panose="02020603050405020304" charset="0"/>
                        </a:rPr>
                        <a:t>Comparable Company of E-commerce Business</a:t>
                      </a:r>
                      <a:endParaRPr lang="en-US" altLang="en-US" sz="1000" b="1" dirty="0">
                        <a:solidFill>
                          <a:schemeClr val="bg1"/>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rgbClr val="FD4102"/>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2022 P/GMV</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Revenue</a:t>
                      </a:r>
                      <a:br>
                        <a:rPr lang="en-US" sz="1000" b="1" dirty="0">
                          <a:solidFill>
                            <a:srgbClr val="000000"/>
                          </a:solidFill>
                          <a:latin typeface="Times New Roman Bold" panose="02020603050405020304" charset="0"/>
                          <a:cs typeface="Times New Roman Bold" panose="02020603050405020304" charset="0"/>
                        </a:rPr>
                      </a:br>
                      <a:r>
                        <a:rPr lang="en-US" sz="1000" b="1" dirty="0">
                          <a:solidFill>
                            <a:srgbClr val="000000"/>
                          </a:solidFill>
                          <a:latin typeface="Times New Roman Bold" panose="02020603050405020304" charset="0"/>
                          <a:cs typeface="Times New Roman Bold" panose="02020603050405020304" charset="0"/>
                        </a:rPr>
                        <a:t>（2022, in Billion）</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tc>
                  <a:txBody>
                    <a:bodyPr/>
                    <a:lstStyle/>
                    <a:p>
                      <a:pPr algn="ctr">
                        <a:buClrTx/>
                        <a:buSzTx/>
                        <a:buFontTx/>
                        <a:buNone/>
                      </a:pPr>
                      <a:r>
                        <a:rPr lang="en-US" sz="1000" b="1" dirty="0">
                          <a:solidFill>
                            <a:srgbClr val="000000"/>
                          </a:solidFill>
                          <a:latin typeface="Times New Roman Bold" panose="02020603050405020304" charset="0"/>
                          <a:cs typeface="Times New Roman Bold" panose="02020603050405020304" charset="0"/>
                        </a:rPr>
                        <a:t>Division Valuation (in Billion)</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extLst>
                  <a:ext uri="{0D108BD9-81ED-4DB2-BD59-A6C34878D82A}">
                    <a16:rowId xmlns:a16="http://schemas.microsoft.com/office/drawing/2014/main" val="10004"/>
                  </a:ext>
                </a:extLst>
              </a:tr>
              <a:tr h="419589">
                <a:tc vMerge="1">
                  <a:txBody>
                    <a:bodyPr/>
                    <a:lstStyle/>
                    <a:p>
                      <a:endParaRPr lang="zh-CN"/>
                    </a:p>
                  </a:txBody>
                  <a:tcPr>
                    <a:lnL w="12700">
                      <a:solidFill>
                        <a:schemeClr val="bg1"/>
                      </a:solidFill>
                      <a:prstDash val="solid"/>
                    </a:lnL>
                    <a:lnR w="12700">
                      <a:solidFill>
                        <a:schemeClr val="bg1"/>
                      </a:solidFill>
                      <a:prstDash val="solid"/>
                    </a:lnR>
                    <a:lnB w="12700">
                      <a:solidFill>
                        <a:schemeClr val="bg1"/>
                      </a:solidFill>
                      <a:prstDash val="solid"/>
                    </a:lnB>
                  </a:tcPr>
                </a:tc>
                <a:tc>
                  <a:txBody>
                    <a:bodyPr/>
                    <a:lstStyle/>
                    <a:p>
                      <a:pPr algn="ctr">
                        <a:buClrTx/>
                        <a:buSzTx/>
                        <a:buFontTx/>
                        <a:buNone/>
                      </a:pPr>
                      <a:r>
                        <a:rPr lang="en-US" sz="1000" b="0" dirty="0">
                          <a:solidFill>
                            <a:srgbClr val="000000"/>
                          </a:solidFill>
                          <a:latin typeface="Times New Roman" panose="02020603050405020304" charset="0"/>
                          <a:cs typeface="Times New Roman" panose="02020603050405020304" charset="0"/>
                        </a:rPr>
                        <a:t>0.2</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algn="ctr">
                        <a:buClrTx/>
                        <a:buSzTx/>
                        <a:buFontTx/>
                        <a:buNone/>
                      </a:pPr>
                      <a:r>
                        <a:rPr lang="en-US" sz="1000" b="0">
                          <a:solidFill>
                            <a:srgbClr val="000000"/>
                          </a:solidFill>
                          <a:latin typeface="Times New Roman" panose="02020603050405020304" charset="0"/>
                          <a:cs typeface="Times New Roman" panose="02020603050405020304" charset="0"/>
                        </a:rPr>
                        <a:t>8766.39</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algn="ctr">
                        <a:buClrTx/>
                        <a:buSzTx/>
                        <a:buFontTx/>
                        <a:buNone/>
                      </a:pPr>
                      <a:r>
                        <a:rPr lang="en-US" sz="1000" b="0">
                          <a:solidFill>
                            <a:srgbClr val="000000"/>
                          </a:solidFill>
                          <a:latin typeface="Times New Roman" panose="02020603050405020304" charset="0"/>
                          <a:cs typeface="Times New Roman" panose="02020603050405020304" charset="0"/>
                        </a:rPr>
                        <a:t>1753.08</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5"/>
                  </a:ext>
                </a:extLst>
              </a:tr>
              <a:tr h="479450">
                <a:tc rowSpan="2">
                  <a:txBody>
                    <a:bodyPr/>
                    <a:lstStyle/>
                    <a:p>
                      <a:pPr indent="0" algn="ctr">
                        <a:buNone/>
                      </a:pPr>
                      <a:r>
                        <a:rPr lang="en-US" sz="1000" b="1" dirty="0">
                          <a:solidFill>
                            <a:schemeClr val="bg1"/>
                          </a:solidFill>
                          <a:latin typeface="Times New Roman Bold" panose="02020603050405020304" charset="0"/>
                          <a:cs typeface="Times New Roman Bold" panose="02020603050405020304" charset="0"/>
                        </a:rPr>
                        <a:t>Whole Company</a:t>
                      </a:r>
                      <a:endParaRPr lang="en-US" altLang="en-US" sz="1000" b="1" dirty="0">
                        <a:solidFill>
                          <a:schemeClr val="bg1"/>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rgbClr val="FD4102"/>
                    </a:solidFill>
                  </a:tcPr>
                </a:tc>
                <a:tc>
                  <a:txBody>
                    <a:bodyPr/>
                    <a:lstStyle/>
                    <a:p>
                      <a:pPr indent="0" algn="ctr">
                        <a:buNone/>
                      </a:pPr>
                      <a:r>
                        <a:rPr lang="en-US" sz="1000" b="1" dirty="0">
                          <a:solidFill>
                            <a:srgbClr val="000000"/>
                          </a:solidFill>
                          <a:latin typeface="Times New Roman Bold" panose="02020603050405020304" charset="0"/>
                          <a:cs typeface="Times New Roman Bold" panose="02020603050405020304" charset="0"/>
                        </a:rPr>
                        <a:t>Total Valuation (in Billion)</a:t>
                      </a:r>
                      <a:endParaRPr lang="en-US" altLang="en-US" sz="1000" b="1" dirty="0">
                        <a:solidFill>
                          <a:srgbClr val="000000"/>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tc>
                  <a:txBody>
                    <a:bodyPr/>
                    <a:lstStyle/>
                    <a:p>
                      <a:pPr indent="0" algn="ctr">
                        <a:buNone/>
                      </a:pPr>
                      <a:r>
                        <a:rPr lang="en-US" sz="1000" b="1" dirty="0">
                          <a:solidFill>
                            <a:srgbClr val="000000"/>
                          </a:solidFill>
                          <a:latin typeface="Times New Roman Bold" panose="02020603050405020304" charset="0"/>
                          <a:cs typeface="Times New Roman Bold" panose="02020603050405020304" charset="0"/>
                        </a:rPr>
                        <a:t>Implied stock price</a:t>
                      </a:r>
                      <a:endParaRPr lang="en-US" altLang="en-US" sz="1000" b="1" dirty="0">
                        <a:solidFill>
                          <a:srgbClr val="000000"/>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tc>
                  <a:txBody>
                    <a:bodyPr/>
                    <a:lstStyle/>
                    <a:p>
                      <a:pPr indent="0" algn="ctr">
                        <a:buNone/>
                      </a:pPr>
                      <a:r>
                        <a:rPr lang="en-US" sz="1000" b="1" dirty="0">
                          <a:solidFill>
                            <a:srgbClr val="000000"/>
                          </a:solidFill>
                          <a:latin typeface="Times New Roman Bold" panose="02020603050405020304" charset="0"/>
                          <a:cs typeface="Times New Roman Bold" panose="02020603050405020304" charset="0"/>
                        </a:rPr>
                        <a:t>Current share price</a:t>
                      </a:r>
                      <a:endParaRPr lang="en-US" altLang="en-US" sz="1000" b="1" dirty="0">
                        <a:solidFill>
                          <a:srgbClr val="000000"/>
                        </a:solidFill>
                        <a:latin typeface="Times New Roman Bold" panose="02020603050405020304" charset="0"/>
                        <a:cs typeface="Times New Roman Bold"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solidFill>
                  </a:tcPr>
                </a:tc>
                <a:extLst>
                  <a:ext uri="{0D108BD9-81ED-4DB2-BD59-A6C34878D82A}">
                    <a16:rowId xmlns:a16="http://schemas.microsoft.com/office/drawing/2014/main" val="10006"/>
                  </a:ext>
                </a:extLst>
              </a:tr>
              <a:tr h="419589">
                <a:tc vMerge="1">
                  <a:txBody>
                    <a:bodyPr/>
                    <a:lstStyle/>
                    <a:p>
                      <a:endParaRPr lang="zh-CN"/>
                    </a:p>
                  </a:txBody>
                  <a:tcPr>
                    <a:lnL w="12700">
                      <a:solidFill>
                        <a:schemeClr val="bg1"/>
                      </a:solidFill>
                      <a:prstDash val="solid"/>
                    </a:lnL>
                    <a:lnR w="12700">
                      <a:solidFill>
                        <a:schemeClr val="bg1"/>
                      </a:solidFill>
                      <a:prstDash val="solid"/>
                    </a:lnR>
                    <a:lnB w="12700">
                      <a:solidFill>
                        <a:schemeClr val="bg1"/>
                      </a:solidFill>
                      <a:prstDash val="solid"/>
                    </a:lnB>
                  </a:tcPr>
                </a:tc>
                <a:tc>
                  <a:txBody>
                    <a:bodyPr/>
                    <a:lstStyle/>
                    <a:p>
                      <a:pPr indent="0" algn="ctr">
                        <a:buNone/>
                      </a:pPr>
                      <a:r>
                        <a:rPr lang="en-US" sz="1000" b="0" dirty="0">
                          <a:solidFill>
                            <a:srgbClr val="000000"/>
                          </a:solidFill>
                          <a:latin typeface="Times New Roman Regular" panose="02020603050405020304" charset="0"/>
                          <a:cs typeface="Times New Roman Regular" panose="02020603050405020304" charset="0"/>
                        </a:rPr>
                        <a:t>3588.73</a:t>
                      </a:r>
                      <a:endParaRPr lang="en-US" altLang="en-US" sz="1000" b="0" dirty="0">
                        <a:solidFill>
                          <a:srgbClr val="000000"/>
                        </a:solidFill>
                        <a:latin typeface="Times New Roman Regular" panose="02020603050405020304" charset="0"/>
                        <a:cs typeface="Times New Roman Regular"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indent="0" algn="ctr">
                        <a:buNone/>
                      </a:pPr>
                      <a:r>
                        <a:rPr lang="en-US" sz="1000" b="1" dirty="0">
                          <a:solidFill>
                            <a:schemeClr val="bg2"/>
                          </a:solidFill>
                          <a:latin typeface="Times New Roman Regular" panose="02020603050405020304" charset="0"/>
                          <a:cs typeface="Times New Roman Regular" panose="02020603050405020304" charset="0"/>
                        </a:rPr>
                        <a:t>83.37</a:t>
                      </a:r>
                      <a:endParaRPr lang="en-US" altLang="en-US" sz="1000" b="1" dirty="0">
                        <a:solidFill>
                          <a:schemeClr val="bg2"/>
                        </a:solidFill>
                        <a:latin typeface="Times New Roman Regular" panose="02020603050405020304" charset="0"/>
                        <a:cs typeface="Times New Roman Regular" panose="02020603050405020304" charset="0"/>
                      </a:endParaRP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tc>
                  <a:txBody>
                    <a:bodyPr/>
                    <a:lstStyle/>
                    <a:p>
                      <a:pPr indent="0" algn="ctr">
                        <a:buNone/>
                      </a:pPr>
                      <a:r>
                        <a:rPr lang="en-US" altLang="en-US" sz="1000" b="0" dirty="0">
                          <a:solidFill>
                            <a:srgbClr val="000000"/>
                          </a:solidFill>
                          <a:latin typeface="Times New Roman Regular" panose="02020603050405020304" charset="0"/>
                          <a:cs typeface="Times New Roman Regular" panose="02020603050405020304" charset="0"/>
                        </a:rPr>
                        <a:t>54.05</a:t>
                      </a:r>
                    </a:p>
                  </a:txBody>
                  <a:tcPr marL="12700" marR="12700" marT="12700" anchor="ctr">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lnTlToBr>
                      <a:noFill/>
                    </a:lnTlToBr>
                    <a:lnBlToTr>
                      <a:noFill/>
                    </a:lnBlToTr>
                    <a:solidFill>
                      <a:schemeClr val="bg1">
                        <a:lumMod val="95000"/>
                      </a:schemeClr>
                    </a:solidFill>
                  </a:tcPr>
                </a:tc>
                <a:extLst>
                  <a:ext uri="{0D108BD9-81ED-4DB2-BD59-A6C34878D82A}">
                    <a16:rowId xmlns:a16="http://schemas.microsoft.com/office/drawing/2014/main" val="10007"/>
                  </a:ext>
                </a:extLst>
              </a:tr>
            </a:tbl>
          </a:graphicData>
        </a:graphic>
      </p:graphicFrame>
      <p:cxnSp>
        <p:nvCxnSpPr>
          <p:cNvPr id="20" name="直线连接符 19">
            <a:extLst>
              <a:ext uri="{FF2B5EF4-FFF2-40B4-BE49-F238E27FC236}">
                <a16:creationId xmlns:a16="http://schemas.microsoft.com/office/drawing/2014/main" id="{7FD1F1D1-6C91-E874-BC7F-BDBF1E323C6B}"/>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1" name="矩形 20">
            <a:extLst>
              <a:ext uri="{FF2B5EF4-FFF2-40B4-BE49-F238E27FC236}">
                <a16:creationId xmlns:a16="http://schemas.microsoft.com/office/drawing/2014/main" id="{8110BB7D-177F-F45D-08B5-B47ED59F237D}"/>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22" name="矩形 21">
            <a:extLst>
              <a:ext uri="{FF2B5EF4-FFF2-40B4-BE49-F238E27FC236}">
                <a16:creationId xmlns:a16="http://schemas.microsoft.com/office/drawing/2014/main" id="{A0380D39-1444-F150-8CD1-5F19D072B543}"/>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3" name="矩形 22">
            <a:extLst>
              <a:ext uri="{FF2B5EF4-FFF2-40B4-BE49-F238E27FC236}">
                <a16:creationId xmlns:a16="http://schemas.microsoft.com/office/drawing/2014/main" id="{7780C2CB-FC4A-8EEA-E8AD-7C70F2505C30}"/>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4" name="矩形 23">
            <a:extLst>
              <a:ext uri="{FF2B5EF4-FFF2-40B4-BE49-F238E27FC236}">
                <a16:creationId xmlns:a16="http://schemas.microsoft.com/office/drawing/2014/main" id="{123E5BE3-2D33-27CD-9C22-DA388D28E24E}"/>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5" name="矩形 24">
            <a:extLst>
              <a:ext uri="{FF2B5EF4-FFF2-40B4-BE49-F238E27FC236}">
                <a16:creationId xmlns:a16="http://schemas.microsoft.com/office/drawing/2014/main" id="{F4E0C2FF-ABD7-E3A5-CF7E-79E352B03F1E}"/>
              </a:ext>
            </a:extLst>
          </p:cNvPr>
          <p:cNvSpPr/>
          <p:nvPr/>
        </p:nvSpPr>
        <p:spPr>
          <a:xfrm>
            <a:off x="5833892"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Revenue</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Forecast</a:t>
            </a:r>
            <a:endParaRPr kumimoji="1" lang="zh-CN" altLang="en-US" sz="1400" b="1" dirty="0" err="1">
              <a:solidFill>
                <a:schemeClr val="bg1"/>
              </a:solidFill>
              <a:latin typeface="Times" pitchFamily="2" charset="0"/>
              <a:cs typeface="Arial" panose="020B0604020202020204" pitchFamily="34" charset="0"/>
            </a:endParaRPr>
          </a:p>
        </p:txBody>
      </p:sp>
      <p:cxnSp>
        <p:nvCxnSpPr>
          <p:cNvPr id="26" name="直线连接符 25">
            <a:extLst>
              <a:ext uri="{FF2B5EF4-FFF2-40B4-BE49-F238E27FC236}">
                <a16:creationId xmlns:a16="http://schemas.microsoft.com/office/drawing/2014/main" id="{210E80A2-8A81-C5A8-3D19-F73CA7E9A0A7}"/>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线连接符 26">
            <a:extLst>
              <a:ext uri="{FF2B5EF4-FFF2-40B4-BE49-F238E27FC236}">
                <a16:creationId xmlns:a16="http://schemas.microsoft.com/office/drawing/2014/main" id="{961C4CF4-E7E7-E6D6-E0BC-18B167AE3703}"/>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 name="直线连接符 27">
            <a:extLst>
              <a:ext uri="{FF2B5EF4-FFF2-40B4-BE49-F238E27FC236}">
                <a16:creationId xmlns:a16="http://schemas.microsoft.com/office/drawing/2014/main" id="{D9D88645-7F10-C917-1947-C8080B8E234B}"/>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直线连接符 28">
            <a:extLst>
              <a:ext uri="{FF2B5EF4-FFF2-40B4-BE49-F238E27FC236}">
                <a16:creationId xmlns:a16="http://schemas.microsoft.com/office/drawing/2014/main" id="{C80791E5-31BE-4100-B925-97409794960A}"/>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308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70" y="517634"/>
            <a:ext cx="9368110" cy="463888"/>
          </a:xfrm>
        </p:spPr>
        <p:txBody>
          <a:bodyPr/>
          <a:lstStyle/>
          <a:p>
            <a:pPr algn="l">
              <a:buClrTx/>
              <a:buSzTx/>
              <a:buFontTx/>
            </a:pPr>
            <a:r>
              <a:rPr lang="en-US" dirty="0">
                <a:latin typeface="Times New Roman Bold" panose="02020603050405020304" charset="0"/>
                <a:cs typeface="Times New Roman Bold" panose="02020603050405020304" charset="0"/>
                <a:sym typeface="+mn-ea"/>
              </a:rPr>
              <a:t>How to find β？From Revenue Structure</a:t>
            </a:r>
            <a:endParaRPr lang="en-US" b="1" dirty="0">
              <a:latin typeface="Times New Roman Bold" panose="02020603050405020304" charset="0"/>
              <a:cs typeface="Times New Roman Bold" panose="02020603050405020304" charset="0"/>
            </a:endParaRPr>
          </a:p>
        </p:txBody>
      </p:sp>
      <p:graphicFrame>
        <p:nvGraphicFramePr>
          <p:cNvPr id="20" name="内容占位符 19"/>
          <p:cNvGraphicFramePr>
            <a:graphicFrameLocks noGrp="1"/>
          </p:cNvGraphicFramePr>
          <p:nvPr>
            <p:ph idx="1"/>
            <p:custDataLst>
              <p:tags r:id="rId1"/>
            </p:custDataLst>
            <p:extLst>
              <p:ext uri="{D42A27DB-BD31-4B8C-83A1-F6EECF244321}">
                <p14:modId xmlns:p14="http://schemas.microsoft.com/office/powerpoint/2010/main" val="3248599371"/>
              </p:ext>
            </p:extLst>
          </p:nvPr>
        </p:nvGraphicFramePr>
        <p:xfrm>
          <a:off x="414998" y="2458085"/>
          <a:ext cx="9074415" cy="3342005"/>
        </p:xfrm>
        <a:graphic>
          <a:graphicData uri="http://schemas.openxmlformats.org/drawingml/2006/table">
            <a:tbl>
              <a:tblPr firstRow="1" bandRow="1">
                <a:tableStyleId>{7DF18680-E054-41AD-8BC1-D1AEF772440D}</a:tableStyleId>
              </a:tblPr>
              <a:tblGrid>
                <a:gridCol w="1988069">
                  <a:extLst>
                    <a:ext uri="{9D8B030D-6E8A-4147-A177-3AD203B41FA5}">
                      <a16:colId xmlns:a16="http://schemas.microsoft.com/office/drawing/2014/main" val="20000"/>
                    </a:ext>
                  </a:extLst>
                </a:gridCol>
                <a:gridCol w="1502241">
                  <a:extLst>
                    <a:ext uri="{9D8B030D-6E8A-4147-A177-3AD203B41FA5}">
                      <a16:colId xmlns:a16="http://schemas.microsoft.com/office/drawing/2014/main" val="20001"/>
                    </a:ext>
                  </a:extLst>
                </a:gridCol>
                <a:gridCol w="1305056">
                  <a:extLst>
                    <a:ext uri="{9D8B030D-6E8A-4147-A177-3AD203B41FA5}">
                      <a16:colId xmlns:a16="http://schemas.microsoft.com/office/drawing/2014/main" val="20002"/>
                    </a:ext>
                  </a:extLst>
                </a:gridCol>
                <a:gridCol w="1450150">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604763">
                  <a:extLst>
                    <a:ext uri="{9D8B030D-6E8A-4147-A177-3AD203B41FA5}">
                      <a16:colId xmlns:a16="http://schemas.microsoft.com/office/drawing/2014/main" val="20005"/>
                    </a:ext>
                  </a:extLst>
                </a:gridCol>
              </a:tblGrid>
              <a:tr h="354965">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Business/Company</a:t>
                      </a:r>
                    </a:p>
                  </a:txBody>
                  <a:tcPr>
                    <a:solidFill>
                      <a:srgbClr val="FD4102"/>
                    </a:solidFill>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DOUYU</a:t>
                      </a:r>
                      <a:r>
                        <a:rPr lang="zh-CN" altLang="en-US" sz="1600">
                          <a:latin typeface="Times New Roman" panose="02020603050405020304" charset="0"/>
                          <a:ea typeface="楷体" panose="02010609060101010101" pitchFamily="49" charset="-122"/>
                          <a:cs typeface="Times New Roman" panose="02020603050405020304" charset="0"/>
                        </a:rPr>
                        <a:t>斗鱼</a:t>
                      </a:r>
                    </a:p>
                  </a:txBody>
                  <a:tcPr>
                    <a:solidFill>
                      <a:srgbClr val="FD4102"/>
                    </a:solidFill>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HUYA</a:t>
                      </a:r>
                      <a:r>
                        <a:rPr lang="zh-CN" altLang="en-US" sz="1600">
                          <a:latin typeface="Times New Roman" panose="02020603050405020304" charset="0"/>
                          <a:ea typeface="楷体" panose="02010609060101010101" pitchFamily="49" charset="-122"/>
                          <a:cs typeface="Times New Roman" panose="02020603050405020304" charset="0"/>
                        </a:rPr>
                        <a:t>虎牙</a:t>
                      </a:r>
                    </a:p>
                  </a:txBody>
                  <a:tcPr>
                    <a:solidFill>
                      <a:srgbClr val="FD4102"/>
                    </a:solidFill>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WEIBO</a:t>
                      </a:r>
                      <a:r>
                        <a:rPr lang="zh-CN" altLang="en-US" sz="1600">
                          <a:latin typeface="Times New Roman" panose="02020603050405020304" charset="0"/>
                          <a:ea typeface="楷体" panose="02010609060101010101" pitchFamily="49" charset="-122"/>
                          <a:cs typeface="Times New Roman" panose="02020603050405020304" charset="0"/>
                        </a:rPr>
                        <a:t>微博</a:t>
                      </a:r>
                    </a:p>
                  </a:txBody>
                  <a:tcPr>
                    <a:solidFill>
                      <a:srgbClr val="FD4102"/>
                    </a:solidFill>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PDD</a:t>
                      </a:r>
                      <a:r>
                        <a:rPr lang="zh-CN" altLang="en-US" sz="1600">
                          <a:latin typeface="Times New Roman" panose="02020603050405020304" charset="0"/>
                          <a:ea typeface="楷体" panose="02010609060101010101" pitchFamily="49" charset="-122"/>
                          <a:cs typeface="Times New Roman" panose="02020603050405020304" charset="0"/>
                        </a:rPr>
                        <a:t>拼多多</a:t>
                      </a:r>
                    </a:p>
                  </a:txBody>
                  <a:tcPr>
                    <a:solidFill>
                      <a:srgbClr val="FD4102"/>
                    </a:solidFill>
                  </a:tcPr>
                </a:tc>
                <a:tc>
                  <a:txBody>
                    <a:bodyPr/>
                    <a:lstStyle/>
                    <a:p>
                      <a:pPr>
                        <a:buNone/>
                      </a:pPr>
                      <a:r>
                        <a:rPr lang="en-US" altLang="zh-CN" sz="1600" dirty="0" err="1">
                          <a:latin typeface="Times New Roman" panose="02020603050405020304" charset="0"/>
                          <a:ea typeface="楷体" panose="02010609060101010101" pitchFamily="49" charset="-122"/>
                          <a:cs typeface="Times New Roman" panose="02020603050405020304" charset="0"/>
                        </a:rPr>
                        <a:t>Kuaishou</a:t>
                      </a:r>
                      <a:r>
                        <a:rPr lang="zh-CN" altLang="en-US" sz="1600" dirty="0">
                          <a:latin typeface="Times New Roman" panose="02020603050405020304" charset="0"/>
                          <a:ea typeface="楷体" panose="02010609060101010101" pitchFamily="49" charset="-122"/>
                          <a:cs typeface="Times New Roman" panose="02020603050405020304" charset="0"/>
                        </a:rPr>
                        <a:t>快手</a:t>
                      </a:r>
                    </a:p>
                  </a:txBody>
                  <a:tcPr>
                    <a:solidFill>
                      <a:srgbClr val="FD4102"/>
                    </a:solidFill>
                  </a:tcPr>
                </a:tc>
                <a:extLst>
                  <a:ext uri="{0D108BD9-81ED-4DB2-BD59-A6C34878D82A}">
                    <a16:rowId xmlns:a16="http://schemas.microsoft.com/office/drawing/2014/main" val="10000"/>
                  </a:ext>
                </a:extLst>
              </a:tr>
              <a:tr h="502920">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Advertisement</a:t>
                      </a:r>
                      <a:endParaRPr lang="zh-CN" altLang="en-US" sz="1600">
                        <a:latin typeface="Times New Roman" panose="02020603050405020304" charset="0"/>
                        <a:ea typeface="楷体" panose="02010609060101010101" pitchFamily="49" charset="-122"/>
                        <a:cs typeface="Times New Roman" panose="02020603050405020304" charset="0"/>
                      </a:endParaRPr>
                    </a:p>
                    <a:p>
                      <a:pPr>
                        <a:buNone/>
                      </a:pPr>
                      <a:r>
                        <a:rPr lang="zh-CN" altLang="en-US" sz="1600">
                          <a:latin typeface="Times New Roman" panose="02020603050405020304" charset="0"/>
                          <a:ea typeface="楷体" panose="02010609060101010101" pitchFamily="49" charset="-122"/>
                          <a:cs typeface="Times New Roman" panose="02020603050405020304" charset="0"/>
                        </a:rPr>
                        <a:t>广告营销</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5.07%</a:t>
                      </a:r>
                    </a:p>
                  </a:txBody>
                  <a:tcPr/>
                </a:tc>
                <a:tc>
                  <a:txBody>
                    <a:bodyPr/>
                    <a:lstStyle/>
                    <a:p>
                      <a:pPr>
                        <a:buNone/>
                      </a:pPr>
                      <a:r>
                        <a:rPr lang="zh-CN" altLang="en-US" sz="1600">
                          <a:latin typeface="Times New Roman" panose="02020603050405020304" charset="0"/>
                          <a:ea typeface="楷体" panose="02010609060101010101" pitchFamily="49" charset="-122"/>
                          <a:cs typeface="Times New Roman" panose="02020603050405020304" charset="0"/>
                        </a:rPr>
                        <a:t>10.27</a:t>
                      </a: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zh-CN" altLang="en-US" sz="1600" b="1">
                          <a:solidFill>
                            <a:srgbClr val="FF0000"/>
                          </a:solidFill>
                          <a:latin typeface="Times New Roman" panose="02020603050405020304" charset="0"/>
                          <a:ea typeface="楷体" panose="02010609060101010101" pitchFamily="49" charset="-122"/>
                          <a:cs typeface="Times New Roman" panose="02020603050405020304" charset="0"/>
                        </a:rPr>
                        <a:t>87.76</a:t>
                      </a:r>
                      <a:r>
                        <a:rPr lang="en-US" altLang="zh-CN" sz="1600" b="1">
                          <a:solidFill>
                            <a:srgbClr val="FF0000"/>
                          </a:solidFill>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endParaRPr lang="en-US" altLang="zh-CN" sz="1600">
                        <a:latin typeface="Times New Roman" panose="02020603050405020304" charset="0"/>
                        <a:ea typeface="楷体" panose="02010609060101010101" pitchFamily="49" charset="-122"/>
                        <a:cs typeface="Times New Roman" panose="02020603050405020304" charset="0"/>
                      </a:endParaRPr>
                    </a:p>
                  </a:txBody>
                  <a:tcPr/>
                </a:tc>
                <a:tc>
                  <a:txBody>
                    <a:bodyPr/>
                    <a:lstStyle/>
                    <a:p>
                      <a:pPr>
                        <a:buNone/>
                      </a:pPr>
                      <a:r>
                        <a:rPr lang="en-US" altLang="zh-CN" sz="1600" dirty="0">
                          <a:latin typeface="Times New Roman" panose="02020603050405020304" charset="0"/>
                          <a:ea typeface="楷体" panose="02010609060101010101" pitchFamily="49" charset="-122"/>
                          <a:cs typeface="Times New Roman" panose="02020603050405020304" charset="0"/>
                        </a:rPr>
                        <a:t>37.18%</a:t>
                      </a:r>
                    </a:p>
                  </a:txBody>
                  <a:tcPr/>
                </a:tc>
                <a:extLst>
                  <a:ext uri="{0D108BD9-81ED-4DB2-BD59-A6C34878D82A}">
                    <a16:rowId xmlns:a16="http://schemas.microsoft.com/office/drawing/2014/main" val="10001"/>
                  </a:ext>
                </a:extLst>
              </a:tr>
              <a:tr h="502920">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Online shopping</a:t>
                      </a:r>
                      <a:endParaRPr lang="zh-CN" altLang="en-US" sz="1600">
                        <a:latin typeface="Times New Roman" panose="02020603050405020304" charset="0"/>
                        <a:ea typeface="楷体" panose="02010609060101010101" pitchFamily="49" charset="-122"/>
                        <a:cs typeface="Times New Roman" panose="02020603050405020304" charset="0"/>
                      </a:endParaRPr>
                    </a:p>
                    <a:p>
                      <a:pPr>
                        <a:buNone/>
                      </a:pPr>
                      <a:r>
                        <a:rPr lang="zh-CN" altLang="en-US" sz="1600">
                          <a:latin typeface="Times New Roman" panose="02020603050405020304" charset="0"/>
                          <a:ea typeface="楷体" panose="02010609060101010101" pitchFamily="49" charset="-122"/>
                          <a:cs typeface="Times New Roman" panose="02020603050405020304" charset="0"/>
                        </a:rPr>
                        <a:t>电商</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b="1">
                          <a:solidFill>
                            <a:srgbClr val="FF0000"/>
                          </a:solidFill>
                          <a:latin typeface="Times New Roman" panose="02020603050405020304" charset="0"/>
                          <a:ea typeface="楷体" panose="02010609060101010101" pitchFamily="49" charset="-122"/>
                          <a:cs typeface="Times New Roman" panose="02020603050405020304" charset="0"/>
                        </a:rPr>
                        <a:t>77.24%</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6.32%</a:t>
                      </a:r>
                    </a:p>
                  </a:txBody>
                  <a:tcPr/>
                </a:tc>
                <a:extLst>
                  <a:ext uri="{0D108BD9-81ED-4DB2-BD59-A6C34878D82A}">
                    <a16:rowId xmlns:a16="http://schemas.microsoft.com/office/drawing/2014/main" val="10002"/>
                  </a:ext>
                </a:extLst>
              </a:tr>
              <a:tr h="502920">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Value-added service</a:t>
                      </a:r>
                      <a:endParaRPr lang="zh-CN" altLang="en-US" sz="1600">
                        <a:latin typeface="Times New Roman" panose="02020603050405020304" charset="0"/>
                        <a:ea typeface="楷体" panose="02010609060101010101" pitchFamily="49" charset="-122"/>
                        <a:cs typeface="Times New Roman" panose="02020603050405020304" charset="0"/>
                      </a:endParaRPr>
                    </a:p>
                    <a:p>
                      <a:pPr>
                        <a:buNone/>
                      </a:pPr>
                      <a:r>
                        <a:rPr lang="zh-CN" altLang="en-US" sz="1600">
                          <a:latin typeface="Times New Roman" panose="02020603050405020304" charset="0"/>
                          <a:ea typeface="楷体" panose="02010609060101010101" pitchFamily="49" charset="-122"/>
                          <a:cs typeface="Times New Roman" panose="02020603050405020304" charset="0"/>
                        </a:rPr>
                        <a:t>增值服务</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1.13%</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zh-CN" altLang="en-US" sz="1600">
                          <a:latin typeface="Times New Roman" panose="02020603050405020304" charset="0"/>
                          <a:ea typeface="楷体" panose="02010609060101010101" pitchFamily="49" charset="-122"/>
                          <a:cs typeface="Times New Roman" panose="02020603050405020304" charset="0"/>
                        </a:rPr>
                        <a:t>12.24</a:t>
                      </a: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endParaRPr lang="en-US" altLang="zh-CN" sz="1600">
                        <a:latin typeface="Times New Roman" panose="02020603050405020304" charset="0"/>
                        <a:ea typeface="楷体" panose="02010609060101010101" pitchFamily="49" charset="-122"/>
                        <a:cs typeface="Times New Roman" panose="02020603050405020304" charset="0"/>
                      </a:endParaRP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extLst>
                  <a:ext uri="{0D108BD9-81ED-4DB2-BD59-A6C34878D82A}">
                    <a16:rowId xmlns:a16="http://schemas.microsoft.com/office/drawing/2014/main" val="10003"/>
                  </a:ext>
                </a:extLst>
              </a:tr>
              <a:tr h="297180">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Game</a:t>
                      </a:r>
                      <a:r>
                        <a:rPr lang="zh-CN" altLang="en-US" sz="1600">
                          <a:latin typeface="Times New Roman" panose="02020603050405020304" charset="0"/>
                          <a:ea typeface="楷体" panose="02010609060101010101" pitchFamily="49" charset="-122"/>
                          <a:cs typeface="Times New Roman" panose="02020603050405020304" charset="0"/>
                        </a:rPr>
                        <a:t>游戏</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endParaRPr lang="en-US" altLang="zh-CN" sz="1600">
                        <a:latin typeface="Times New Roman" panose="02020603050405020304" charset="0"/>
                        <a:ea typeface="楷体" panose="02010609060101010101" pitchFamily="49" charset="-122"/>
                        <a:cs typeface="Times New Roman" panose="02020603050405020304" charset="0"/>
                      </a:endParaRP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extLst>
                  <a:ext uri="{0D108BD9-81ED-4DB2-BD59-A6C34878D82A}">
                    <a16:rowId xmlns:a16="http://schemas.microsoft.com/office/drawing/2014/main" val="10004"/>
                  </a:ext>
                </a:extLst>
              </a:tr>
              <a:tr h="297180">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Live streaming</a:t>
                      </a:r>
                      <a:r>
                        <a:rPr lang="zh-CN" altLang="en-US" sz="1600">
                          <a:latin typeface="Times New Roman" panose="02020603050405020304" charset="0"/>
                          <a:ea typeface="楷体" panose="02010609060101010101" pitchFamily="49" charset="-122"/>
                          <a:cs typeface="Times New Roman" panose="02020603050405020304" charset="0"/>
                        </a:rPr>
                        <a:t>直播</a:t>
                      </a:r>
                    </a:p>
                  </a:txBody>
                  <a:tcPr/>
                </a:tc>
                <a:tc>
                  <a:txBody>
                    <a:bodyPr/>
                    <a:lstStyle/>
                    <a:p>
                      <a:pPr>
                        <a:buNone/>
                      </a:pPr>
                      <a:r>
                        <a:rPr lang="zh-CN" altLang="en-US" sz="1600" b="1">
                          <a:solidFill>
                            <a:srgbClr val="FF0000"/>
                          </a:solidFill>
                          <a:latin typeface="Times New Roman" panose="02020603050405020304" charset="0"/>
                          <a:ea typeface="楷体" panose="02010609060101010101" pitchFamily="49" charset="-122"/>
                          <a:cs typeface="Times New Roman" panose="02020603050405020304" charset="0"/>
                        </a:rPr>
                        <a:t>93.79</a:t>
                      </a:r>
                      <a:r>
                        <a:rPr lang="en-US" altLang="zh-CN" sz="1600" b="1">
                          <a:solidFill>
                            <a:srgbClr val="FF0000"/>
                          </a:solidFill>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zh-CN" altLang="en-US" sz="1600" b="1">
                          <a:solidFill>
                            <a:srgbClr val="FF0000"/>
                          </a:solidFill>
                          <a:latin typeface="Times New Roman" panose="02020603050405020304" charset="0"/>
                          <a:ea typeface="楷体" panose="02010609060101010101" pitchFamily="49" charset="-122"/>
                          <a:cs typeface="Times New Roman" panose="02020603050405020304" charset="0"/>
                        </a:rPr>
                        <a:t>89.73</a:t>
                      </a:r>
                      <a:r>
                        <a:rPr lang="en-US" altLang="zh-CN" sz="1600" b="1">
                          <a:solidFill>
                            <a:srgbClr val="FF0000"/>
                          </a:solidFill>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endParaRPr lang="en-US" altLang="zh-CN" sz="1600">
                        <a:latin typeface="Times New Roman" panose="02020603050405020304" charset="0"/>
                        <a:ea typeface="楷体" panose="02010609060101010101" pitchFamily="49" charset="-122"/>
                        <a:cs typeface="Times New Roman" panose="02020603050405020304" charset="0"/>
                      </a:endParaRP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56.5%</a:t>
                      </a:r>
                    </a:p>
                  </a:txBody>
                  <a:tcPr/>
                </a:tc>
                <a:extLst>
                  <a:ext uri="{0D108BD9-81ED-4DB2-BD59-A6C34878D82A}">
                    <a16:rowId xmlns:a16="http://schemas.microsoft.com/office/drawing/2014/main" val="10005"/>
                  </a:ext>
                </a:extLst>
              </a:tr>
              <a:tr h="502920">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Beta - NASDAQ</a:t>
                      </a:r>
                    </a:p>
                    <a:p>
                      <a:pPr>
                        <a:buNone/>
                      </a:pPr>
                      <a:r>
                        <a:rPr lang="zh-CN" altLang="en-US" sz="1600">
                          <a:latin typeface="Times New Roman" panose="02020603050405020304" charset="0"/>
                          <a:ea typeface="楷体" panose="02010609060101010101" pitchFamily="49" charset="-122"/>
                          <a:cs typeface="Times New Roman" panose="02020603050405020304" charset="0"/>
                        </a:rPr>
                        <a:t>（</a:t>
                      </a:r>
                      <a:r>
                        <a:rPr lang="en-US" altLang="zh-CN" sz="1600">
                          <a:latin typeface="Times New Roman" panose="02020603050405020304" charset="0"/>
                          <a:ea typeface="楷体" panose="02010609060101010101" pitchFamily="49" charset="-122"/>
                          <a:cs typeface="Times New Roman" panose="02020603050405020304" charset="0"/>
                        </a:rPr>
                        <a:t>1year - 2021.1.31</a:t>
                      </a:r>
                      <a:r>
                        <a:rPr lang="zh-CN" altLang="en-US" sz="1600">
                          <a:latin typeface="Times New Roman" panose="02020603050405020304" charset="0"/>
                          <a:ea typeface="楷体" panose="02010609060101010101" pitchFamily="49" charset="-122"/>
                          <a:cs typeface="Times New Roman" panose="02020603050405020304" charset="0"/>
                        </a:rPr>
                        <a:t>）</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0.41</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1.02</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0.7955</a:t>
                      </a:r>
                    </a:p>
                  </a:txBody>
                  <a:tcPr/>
                </a:tc>
                <a:tc>
                  <a:txBody>
                    <a:bodyPr/>
                    <a:lstStyle/>
                    <a:p>
                      <a:pPr>
                        <a:buNone/>
                      </a:pPr>
                      <a:r>
                        <a:rPr lang="en-US" altLang="zh-CN" sz="1600">
                          <a:latin typeface="Times New Roman" panose="02020603050405020304" charset="0"/>
                          <a:ea typeface="楷体" panose="02010609060101010101" pitchFamily="49" charset="-122"/>
                          <a:cs typeface="Times New Roman" panose="02020603050405020304" charset="0"/>
                        </a:rPr>
                        <a:t>0.8338</a:t>
                      </a:r>
                    </a:p>
                  </a:txBody>
                  <a:tcPr/>
                </a:tc>
                <a:tc>
                  <a:txBody>
                    <a:bodyPr/>
                    <a:lstStyle/>
                    <a:p>
                      <a:pPr>
                        <a:buNone/>
                      </a:pPr>
                      <a:r>
                        <a:rPr lang="en-US" altLang="zh-CN" sz="2400" dirty="0">
                          <a:solidFill>
                            <a:srgbClr val="FF0000"/>
                          </a:solidFill>
                          <a:latin typeface="Times New Roman" panose="02020603050405020304" charset="0"/>
                          <a:ea typeface="楷体" panose="02010609060101010101" pitchFamily="49" charset="-122"/>
                          <a:cs typeface="Times New Roman" panose="02020603050405020304" charset="0"/>
                        </a:rPr>
                        <a:t>1.00</a:t>
                      </a:r>
                    </a:p>
                  </a:txBody>
                  <a:tcPr/>
                </a:tc>
                <a:extLst>
                  <a:ext uri="{0D108BD9-81ED-4DB2-BD59-A6C34878D82A}">
                    <a16:rowId xmlns:a16="http://schemas.microsoft.com/office/drawing/2014/main" val="10006"/>
                  </a:ext>
                </a:extLst>
              </a:tr>
            </a:tbl>
          </a:graphicData>
        </a:graphic>
      </p:graphicFrame>
      <p:sp>
        <p:nvSpPr>
          <p:cNvPr id="21" name="文本框 20"/>
          <p:cNvSpPr txBox="1"/>
          <p:nvPr>
            <p:custDataLst>
              <p:tags r:id="rId2"/>
            </p:custDataLst>
          </p:nvPr>
        </p:nvSpPr>
        <p:spPr>
          <a:xfrm>
            <a:off x="451485" y="1207135"/>
            <a:ext cx="4049395" cy="1137285"/>
          </a:xfrm>
          <a:prstGeom prst="rect">
            <a:avLst/>
          </a:prstGeom>
          <a:noFill/>
        </p:spPr>
        <p:txBody>
          <a:bodyPr wrap="square" rtlCol="0">
            <a:spAutoFit/>
          </a:bodyPr>
          <a:lstStyle/>
          <a:p>
            <a:pPr indent="0">
              <a:buFont typeface="Arial" panose="020B0604020202020204" pitchFamily="34" charset="0"/>
              <a:buNone/>
            </a:pPr>
            <a:r>
              <a:rPr lang="en-US" altLang="zh-CN" sz="2000" b="1">
                <a:cs typeface="+mn-lt"/>
              </a:rPr>
              <a:t>Divided by business </a:t>
            </a:r>
          </a:p>
          <a:p>
            <a:pPr marL="285750" indent="-285750">
              <a:buFont typeface="Arial" panose="020B0604020202020204" pitchFamily="34" charset="0"/>
              <a:buChar char="•"/>
            </a:pPr>
            <a:r>
              <a:rPr lang="en-US" altLang="zh-CN" sz="1600">
                <a:cs typeface="+mn-lt"/>
              </a:rPr>
              <a:t>Advertisement - Weibo</a:t>
            </a:r>
          </a:p>
          <a:p>
            <a:pPr marL="285750" indent="-285750">
              <a:buFont typeface="Arial" panose="020B0604020202020204" pitchFamily="34" charset="0"/>
              <a:buChar char="•"/>
            </a:pPr>
            <a:r>
              <a:rPr lang="en-US" altLang="zh-CN" sz="1600">
                <a:cs typeface="+mn-lt"/>
              </a:rPr>
              <a:t>Live streaming - DOUYU &amp; HUYA</a:t>
            </a:r>
          </a:p>
          <a:p>
            <a:pPr marL="285750" indent="-285750">
              <a:buFont typeface="Arial" panose="020B0604020202020204" pitchFamily="34" charset="0"/>
              <a:buChar char="•"/>
            </a:pPr>
            <a:r>
              <a:rPr lang="en-US" altLang="zh-CN" sz="1600">
                <a:cs typeface="+mn-lt"/>
              </a:rPr>
              <a:t>Online shopping - PDD</a:t>
            </a:r>
          </a:p>
        </p:txBody>
      </p:sp>
      <p:sp>
        <p:nvSpPr>
          <p:cNvPr id="22" name="圆角矩形 21"/>
          <p:cNvSpPr/>
          <p:nvPr>
            <p:custDataLst>
              <p:tags r:id="rId3"/>
            </p:custDataLst>
          </p:nvPr>
        </p:nvSpPr>
        <p:spPr>
          <a:xfrm>
            <a:off x="4490720" y="1413510"/>
            <a:ext cx="4740910" cy="930910"/>
          </a:xfrm>
          <a:prstGeom prst="roundRect">
            <a:avLst/>
          </a:prstGeom>
          <a:noFill/>
          <a:ln w="28575">
            <a:solidFill>
              <a:srgbClr val="C0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solidFill>
                  <a:schemeClr val="tx1"/>
                </a:solidFill>
                <a:latin typeface="Times New Roman" panose="02020603050405020304" charset="0"/>
                <a:cs typeface="Times New Roman" panose="02020603050405020304" charset="0"/>
              </a:rPr>
              <a:t>The most similar competitor would be TikTok/Douyin, which has not completed IPO yet.</a:t>
            </a:r>
          </a:p>
        </p:txBody>
      </p:sp>
      <p:sp>
        <p:nvSpPr>
          <p:cNvPr id="23" name="文本框 22"/>
          <p:cNvSpPr txBox="1"/>
          <p:nvPr>
            <p:custDataLst>
              <p:tags r:id="rId4"/>
            </p:custDataLst>
          </p:nvPr>
        </p:nvSpPr>
        <p:spPr>
          <a:xfrm>
            <a:off x="559435" y="5913755"/>
            <a:ext cx="3048000" cy="306705"/>
          </a:xfrm>
          <a:prstGeom prst="rect">
            <a:avLst/>
          </a:prstGeom>
          <a:noFill/>
        </p:spPr>
        <p:txBody>
          <a:bodyPr wrap="square" rtlCol="0">
            <a:spAutoFit/>
          </a:bodyPr>
          <a:lstStyle/>
          <a:p>
            <a:r>
              <a:rPr lang="en-US" altLang="zh-CN" sz="1400" i="1" dirty="0">
                <a:solidFill>
                  <a:schemeClr val="tx1">
                    <a:lumMod val="50000"/>
                    <a:lumOff val="50000"/>
                  </a:schemeClr>
                </a:solidFill>
                <a:effectLst/>
                <a:latin typeface="Times New Roman" panose="02020603050405020304" charset="0"/>
                <a:ea typeface="PingFang SC" panose="020B0400000000000000" pitchFamily="34" charset="-122"/>
                <a:cs typeface="Times New Roman" panose="02020603050405020304" charset="0"/>
              </a:rPr>
              <a:t>source: Choice, MooMoo</a:t>
            </a:r>
          </a:p>
        </p:txBody>
      </p:sp>
      <p:sp>
        <p:nvSpPr>
          <p:cNvPr id="24" name="矩形 23"/>
          <p:cNvSpPr/>
          <p:nvPr/>
        </p:nvSpPr>
        <p:spPr>
          <a:xfrm>
            <a:off x="7904480" y="2421255"/>
            <a:ext cx="1621155" cy="3417570"/>
          </a:xfrm>
          <a:prstGeom prst="rect">
            <a:avLst/>
          </a:prstGeom>
          <a:noFill/>
          <a:ln w="28575" cap="flat">
            <a:solidFill>
              <a:schemeClr val="tx1"/>
            </a:solidFill>
            <a:miter lim="800000"/>
          </a:ln>
          <a:extLst>
            <a:ext uri="{909E8E84-426E-40DD-AFC4-6F175D3DCCD1}">
              <a14:hiddenFill xmlns:a14="http://schemas.microsoft.com/office/drawing/2010/main">
                <a:solidFill>
                  <a:schemeClr val="accent3"/>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cxnSp>
        <p:nvCxnSpPr>
          <p:cNvPr id="3" name="直线连接符 2">
            <a:extLst>
              <a:ext uri="{FF2B5EF4-FFF2-40B4-BE49-F238E27FC236}">
                <a16:creationId xmlns:a16="http://schemas.microsoft.com/office/drawing/2014/main" id="{D2BAC02F-0820-A688-70CE-17267A45B5D8}"/>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 name="矩形 3">
            <a:extLst>
              <a:ext uri="{FF2B5EF4-FFF2-40B4-BE49-F238E27FC236}">
                <a16:creationId xmlns:a16="http://schemas.microsoft.com/office/drawing/2014/main" id="{0EFD6626-2134-C0FC-38C2-9D5037170E88}"/>
              </a:ext>
            </a:extLst>
          </p:cNvPr>
          <p:cNvSpPr/>
          <p:nvPr/>
        </p:nvSpPr>
        <p:spPr>
          <a:xfrm>
            <a:off x="5838288" y="-25115"/>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5" name="矩形 4">
            <a:extLst>
              <a:ext uri="{FF2B5EF4-FFF2-40B4-BE49-F238E27FC236}">
                <a16:creationId xmlns:a16="http://schemas.microsoft.com/office/drawing/2014/main" id="{DC52BD9D-40CE-5F56-FCA0-755D23C08669}"/>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6" name="矩形 5">
            <a:extLst>
              <a:ext uri="{FF2B5EF4-FFF2-40B4-BE49-F238E27FC236}">
                <a16:creationId xmlns:a16="http://schemas.microsoft.com/office/drawing/2014/main" id="{A08A4FCB-C21B-86F5-8991-8A1648E0B717}"/>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7" name="矩形 6">
            <a:extLst>
              <a:ext uri="{FF2B5EF4-FFF2-40B4-BE49-F238E27FC236}">
                <a16:creationId xmlns:a16="http://schemas.microsoft.com/office/drawing/2014/main" id="{8005791C-59E8-152D-A290-CB83EDA4AE8A}"/>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8" name="矩形 7">
            <a:extLst>
              <a:ext uri="{FF2B5EF4-FFF2-40B4-BE49-F238E27FC236}">
                <a16:creationId xmlns:a16="http://schemas.microsoft.com/office/drawing/2014/main" id="{A3FF9F87-0824-F8BF-4AEF-E383F025FF19}"/>
              </a:ext>
            </a:extLst>
          </p:cNvPr>
          <p:cNvSpPr/>
          <p:nvPr/>
        </p:nvSpPr>
        <p:spPr>
          <a:xfrm>
            <a:off x="7849880" y="-28503"/>
            <a:ext cx="2065491" cy="337542"/>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Firm</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Valuation</a:t>
            </a:r>
            <a:endParaRPr kumimoji="1" lang="zh-CN" altLang="en-US" sz="1400" b="1" dirty="0" err="1">
              <a:solidFill>
                <a:schemeClr val="bg1"/>
              </a:solidFill>
              <a:latin typeface="Times" pitchFamily="2" charset="0"/>
              <a:cs typeface="Arial" panose="020B0604020202020204" pitchFamily="34" charset="0"/>
            </a:endParaRPr>
          </a:p>
        </p:txBody>
      </p:sp>
      <p:cxnSp>
        <p:nvCxnSpPr>
          <p:cNvPr id="10" name="直线连接符 9">
            <a:extLst>
              <a:ext uri="{FF2B5EF4-FFF2-40B4-BE49-F238E27FC236}">
                <a16:creationId xmlns:a16="http://schemas.microsoft.com/office/drawing/2014/main" id="{ABBC61C0-5230-F964-E52B-0B13D65AC80F}"/>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 name="直线连接符 10">
            <a:extLst>
              <a:ext uri="{FF2B5EF4-FFF2-40B4-BE49-F238E27FC236}">
                <a16:creationId xmlns:a16="http://schemas.microsoft.com/office/drawing/2014/main" id="{28B3DC66-111F-8D79-B9CE-1D8B6B95F0E1}"/>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D4700B54-2BA9-5D58-66FD-BEF001E88A50}"/>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直线连接符 25">
            <a:extLst>
              <a:ext uri="{FF2B5EF4-FFF2-40B4-BE49-F238E27FC236}">
                <a16:creationId xmlns:a16="http://schemas.microsoft.com/office/drawing/2014/main" id="{A0EF11F3-F16A-F811-31D5-6726D048EBD0}"/>
              </a:ext>
            </a:extLst>
          </p:cNvPr>
          <p:cNvCxnSpPr>
            <a:cxnSpLocks/>
          </p:cNvCxnSpPr>
          <p:nvPr/>
        </p:nvCxnSpPr>
        <p:spPr>
          <a:xfrm>
            <a:off x="7849880"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686" y="392523"/>
            <a:ext cx="9368110" cy="509801"/>
          </a:xfrm>
        </p:spPr>
        <p:txBody>
          <a:bodyPr/>
          <a:lstStyle/>
          <a:p>
            <a:r>
              <a:rPr lang="en-US" altLang="zh-CN" b="1" dirty="0">
                <a:latin typeface="Times New Roman Bold" panose="02020603050405020304" charset="0"/>
                <a:cs typeface="Times New Roman Bold" panose="02020603050405020304" charset="0"/>
              </a:rPr>
              <a:t>Basic Information</a:t>
            </a:r>
            <a:endParaRPr lang="zh-CN" altLang="en-US" b="1" dirty="0">
              <a:latin typeface="Times New Roman Bold" panose="02020603050405020304" charset="0"/>
              <a:cs typeface="Times New Roman Bold" panose="02020603050405020304" charset="0"/>
            </a:endParaRPr>
          </a:p>
        </p:txBody>
      </p:sp>
      <p:sp>
        <p:nvSpPr>
          <p:cNvPr id="3" name="矩形 2">
            <a:extLst>
              <a:ext uri="{FF2B5EF4-FFF2-40B4-BE49-F238E27FC236}">
                <a16:creationId xmlns:a16="http://schemas.microsoft.com/office/drawing/2014/main" id="{D4EC7105-F5B8-172E-2FEB-D17090858BEF}"/>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6" name="矩形 5">
            <a:extLst>
              <a:ext uri="{FF2B5EF4-FFF2-40B4-BE49-F238E27FC236}">
                <a16:creationId xmlns:a16="http://schemas.microsoft.com/office/drawing/2014/main" id="{4B73C52B-390A-BCFA-4C27-5559A6A3E4C8}"/>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7" name="矩形 6">
            <a:extLst>
              <a:ext uri="{FF2B5EF4-FFF2-40B4-BE49-F238E27FC236}">
                <a16:creationId xmlns:a16="http://schemas.microsoft.com/office/drawing/2014/main" id="{A52FBD35-E080-A3B2-6CE2-0A4A9AFE3091}"/>
              </a:ext>
            </a:extLst>
          </p:cNvPr>
          <p:cNvSpPr/>
          <p:nvPr/>
        </p:nvSpPr>
        <p:spPr>
          <a:xfrm>
            <a:off x="3980100" y="-23468"/>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8" name="矩形 7">
            <a:extLst>
              <a:ext uri="{FF2B5EF4-FFF2-40B4-BE49-F238E27FC236}">
                <a16:creationId xmlns:a16="http://schemas.microsoft.com/office/drawing/2014/main" id="{BD046CB7-F171-74D4-5934-5654BCB2CD5B}"/>
              </a:ext>
            </a:extLst>
          </p:cNvPr>
          <p:cNvSpPr/>
          <p:nvPr/>
        </p:nvSpPr>
        <p:spPr>
          <a:xfrm>
            <a:off x="2025722" y="-26590"/>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10" name="矩形 9">
            <a:extLst>
              <a:ext uri="{FF2B5EF4-FFF2-40B4-BE49-F238E27FC236}">
                <a16:creationId xmlns:a16="http://schemas.microsoft.com/office/drawing/2014/main" id="{C8410306-2984-092A-1A44-77156F5C7AC6}"/>
              </a:ext>
            </a:extLst>
          </p:cNvPr>
          <p:cNvSpPr/>
          <p:nvPr/>
        </p:nvSpPr>
        <p:spPr>
          <a:xfrm>
            <a:off x="-16347"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Company Profile</a:t>
            </a:r>
            <a:endParaRPr kumimoji="1" lang="zh-CN" altLang="en-US" sz="1400" b="1" dirty="0" err="1">
              <a:solidFill>
                <a:schemeClr val="bg1"/>
              </a:solidFill>
              <a:latin typeface="Times" pitchFamily="2" charset="0"/>
              <a:cs typeface="Arial" panose="020B0604020202020204" pitchFamily="34" charset="0"/>
            </a:endParaRPr>
          </a:p>
        </p:txBody>
      </p:sp>
      <p:cxnSp>
        <p:nvCxnSpPr>
          <p:cNvPr id="11" name="直线连接符 10">
            <a:extLst>
              <a:ext uri="{FF2B5EF4-FFF2-40B4-BE49-F238E27FC236}">
                <a16:creationId xmlns:a16="http://schemas.microsoft.com/office/drawing/2014/main" id="{C43632FB-A65D-B23B-274E-4C3E912797C7}"/>
              </a:ext>
            </a:extLst>
          </p:cNvPr>
          <p:cNvCxnSpPr>
            <a:cxnSpLocks/>
          </p:cNvCxnSpPr>
          <p:nvPr/>
        </p:nvCxnSpPr>
        <p:spPr>
          <a:xfrm>
            <a:off x="203588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直线连接符 13">
            <a:extLst>
              <a:ext uri="{FF2B5EF4-FFF2-40B4-BE49-F238E27FC236}">
                <a16:creationId xmlns:a16="http://schemas.microsoft.com/office/drawing/2014/main" id="{5BBFD099-6635-996E-43C4-0F54F4864505}"/>
              </a:ext>
            </a:extLst>
          </p:cNvPr>
          <p:cNvCxnSpPr>
            <a:cxnSpLocks/>
          </p:cNvCxnSpPr>
          <p:nvPr/>
        </p:nvCxnSpPr>
        <p:spPr>
          <a:xfrm>
            <a:off x="3980098"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直线连接符 14">
            <a:extLst>
              <a:ext uri="{FF2B5EF4-FFF2-40B4-BE49-F238E27FC236}">
                <a16:creationId xmlns:a16="http://schemas.microsoft.com/office/drawing/2014/main" id="{E04DC56C-2D19-B87D-A481-0E5FF2C770F4}"/>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直线连接符 15">
            <a:extLst>
              <a:ext uri="{FF2B5EF4-FFF2-40B4-BE49-F238E27FC236}">
                <a16:creationId xmlns:a16="http://schemas.microsoft.com/office/drawing/2014/main" id="{E05DB40F-9B2A-C238-6808-E4B3E2EC5023}"/>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a16="http://schemas.microsoft.com/office/drawing/2014/main" id="{E44ABF3D-A079-1B8E-DEB6-386A0F503B07}"/>
              </a:ext>
            </a:extLst>
          </p:cNvPr>
          <p:cNvSpPr/>
          <p:nvPr/>
        </p:nvSpPr>
        <p:spPr>
          <a:xfrm>
            <a:off x="268015" y="1753492"/>
            <a:ext cx="6551836" cy="2128257"/>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3" name="文本框 12">
            <a:extLst>
              <a:ext uri="{FF2B5EF4-FFF2-40B4-BE49-F238E27FC236}">
                <a16:creationId xmlns:a16="http://schemas.microsoft.com/office/drawing/2014/main" id="{DF57B86E-74FB-9397-D839-1424F6FF7807}"/>
              </a:ext>
            </a:extLst>
          </p:cNvPr>
          <p:cNvSpPr txBox="1"/>
          <p:nvPr/>
        </p:nvSpPr>
        <p:spPr>
          <a:xfrm>
            <a:off x="343479" y="2648343"/>
            <a:ext cx="1346844" cy="338554"/>
          </a:xfrm>
          <a:prstGeom prst="rect">
            <a:avLst/>
          </a:prstGeom>
          <a:noFill/>
        </p:spPr>
        <p:txBody>
          <a:bodyPr wrap="none" rtlCol="0">
            <a:spAutoFit/>
          </a:bodyPr>
          <a:lstStyle/>
          <a:p>
            <a:r>
              <a:rPr lang="en-US" altLang="zh-CN" sz="1600" b="1" dirty="0">
                <a:solidFill>
                  <a:srgbClr val="FD4102"/>
                </a:solidFill>
                <a:sym typeface="Times New Roman" panose="02020603050405020304" pitchFamily="18" charset="0"/>
              </a:rPr>
              <a:t>Before 2018</a:t>
            </a:r>
            <a:endParaRPr lang="zh-CN" altLang="en-US" sz="1600" b="1" dirty="0">
              <a:solidFill>
                <a:srgbClr val="FD4102"/>
              </a:solidFill>
              <a:sym typeface="Times New Roman" panose="02020603050405020304" pitchFamily="18" charset="0"/>
            </a:endParaRPr>
          </a:p>
        </p:txBody>
      </p:sp>
      <p:sp>
        <p:nvSpPr>
          <p:cNvPr id="17" name="矩形 16">
            <a:extLst>
              <a:ext uri="{FF2B5EF4-FFF2-40B4-BE49-F238E27FC236}">
                <a16:creationId xmlns:a16="http://schemas.microsoft.com/office/drawing/2014/main" id="{DDB931EA-0836-9C55-6FE0-A139EEF1C986}"/>
              </a:ext>
            </a:extLst>
          </p:cNvPr>
          <p:cNvSpPr/>
          <p:nvPr/>
        </p:nvSpPr>
        <p:spPr>
          <a:xfrm>
            <a:off x="225686" y="1205507"/>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1</a:t>
            </a:r>
            <a:endParaRPr lang="zh-CN" altLang="en-US" sz="1600" b="1" dirty="0">
              <a:solidFill>
                <a:srgbClr val="FFFFFF"/>
              </a:solidFill>
              <a:latin typeface="Arial" panose="020B0604020202020204"/>
              <a:cs typeface="Arial" panose="020B0604020202020204"/>
            </a:endParaRPr>
          </a:p>
        </p:txBody>
      </p:sp>
      <p:sp>
        <p:nvSpPr>
          <p:cNvPr id="18" name="object 124">
            <a:extLst>
              <a:ext uri="{FF2B5EF4-FFF2-40B4-BE49-F238E27FC236}">
                <a16:creationId xmlns:a16="http://schemas.microsoft.com/office/drawing/2014/main" id="{D7E249A4-220B-74F5-8329-468622FAE404}"/>
              </a:ext>
            </a:extLst>
          </p:cNvPr>
          <p:cNvSpPr txBox="1"/>
          <p:nvPr/>
        </p:nvSpPr>
        <p:spPr>
          <a:xfrm>
            <a:off x="587811" y="1191763"/>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latin typeface="Arial" panose="020B0604020202020204"/>
                <a:cs typeface="Arial" panose="020B0604020202020204"/>
              </a:rPr>
              <a:t>Development Path</a:t>
            </a:r>
            <a:endParaRPr lang="en-US" sz="1800" b="1" spc="-5" dirty="0">
              <a:latin typeface="Arial" panose="020B0604020202020204"/>
              <a:cs typeface="Arial" panose="020B0604020202020204"/>
            </a:endParaRPr>
          </a:p>
        </p:txBody>
      </p:sp>
      <p:cxnSp>
        <p:nvCxnSpPr>
          <p:cNvPr id="19" name="直接连接符 4">
            <a:extLst>
              <a:ext uri="{FF2B5EF4-FFF2-40B4-BE49-F238E27FC236}">
                <a16:creationId xmlns:a16="http://schemas.microsoft.com/office/drawing/2014/main" id="{C9388423-6958-A401-CF0B-8DECB89FAD06}"/>
              </a:ext>
            </a:extLst>
          </p:cNvPr>
          <p:cNvCxnSpPr/>
          <p:nvPr/>
        </p:nvCxnSpPr>
        <p:spPr>
          <a:xfrm>
            <a:off x="399851" y="1504118"/>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5542B55-0F26-FAFC-9E46-4A21F7BE4DC9}"/>
              </a:ext>
            </a:extLst>
          </p:cNvPr>
          <p:cNvSpPr txBox="1"/>
          <p:nvPr/>
        </p:nvSpPr>
        <p:spPr>
          <a:xfrm>
            <a:off x="1683187" y="1944263"/>
            <a:ext cx="5069219" cy="1815882"/>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2011: predecessor - </a:t>
            </a:r>
            <a:r>
              <a:rPr lang="en-US" altLang="zh-CN" sz="1400" b="1" dirty="0">
                <a:latin typeface="Arial" panose="020B0604020202020204" pitchFamily="34" charset="0"/>
                <a:cs typeface="Arial" panose="020B0604020202020204" pitchFamily="34" charset="0"/>
              </a:rPr>
              <a:t>"</a:t>
            </a:r>
            <a:r>
              <a:rPr lang="en-US" altLang="zh-CN" sz="1400" b="1" dirty="0" err="1">
                <a:latin typeface="Arial" panose="020B0604020202020204" pitchFamily="34" charset="0"/>
                <a:cs typeface="Arial" panose="020B0604020202020204" pitchFamily="34" charset="0"/>
              </a:rPr>
              <a:t>Kuaishou</a:t>
            </a:r>
            <a:r>
              <a:rPr lang="en-US" altLang="zh-CN" sz="1400" b="1" dirty="0">
                <a:latin typeface="Arial" panose="020B0604020202020204" pitchFamily="34" charset="0"/>
                <a:cs typeface="Arial" panose="020B0604020202020204" pitchFamily="34" charset="0"/>
              </a:rPr>
              <a:t> GIF" </a:t>
            </a:r>
          </a:p>
          <a:p>
            <a:pPr>
              <a:spcBef>
                <a:spcPts val="600"/>
              </a:spcBef>
              <a:buClr>
                <a:schemeClr val="bg2"/>
              </a:buClr>
            </a:pPr>
            <a:r>
              <a:rPr lang="en-US" altLang="zh-CN" sz="1400" dirty="0">
                <a:latin typeface="Arial" panose="020B0604020202020204" pitchFamily="34" charset="0"/>
                <a:cs typeface="Arial" panose="020B0604020202020204" pitchFamily="34" charset="0"/>
              </a:rPr>
              <a:t>2013: transformed into a </a:t>
            </a:r>
            <a:r>
              <a:rPr lang="en-US" altLang="zh-CN" sz="1400" b="1" dirty="0">
                <a:latin typeface="Arial" panose="020B0604020202020204" pitchFamily="34" charset="0"/>
                <a:cs typeface="Arial" panose="020B0604020202020204" pitchFamily="34" charset="0"/>
              </a:rPr>
              <a:t>short video social platform</a:t>
            </a:r>
          </a:p>
          <a:p>
            <a:pPr>
              <a:spcBef>
                <a:spcPts val="600"/>
              </a:spcBef>
              <a:buClr>
                <a:schemeClr val="bg2"/>
              </a:buClr>
            </a:pPr>
            <a:r>
              <a:rPr lang="en-US" altLang="zh-CN" sz="1400" dirty="0">
                <a:latin typeface="Arial" panose="020B0604020202020204" pitchFamily="34" charset="0"/>
                <a:cs typeface="Arial" panose="020B0604020202020204" pitchFamily="34" charset="0"/>
              </a:rPr>
              <a:t>2014: officially changed its name to </a:t>
            </a:r>
            <a:r>
              <a:rPr lang="en-US" altLang="zh-CN" sz="1400" b="1" dirty="0">
                <a:latin typeface="Arial" panose="020B0604020202020204" pitchFamily="34" charset="0"/>
                <a:cs typeface="Arial" panose="020B0604020202020204" pitchFamily="34" charset="0"/>
              </a:rPr>
              <a:t>“</a:t>
            </a:r>
            <a:r>
              <a:rPr lang="en-US" altLang="zh-CN" sz="1400" b="1" dirty="0" err="1">
                <a:latin typeface="Arial" panose="020B0604020202020204" pitchFamily="34" charset="0"/>
                <a:cs typeface="Arial" panose="020B0604020202020204" pitchFamily="34" charset="0"/>
              </a:rPr>
              <a:t>Kuaishou</a:t>
            </a:r>
            <a:r>
              <a:rPr lang="en-US" altLang="zh-CN"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 became a community for </a:t>
            </a:r>
            <a:r>
              <a:rPr lang="en-US" altLang="zh-CN" sz="1400" b="1" dirty="0">
                <a:latin typeface="Arial" panose="020B0604020202020204" pitchFamily="34" charset="0"/>
                <a:cs typeface="Arial" panose="020B0604020202020204" pitchFamily="34" charset="0"/>
              </a:rPr>
              <a:t>“</a:t>
            </a:r>
            <a:r>
              <a:rPr lang="zh-CN" altLang="en-US" sz="1400" b="1" dirty="0">
                <a:latin typeface="Arial" panose="020B0604020202020204" pitchFamily="34" charset="0"/>
                <a:cs typeface="Arial" panose="020B0604020202020204" pitchFamily="34" charset="0"/>
              </a:rPr>
              <a:t>老铁们</a:t>
            </a:r>
            <a:r>
              <a:rPr lang="en-US" altLang="zh-CN"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to record and share.</a:t>
            </a:r>
          </a:p>
          <a:p>
            <a:pPr>
              <a:spcBef>
                <a:spcPts val="600"/>
              </a:spcBef>
              <a:buClr>
                <a:schemeClr val="bg2"/>
              </a:buClr>
            </a:pPr>
            <a:r>
              <a:rPr lang="en-US" altLang="zh-CN" sz="1400" dirty="0">
                <a:latin typeface="Arial" panose="020B0604020202020204" pitchFamily="34" charset="0"/>
                <a:cs typeface="Arial" panose="020B0604020202020204" pitchFamily="34" charset="0"/>
              </a:rPr>
              <a:t>2016: became the leading platform in this industry.</a:t>
            </a:r>
          </a:p>
          <a:p>
            <a:pPr>
              <a:spcBef>
                <a:spcPts val="600"/>
              </a:spcBef>
              <a:buClr>
                <a:schemeClr val="bg2"/>
              </a:buClr>
            </a:pPr>
            <a:r>
              <a:rPr lang="en-US" altLang="zh-CN" sz="1400" dirty="0">
                <a:latin typeface="Arial" panose="020B0604020202020204" pitchFamily="34" charset="0"/>
                <a:cs typeface="Arial" panose="020B0604020202020204" pitchFamily="34" charset="0"/>
              </a:rPr>
              <a:t>2017 and 2018: commercialized the </a:t>
            </a:r>
            <a:r>
              <a:rPr lang="en-US" altLang="zh-CN" sz="1400" b="1" dirty="0">
                <a:latin typeface="Arial" panose="020B0604020202020204" pitchFamily="34" charset="0"/>
                <a:cs typeface="Arial" panose="020B0604020202020204" pitchFamily="34" charset="0"/>
              </a:rPr>
              <a:t>advertising </a:t>
            </a:r>
            <a:r>
              <a:rPr lang="en-US" altLang="zh-CN" sz="1400" dirty="0">
                <a:latin typeface="Arial" panose="020B0604020202020204" pitchFamily="34" charset="0"/>
                <a:cs typeface="Arial" panose="020B0604020202020204" pitchFamily="34" charset="0"/>
              </a:rPr>
              <a:t>and </a:t>
            </a:r>
            <a:r>
              <a:rPr lang="en-US" altLang="zh-CN" sz="1400" b="1" dirty="0">
                <a:latin typeface="Arial" panose="020B0604020202020204" pitchFamily="34" charset="0"/>
                <a:cs typeface="Arial" panose="020B0604020202020204" pitchFamily="34" charset="0"/>
              </a:rPr>
              <a:t>e-commerce segments</a:t>
            </a:r>
            <a:r>
              <a:rPr lang="en-US" altLang="zh-CN" sz="1400" dirty="0">
                <a:latin typeface="Arial" panose="020B0604020202020204" pitchFamily="34" charset="0"/>
                <a:cs typeface="Arial" panose="020B0604020202020204" pitchFamily="34" charset="0"/>
              </a:rPr>
              <a:t>, forming a basic business pattern.</a:t>
            </a:r>
            <a:endParaRPr lang="zh-CN" altLang="en-US" sz="1400" dirty="0">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498F93B6-D9DE-1A3E-9E83-2678267D27DC}"/>
              </a:ext>
            </a:extLst>
          </p:cNvPr>
          <p:cNvSpPr/>
          <p:nvPr/>
        </p:nvSpPr>
        <p:spPr>
          <a:xfrm>
            <a:off x="272579" y="4121263"/>
            <a:ext cx="6551835" cy="208083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22" name="文本框 21">
            <a:extLst>
              <a:ext uri="{FF2B5EF4-FFF2-40B4-BE49-F238E27FC236}">
                <a16:creationId xmlns:a16="http://schemas.microsoft.com/office/drawing/2014/main" id="{AC80C2CB-51E3-83DD-273A-AB2641B4EAC8}"/>
              </a:ext>
            </a:extLst>
          </p:cNvPr>
          <p:cNvSpPr txBox="1"/>
          <p:nvPr/>
        </p:nvSpPr>
        <p:spPr>
          <a:xfrm>
            <a:off x="399851" y="4741320"/>
            <a:ext cx="1244251" cy="338554"/>
          </a:xfrm>
          <a:prstGeom prst="rect">
            <a:avLst/>
          </a:prstGeom>
          <a:noFill/>
        </p:spPr>
        <p:txBody>
          <a:bodyPr wrap="none" rtlCol="0">
            <a:spAutoFit/>
          </a:bodyPr>
          <a:lstStyle/>
          <a:p>
            <a:r>
              <a:rPr lang="en-US" altLang="zh-CN" sz="1600" b="1" dirty="0">
                <a:solidFill>
                  <a:srgbClr val="FD4102"/>
                </a:solidFill>
                <a:sym typeface="Times New Roman" panose="02020603050405020304" pitchFamily="18" charset="0"/>
              </a:rPr>
              <a:t>Since 2019</a:t>
            </a:r>
            <a:endParaRPr lang="zh-CN" altLang="en-US" sz="1600" b="1" dirty="0">
              <a:solidFill>
                <a:srgbClr val="FD4102"/>
              </a:solidFill>
              <a:sym typeface="Times New Roman" panose="02020603050405020304" pitchFamily="18" charset="0"/>
            </a:endParaRPr>
          </a:p>
        </p:txBody>
      </p:sp>
      <p:sp>
        <p:nvSpPr>
          <p:cNvPr id="23" name="文本框 22">
            <a:extLst>
              <a:ext uri="{FF2B5EF4-FFF2-40B4-BE49-F238E27FC236}">
                <a16:creationId xmlns:a16="http://schemas.microsoft.com/office/drawing/2014/main" id="{AFFD2181-A801-4E7C-1B92-5A6CD3A727CF}"/>
              </a:ext>
            </a:extLst>
          </p:cNvPr>
          <p:cNvSpPr txBox="1"/>
          <p:nvPr/>
        </p:nvSpPr>
        <p:spPr>
          <a:xfrm>
            <a:off x="1690323" y="4256572"/>
            <a:ext cx="5134091" cy="1738938"/>
          </a:xfrm>
          <a:prstGeom prst="rect">
            <a:avLst/>
          </a:prstGeom>
          <a:noFill/>
          <a:ln w="6350" cap="flat">
            <a:noFill/>
            <a:miter lim="800000"/>
          </a:ln>
        </p:spPr>
        <p:txBody>
          <a:bodyPr wrap="square" lIns="0" tIns="0" rIns="0" bIns="0" rtlCol="0" anchor="t" anchorCtr="0">
            <a:spAutoFit/>
          </a:bodyPr>
          <a:lstStyle/>
          <a:p>
            <a:pPr>
              <a:spcBef>
                <a:spcPts val="600"/>
              </a:spcBef>
              <a:buClr>
                <a:schemeClr val="bg2"/>
              </a:buClr>
            </a:pPr>
            <a:r>
              <a:rPr lang="en-US" altLang="zh-CN" sz="1400" dirty="0">
                <a:latin typeface="Arial" panose="020B0604020202020204" pitchFamily="34" charset="0"/>
                <a:cs typeface="Arial" panose="020B0604020202020204" pitchFamily="34" charset="0"/>
              </a:rPr>
              <a:t>2019: Launched the </a:t>
            </a:r>
            <a:r>
              <a:rPr lang="en-US" altLang="zh-CN" sz="1400" b="1" dirty="0" err="1">
                <a:latin typeface="Arial" panose="020B0604020202020204" pitchFamily="34" charset="0"/>
                <a:cs typeface="Arial" panose="020B0604020202020204" pitchFamily="34" charset="0"/>
              </a:rPr>
              <a:t>Kuaishou</a:t>
            </a:r>
            <a:r>
              <a:rPr lang="en-US" altLang="zh-CN" sz="1400" b="1" dirty="0">
                <a:latin typeface="Arial" panose="020B0604020202020204" pitchFamily="34" charset="0"/>
                <a:cs typeface="Arial" panose="020B0604020202020204" pitchFamily="34" charset="0"/>
              </a:rPr>
              <a:t> Extreme Edition</a:t>
            </a:r>
            <a:r>
              <a:rPr lang="zh-CN" altLang="en-US" sz="1400" b="1" dirty="0">
                <a:latin typeface="Arial" panose="020B0604020202020204" pitchFamily="34" charset="0"/>
                <a:cs typeface="Arial" panose="020B0604020202020204" pitchFamily="34" charset="0"/>
              </a:rPr>
              <a:t>（快手极速版）</a:t>
            </a:r>
            <a:endParaRPr lang="en-US" altLang="zh-CN" sz="1400" dirty="0">
              <a:latin typeface="Arial" panose="020B0604020202020204" pitchFamily="34" charset="0"/>
              <a:cs typeface="Arial" panose="020B0604020202020204" pitchFamily="34" charset="0"/>
            </a:endParaRPr>
          </a:p>
          <a:p>
            <a:pPr>
              <a:spcBef>
                <a:spcPts val="600"/>
              </a:spcBef>
              <a:buClr>
                <a:schemeClr val="bg2"/>
              </a:buClr>
            </a:pPr>
            <a:r>
              <a:rPr lang="en-US" altLang="zh-CN" sz="1400" dirty="0">
                <a:latin typeface="Arial" panose="020B0604020202020204" pitchFamily="34" charset="0"/>
                <a:cs typeface="Arial" panose="020B0604020202020204" pitchFamily="34" charset="0"/>
              </a:rPr>
              <a:t>2020: ushers in </a:t>
            </a:r>
            <a:r>
              <a:rPr lang="en-US" altLang="zh-CN" sz="1400" b="1" dirty="0">
                <a:latin typeface="Arial" panose="020B0604020202020204" pitchFamily="34" charset="0"/>
                <a:cs typeface="Arial" panose="020B0604020202020204" pitchFamily="34" charset="0"/>
              </a:rPr>
              <a:t>Jay Chou</a:t>
            </a:r>
            <a:r>
              <a:rPr lang="en-US" altLang="zh-CN" sz="1400" dirty="0">
                <a:latin typeface="Arial" panose="020B0604020202020204" pitchFamily="34" charset="0"/>
                <a:cs typeface="Arial" panose="020B0604020202020204" pitchFamily="34" charset="0"/>
              </a:rPr>
              <a:t>; launches </a:t>
            </a:r>
            <a:r>
              <a:rPr lang="en-US" altLang="zh-CN" sz="1400" b="1" dirty="0">
                <a:latin typeface="Arial" panose="020B0604020202020204" pitchFamily="34" charset="0"/>
                <a:cs typeface="Arial" panose="020B0604020202020204" pitchFamily="34" charset="0"/>
              </a:rPr>
              <a:t>up and down single-column information flow</a:t>
            </a:r>
            <a:endParaRPr lang="en-US" altLang="zh-CN" sz="1400" dirty="0">
              <a:latin typeface="Arial" panose="020B0604020202020204" pitchFamily="34" charset="0"/>
              <a:cs typeface="Arial" panose="020B0604020202020204" pitchFamily="34" charset="0"/>
            </a:endParaRPr>
          </a:p>
          <a:p>
            <a:pPr>
              <a:spcBef>
                <a:spcPts val="600"/>
              </a:spcBef>
              <a:buClr>
                <a:schemeClr val="bg2"/>
              </a:buClr>
            </a:pPr>
            <a:r>
              <a:rPr lang="en-US" altLang="zh-CN" sz="1400" dirty="0">
                <a:latin typeface="Arial" panose="020B0604020202020204" pitchFamily="34" charset="0"/>
                <a:cs typeface="Arial" panose="020B0604020202020204" pitchFamily="34" charset="0"/>
              </a:rPr>
              <a:t>2021: Successfully listed on the </a:t>
            </a:r>
            <a:r>
              <a:rPr lang="en-US" altLang="zh-CN" sz="1400" b="1" dirty="0">
                <a:latin typeface="Arial" panose="020B0604020202020204" pitchFamily="34" charset="0"/>
                <a:cs typeface="Arial" panose="020B0604020202020204" pitchFamily="34" charset="0"/>
              </a:rPr>
              <a:t>Hong Kong Stock Exchange</a:t>
            </a:r>
            <a:r>
              <a:rPr lang="en-US" altLang="zh-CN" sz="1400" dirty="0">
                <a:latin typeface="Arial" panose="020B0604020202020204" pitchFamily="34" charset="0"/>
                <a:cs typeface="Arial" panose="020B0604020202020204" pitchFamily="34" charset="0"/>
              </a:rPr>
              <a:t>.</a:t>
            </a:r>
          </a:p>
          <a:p>
            <a:pPr>
              <a:spcBef>
                <a:spcPts val="600"/>
              </a:spcBef>
              <a:buClr>
                <a:schemeClr val="bg2"/>
              </a:buClr>
            </a:pPr>
            <a:r>
              <a:rPr lang="en-US" altLang="zh-CN" sz="1400" dirty="0">
                <a:latin typeface="Arial" panose="020B0604020202020204" pitchFamily="34" charset="0"/>
                <a:cs typeface="Arial" panose="020B0604020202020204" pitchFamily="34" charset="0"/>
              </a:rPr>
              <a:t>Currently: the leader in short videos; three major businesses of advertising, live broadcast, and e-commerce continue to be optimized and upgraded.</a:t>
            </a:r>
            <a:endParaRPr lang="zh-CN" altLang="en-US" sz="1400" dirty="0">
              <a:latin typeface="Arial" panose="020B0604020202020204" pitchFamily="34" charset="0"/>
              <a:cs typeface="Arial" panose="020B0604020202020204" pitchFamily="34" charset="0"/>
            </a:endParaRPr>
          </a:p>
        </p:txBody>
      </p:sp>
      <p:graphicFrame>
        <p:nvGraphicFramePr>
          <p:cNvPr id="9" name="图表 8">
            <a:extLst>
              <a:ext uri="{FF2B5EF4-FFF2-40B4-BE49-F238E27FC236}">
                <a16:creationId xmlns:a16="http://schemas.microsoft.com/office/drawing/2014/main" id="{36BED9CD-D281-D5B3-BED4-D2BD34631936}"/>
              </a:ext>
            </a:extLst>
          </p:cNvPr>
          <p:cNvGraphicFramePr>
            <a:graphicFrameLocks/>
          </p:cNvGraphicFramePr>
          <p:nvPr/>
        </p:nvGraphicFramePr>
        <p:xfrm>
          <a:off x="7004434" y="1633734"/>
          <a:ext cx="2711060" cy="23677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图表 23">
            <a:extLst>
              <a:ext uri="{FF2B5EF4-FFF2-40B4-BE49-F238E27FC236}">
                <a16:creationId xmlns:a16="http://schemas.microsoft.com/office/drawing/2014/main" id="{1BE0CBB1-12CA-202A-E61F-1F384CF5EE93}"/>
              </a:ext>
            </a:extLst>
          </p:cNvPr>
          <p:cNvGraphicFramePr>
            <a:graphicFrameLocks/>
          </p:cNvGraphicFramePr>
          <p:nvPr/>
        </p:nvGraphicFramePr>
        <p:xfrm>
          <a:off x="7004434" y="4074371"/>
          <a:ext cx="2683555" cy="23029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4745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70" y="517634"/>
            <a:ext cx="9368110" cy="463888"/>
          </a:xfrm>
        </p:spPr>
        <p:txBody>
          <a:bodyPr/>
          <a:lstStyle/>
          <a:p>
            <a:pPr algn="l">
              <a:buClrTx/>
              <a:buSzTx/>
              <a:buFontTx/>
            </a:pPr>
            <a:r>
              <a:rPr lang="en-US" dirty="0">
                <a:latin typeface="Times New Roman Bold" panose="02020603050405020304" charset="0"/>
                <a:cs typeface="Times New Roman Bold" panose="02020603050405020304" charset="0"/>
                <a:sym typeface="+mn-ea"/>
              </a:rPr>
              <a:t>Key Assumptions</a:t>
            </a:r>
            <a:endParaRPr lang="en-US" b="1" dirty="0">
              <a:latin typeface="Times New Roman Bold" panose="02020603050405020304" charset="0"/>
              <a:cs typeface="Times New Roman Bold" panose="02020603050405020304" charset="0"/>
            </a:endParaRPr>
          </a:p>
        </p:txBody>
      </p:sp>
      <p:sp>
        <p:nvSpPr>
          <p:cNvPr id="11" name="文本框 10"/>
          <p:cNvSpPr txBox="1"/>
          <p:nvPr>
            <p:custDataLst>
              <p:tags r:id="rId1"/>
            </p:custDataLst>
          </p:nvPr>
        </p:nvSpPr>
        <p:spPr>
          <a:xfrm>
            <a:off x="500380" y="1249680"/>
            <a:ext cx="8968740" cy="2023110"/>
          </a:xfrm>
          <a:prstGeom prst="rect">
            <a:avLst/>
          </a:prstGeom>
          <a:noFill/>
          <a:ln w="28575" cmpd="sng">
            <a:solidFill>
              <a:srgbClr val="C00000"/>
            </a:solidFill>
            <a:prstDash val="sysDash"/>
          </a:ln>
        </p:spPr>
        <p:txBody>
          <a:bodyPr wrap="square" rtlCol="0" anchor="t">
            <a:noAutofit/>
          </a:bodyPr>
          <a:lstStyle/>
          <a:p>
            <a:pPr marL="285750" indent="-285750">
              <a:buFont typeface="Arial" panose="020B0604020202020204" pitchFamily="34" charset="0"/>
              <a:buChar char="•"/>
            </a:pPr>
            <a:r>
              <a:rPr lang="en-US" altLang="zh-CN" sz="2000">
                <a:cs typeface="+mn-lt"/>
                <a:sym typeface="+mn-ea"/>
              </a:rPr>
              <a:t>Cost of debt ratio: US 10-year treasury bond yield</a:t>
            </a:r>
            <a:endParaRPr lang="en-US" altLang="zh-CN" sz="2000">
              <a:cs typeface="+mn-lt"/>
            </a:endParaRPr>
          </a:p>
          <a:p>
            <a:pPr marL="285750" indent="-285750">
              <a:buFont typeface="Arial" panose="020B0604020202020204" pitchFamily="34" charset="0"/>
              <a:buChar char="•"/>
            </a:pPr>
            <a:r>
              <a:rPr lang="en-US" altLang="zh-CN" sz="2000">
                <a:cs typeface="+mn-lt"/>
                <a:sym typeface="+mn-ea"/>
              </a:rPr>
              <a:t>Risk premium: 1/Hang Seng Index(</a:t>
            </a:r>
            <a:r>
              <a:rPr lang="en-US" altLang="zh-CN" sz="2000">
                <a:ea typeface="楷体" panose="02010609060101010101" pitchFamily="49" charset="-122"/>
                <a:cs typeface="+mn-lt"/>
                <a:sym typeface="+mn-ea"/>
              </a:rPr>
              <a:t>恒生指数</a:t>
            </a:r>
            <a:r>
              <a:rPr lang="en-US" altLang="zh-CN" sz="2000">
                <a:cs typeface="+mn-lt"/>
                <a:sym typeface="+mn-ea"/>
              </a:rPr>
              <a:t>)TTM PE</a:t>
            </a:r>
            <a:endParaRPr lang="en-US" altLang="zh-CN" sz="2000">
              <a:cs typeface="+mn-lt"/>
            </a:endParaRPr>
          </a:p>
          <a:p>
            <a:pPr marL="285750" indent="-285750">
              <a:buFont typeface="Arial" panose="020B0604020202020204" pitchFamily="34" charset="0"/>
              <a:buChar char="•"/>
            </a:pPr>
            <a:r>
              <a:rPr lang="en-US" altLang="zh-CN" sz="2000">
                <a:cs typeface="+mn-lt"/>
                <a:sym typeface="+mn-ea"/>
              </a:rPr>
              <a:t>Effective tax rate: 15% (market expectation on Kwai)</a:t>
            </a:r>
            <a:endParaRPr lang="en-US" altLang="zh-CN" sz="2000">
              <a:cs typeface="+mn-lt"/>
            </a:endParaRPr>
          </a:p>
          <a:p>
            <a:pPr marL="285750" indent="-285750">
              <a:buFont typeface="Arial" panose="020B0604020202020204" pitchFamily="34" charset="0"/>
              <a:buChar char="•"/>
            </a:pPr>
            <a:r>
              <a:rPr lang="en-US" altLang="zh-CN" sz="2000">
                <a:cs typeface="+mn-lt"/>
                <a:sym typeface="+mn-ea"/>
              </a:rPr>
              <a:t>Capital structure: Fully financed through equity</a:t>
            </a:r>
          </a:p>
          <a:p>
            <a:pPr marL="285750" indent="-285750">
              <a:buFont typeface="Arial" panose="020B0604020202020204" pitchFamily="34" charset="0"/>
              <a:buChar char="•"/>
            </a:pPr>
            <a:r>
              <a:rPr lang="en-US" altLang="zh-CN" sz="2000">
                <a:cs typeface="+mn-lt"/>
                <a:sym typeface="+mn-ea"/>
              </a:rPr>
              <a:t>Growth rate: perpetually grow at rate 3%</a:t>
            </a:r>
          </a:p>
          <a:p>
            <a:pPr marL="285750" indent="-285750">
              <a:buFont typeface="Arial" panose="020B0604020202020204" pitchFamily="34" charset="0"/>
              <a:buChar char="•"/>
            </a:pPr>
            <a:r>
              <a:rPr lang="en-US" altLang="zh-CN" sz="2000">
                <a:cs typeface="+mn-lt"/>
                <a:sym typeface="+mn-ea"/>
              </a:rPr>
              <a:t>Stable environment - for a relatively reliable β and debt ratio</a:t>
            </a:r>
          </a:p>
        </p:txBody>
      </p:sp>
      <p:pic>
        <p:nvPicPr>
          <p:cNvPr id="3" name="图片 2" descr="恒生指数(hsi)历史市盈率 eniu.com"/>
          <p:cNvPicPr>
            <a:picLocks noChangeAspect="1"/>
          </p:cNvPicPr>
          <p:nvPr>
            <p:custDataLst>
              <p:tags r:id="rId2"/>
            </p:custDataLst>
          </p:nvPr>
        </p:nvPicPr>
        <p:blipFill>
          <a:blip r:embed="rId6"/>
          <a:stretch>
            <a:fillRect/>
          </a:stretch>
        </p:blipFill>
        <p:spPr>
          <a:xfrm>
            <a:off x="235585" y="4295140"/>
            <a:ext cx="5601335" cy="2165350"/>
          </a:xfrm>
          <a:prstGeom prst="rect">
            <a:avLst/>
          </a:prstGeom>
        </p:spPr>
      </p:pic>
      <p:pic>
        <p:nvPicPr>
          <p:cNvPr id="8" name="图片 7"/>
          <p:cNvPicPr>
            <a:picLocks noChangeAspect="1"/>
          </p:cNvPicPr>
          <p:nvPr>
            <p:custDataLst>
              <p:tags r:id="rId3"/>
            </p:custDataLst>
          </p:nvPr>
        </p:nvPicPr>
        <p:blipFill>
          <a:blip r:embed="rId7"/>
          <a:stretch>
            <a:fillRect/>
          </a:stretch>
        </p:blipFill>
        <p:spPr>
          <a:xfrm>
            <a:off x="5708015" y="3969385"/>
            <a:ext cx="3821430" cy="2510790"/>
          </a:xfrm>
          <a:prstGeom prst="rect">
            <a:avLst/>
          </a:prstGeom>
        </p:spPr>
      </p:pic>
      <p:sp>
        <p:nvSpPr>
          <p:cNvPr id="4" name="文本框 3"/>
          <p:cNvSpPr txBox="1"/>
          <p:nvPr/>
        </p:nvSpPr>
        <p:spPr>
          <a:xfrm>
            <a:off x="487680" y="3645535"/>
            <a:ext cx="5001895" cy="265430"/>
          </a:xfrm>
          <a:prstGeom prst="rect">
            <a:avLst/>
          </a:prstGeom>
          <a:solidFill>
            <a:srgbClr val="FD4102"/>
          </a:solid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altLang="zh-CN" sz="1600" b="1" dirty="0">
                <a:solidFill>
                  <a:schemeClr val="bg1"/>
                </a:solidFill>
                <a:latin typeface="Times New Roman" panose="02020603050405020304" charset="0"/>
                <a:cs typeface="Times New Roman" panose="02020603050405020304" charset="0"/>
              </a:rPr>
              <a:t>Trend of Hang Seng Index TTM PE Ratio</a:t>
            </a:r>
          </a:p>
        </p:txBody>
      </p:sp>
      <p:sp>
        <p:nvSpPr>
          <p:cNvPr id="6" name="文本框 5"/>
          <p:cNvSpPr txBox="1"/>
          <p:nvPr/>
        </p:nvSpPr>
        <p:spPr>
          <a:xfrm>
            <a:off x="5672455" y="3649345"/>
            <a:ext cx="3827145" cy="265430"/>
          </a:xfrm>
          <a:prstGeom prst="rect">
            <a:avLst/>
          </a:prstGeom>
          <a:solidFill>
            <a:srgbClr val="FD4102"/>
          </a:solid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altLang="zh-CN" sz="1600" b="1" dirty="0">
                <a:solidFill>
                  <a:schemeClr val="bg1"/>
                </a:solidFill>
                <a:latin typeface="Times New Roman" panose="02020603050405020304" charset="0"/>
                <a:cs typeface="Times New Roman" panose="02020603050405020304" charset="0"/>
                <a:sym typeface="+mn-ea"/>
              </a:rPr>
              <a:t>Trend of US 10-YEAR treasury Bond Yield </a:t>
            </a:r>
          </a:p>
        </p:txBody>
      </p:sp>
      <p:cxnSp>
        <p:nvCxnSpPr>
          <p:cNvPr id="5" name="直线连接符 4">
            <a:extLst>
              <a:ext uri="{FF2B5EF4-FFF2-40B4-BE49-F238E27FC236}">
                <a16:creationId xmlns:a16="http://schemas.microsoft.com/office/drawing/2014/main" id="{1531A527-7CC8-16DC-0443-A7910F56DF68}"/>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矩形 6">
            <a:extLst>
              <a:ext uri="{FF2B5EF4-FFF2-40B4-BE49-F238E27FC236}">
                <a16:creationId xmlns:a16="http://schemas.microsoft.com/office/drawing/2014/main" id="{AB534415-3318-7E57-7469-63D60BA75F54}"/>
              </a:ext>
            </a:extLst>
          </p:cNvPr>
          <p:cNvSpPr/>
          <p:nvPr/>
        </p:nvSpPr>
        <p:spPr>
          <a:xfrm>
            <a:off x="5838288" y="-25115"/>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10" name="矩形 9">
            <a:extLst>
              <a:ext uri="{FF2B5EF4-FFF2-40B4-BE49-F238E27FC236}">
                <a16:creationId xmlns:a16="http://schemas.microsoft.com/office/drawing/2014/main" id="{02DD3022-BD41-4DD0-761A-A3E04DEF86A3}"/>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0" name="矩形 19">
            <a:extLst>
              <a:ext uri="{FF2B5EF4-FFF2-40B4-BE49-F238E27FC236}">
                <a16:creationId xmlns:a16="http://schemas.microsoft.com/office/drawing/2014/main" id="{EDC35B06-FBE9-723A-E0AD-19CDEF231B7D}"/>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1" name="矩形 20">
            <a:extLst>
              <a:ext uri="{FF2B5EF4-FFF2-40B4-BE49-F238E27FC236}">
                <a16:creationId xmlns:a16="http://schemas.microsoft.com/office/drawing/2014/main" id="{B4C5E22C-5569-7D90-003A-48431FB329BC}"/>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2" name="矩形 21">
            <a:extLst>
              <a:ext uri="{FF2B5EF4-FFF2-40B4-BE49-F238E27FC236}">
                <a16:creationId xmlns:a16="http://schemas.microsoft.com/office/drawing/2014/main" id="{CFEBF64E-AAB1-8695-5B03-23FDD5A9CFC3}"/>
              </a:ext>
            </a:extLst>
          </p:cNvPr>
          <p:cNvSpPr/>
          <p:nvPr/>
        </p:nvSpPr>
        <p:spPr>
          <a:xfrm>
            <a:off x="7849880" y="-28503"/>
            <a:ext cx="2065491" cy="337542"/>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Firm</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Valuation</a:t>
            </a:r>
            <a:endParaRPr kumimoji="1" lang="zh-CN" altLang="en-US" sz="1400" b="1" dirty="0" err="1">
              <a:solidFill>
                <a:schemeClr val="bg1"/>
              </a:solidFill>
              <a:latin typeface="Times" pitchFamily="2" charset="0"/>
              <a:cs typeface="Arial" panose="020B0604020202020204" pitchFamily="34" charset="0"/>
            </a:endParaRPr>
          </a:p>
        </p:txBody>
      </p:sp>
      <p:cxnSp>
        <p:nvCxnSpPr>
          <p:cNvPr id="23" name="直线连接符 22">
            <a:extLst>
              <a:ext uri="{FF2B5EF4-FFF2-40B4-BE49-F238E27FC236}">
                <a16:creationId xmlns:a16="http://schemas.microsoft.com/office/drawing/2014/main" id="{CDD52420-B436-361D-B53D-CBE9AAF0A54B}"/>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线连接符 23">
            <a:extLst>
              <a:ext uri="{FF2B5EF4-FFF2-40B4-BE49-F238E27FC236}">
                <a16:creationId xmlns:a16="http://schemas.microsoft.com/office/drawing/2014/main" id="{2F19A9D0-3945-C705-A9A3-56833D8A2F50}"/>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A40232E2-3DCF-3F7A-2788-B7D38CC747E8}"/>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直线连接符 25">
            <a:extLst>
              <a:ext uri="{FF2B5EF4-FFF2-40B4-BE49-F238E27FC236}">
                <a16:creationId xmlns:a16="http://schemas.microsoft.com/office/drawing/2014/main" id="{81FD47FF-03CF-21BA-754D-3B9037B41D03}"/>
              </a:ext>
            </a:extLst>
          </p:cNvPr>
          <p:cNvCxnSpPr>
            <a:cxnSpLocks/>
          </p:cNvCxnSpPr>
          <p:nvPr/>
        </p:nvCxnSpPr>
        <p:spPr>
          <a:xfrm>
            <a:off x="7849880"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70" y="517634"/>
            <a:ext cx="9368110" cy="463888"/>
          </a:xfrm>
        </p:spPr>
        <p:txBody>
          <a:bodyPr/>
          <a:lstStyle/>
          <a:p>
            <a:pPr algn="l">
              <a:buClrTx/>
              <a:buSzTx/>
              <a:buFontTx/>
            </a:pPr>
            <a:r>
              <a:rPr lang="en-US" dirty="0">
                <a:latin typeface="Times New Roman Bold" panose="02020603050405020304" charset="0"/>
                <a:cs typeface="Times New Roman Bold" panose="02020603050405020304" charset="0"/>
                <a:sym typeface="+mn-ea"/>
              </a:rPr>
              <a:t>DCF Valuation - Absolute Valuation</a:t>
            </a:r>
            <a:endParaRPr lang="en-US" b="1" dirty="0">
              <a:latin typeface="Times New Roman Bold" panose="02020603050405020304" charset="0"/>
              <a:cs typeface="Times New Roman Bold" panose="02020603050405020304" charset="0"/>
            </a:endParaRPr>
          </a:p>
        </p:txBody>
      </p:sp>
      <p:graphicFrame>
        <p:nvGraphicFramePr>
          <p:cNvPr id="4" name="表格 3"/>
          <p:cNvGraphicFramePr>
            <a:graphicFrameLocks noGrp="1"/>
          </p:cNvGraphicFramePr>
          <p:nvPr>
            <p:custDataLst>
              <p:tags r:id="rId1"/>
            </p:custDataLst>
          </p:nvPr>
        </p:nvGraphicFramePr>
        <p:xfrm>
          <a:off x="2899073" y="4432935"/>
          <a:ext cx="6591300" cy="1989455"/>
        </p:xfrm>
        <a:graphic>
          <a:graphicData uri="http://schemas.openxmlformats.org/drawingml/2006/table">
            <a:tbl>
              <a:tblPr>
                <a:tableStyleId>{5C22544A-7EE6-4342-B048-85BDC9FD1C3A}</a:tableStyleId>
              </a:tblPr>
              <a:tblGrid>
                <a:gridCol w="494030">
                  <a:extLst>
                    <a:ext uri="{9D8B030D-6E8A-4147-A177-3AD203B41FA5}">
                      <a16:colId xmlns:a16="http://schemas.microsoft.com/office/drawing/2014/main" val="20000"/>
                    </a:ext>
                  </a:extLst>
                </a:gridCol>
                <a:gridCol w="676910">
                  <a:extLst>
                    <a:ext uri="{9D8B030D-6E8A-4147-A177-3AD203B41FA5}">
                      <a16:colId xmlns:a16="http://schemas.microsoft.com/office/drawing/2014/main" val="20001"/>
                    </a:ext>
                  </a:extLst>
                </a:gridCol>
                <a:gridCol w="677545">
                  <a:extLst>
                    <a:ext uri="{9D8B030D-6E8A-4147-A177-3AD203B41FA5}">
                      <a16:colId xmlns:a16="http://schemas.microsoft.com/office/drawing/2014/main" val="20002"/>
                    </a:ext>
                  </a:extLst>
                </a:gridCol>
                <a:gridCol w="677545">
                  <a:extLst>
                    <a:ext uri="{9D8B030D-6E8A-4147-A177-3AD203B41FA5}">
                      <a16:colId xmlns:a16="http://schemas.microsoft.com/office/drawing/2014/main" val="20003"/>
                    </a:ext>
                  </a:extLst>
                </a:gridCol>
                <a:gridCol w="678180">
                  <a:extLst>
                    <a:ext uri="{9D8B030D-6E8A-4147-A177-3AD203B41FA5}">
                      <a16:colId xmlns:a16="http://schemas.microsoft.com/office/drawing/2014/main" val="20004"/>
                    </a:ext>
                  </a:extLst>
                </a:gridCol>
                <a:gridCol w="676910">
                  <a:extLst>
                    <a:ext uri="{9D8B030D-6E8A-4147-A177-3AD203B41FA5}">
                      <a16:colId xmlns:a16="http://schemas.microsoft.com/office/drawing/2014/main" val="20005"/>
                    </a:ext>
                  </a:extLst>
                </a:gridCol>
                <a:gridCol w="677545">
                  <a:extLst>
                    <a:ext uri="{9D8B030D-6E8A-4147-A177-3AD203B41FA5}">
                      <a16:colId xmlns:a16="http://schemas.microsoft.com/office/drawing/2014/main" val="20006"/>
                    </a:ext>
                  </a:extLst>
                </a:gridCol>
                <a:gridCol w="677545">
                  <a:extLst>
                    <a:ext uri="{9D8B030D-6E8A-4147-A177-3AD203B41FA5}">
                      <a16:colId xmlns:a16="http://schemas.microsoft.com/office/drawing/2014/main" val="20007"/>
                    </a:ext>
                  </a:extLst>
                </a:gridCol>
                <a:gridCol w="678180">
                  <a:extLst>
                    <a:ext uri="{9D8B030D-6E8A-4147-A177-3AD203B41FA5}">
                      <a16:colId xmlns:a16="http://schemas.microsoft.com/office/drawing/2014/main" val="20008"/>
                    </a:ext>
                  </a:extLst>
                </a:gridCol>
                <a:gridCol w="676910">
                  <a:extLst>
                    <a:ext uri="{9D8B030D-6E8A-4147-A177-3AD203B41FA5}">
                      <a16:colId xmlns:a16="http://schemas.microsoft.com/office/drawing/2014/main" val="20009"/>
                    </a:ext>
                  </a:extLst>
                </a:gridCol>
              </a:tblGrid>
              <a:tr h="240665">
                <a:tc gridSpan="10">
                  <a:txBody>
                    <a:bodyPr/>
                    <a:lstStyle/>
                    <a:p>
                      <a:pPr algn="ctr" fontAlgn="ctr"/>
                      <a:r>
                        <a:rPr lang="en-US" altLang="zh-CN" sz="120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Key Assumption : Perpetual Growth =3%; WACC=9.3%</a:t>
                      </a:r>
                    </a:p>
                  </a:txBody>
                  <a:tcPr marL="4762" marR="4762" marT="4762"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marL="6350" marR="6350" marT="6350" marB="0" anchor="ctr">
                    <a:solidFill>
                      <a:schemeClr val="accent2"/>
                    </a:solidFill>
                  </a:tcPr>
                </a:tc>
                <a:tc hMerge="1">
                  <a:txBody>
                    <a:bodyPr/>
                    <a:lstStyle/>
                    <a:p>
                      <a:endParaRPr lang="zh-CN"/>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marL="6350" marR="6350" marT="6350" marB="0" anchor="ctr">
                    <a:solidFill>
                      <a:schemeClr val="bg1"/>
                    </a:solidFill>
                  </a:tcPr>
                </a:tc>
                <a:tc hMerge="1">
                  <a:txBody>
                    <a:bodyPr/>
                    <a:lstStyle/>
                    <a:p>
                      <a:endParaRPr lang="zh-CN"/>
                    </a:p>
                  </a:txBody>
                  <a:tcPr marL="6350" marR="6350" marT="6350" marB="0" anchor="ctr">
                    <a:solidFill>
                      <a:schemeClr val="bg1"/>
                    </a:solidFill>
                  </a:tcPr>
                </a:tc>
                <a:tc hMerge="1">
                  <a:txBody>
                    <a:bodyPr/>
                    <a:lstStyle/>
                    <a:p>
                      <a:endParaRPr lang="zh-CN"/>
                    </a:p>
                  </a:txBody>
                  <a:tcPr marL="6350" marR="6350" marT="6350" marB="0" anchor="ctr">
                    <a:solidFill>
                      <a:schemeClr val="bg1"/>
                    </a:solidFill>
                  </a:tcPr>
                </a:tc>
                <a:tc hMerge="1">
                  <a:txBody>
                    <a:bodyPr/>
                    <a:lstStyle/>
                    <a:p>
                      <a:endParaRPr lang="zh-CN"/>
                    </a:p>
                  </a:txBody>
                  <a:tcPr marL="6350" marR="6350" marT="6350" marB="0" anchor="ctr">
                    <a:solidFill>
                      <a:schemeClr val="bg1"/>
                    </a:solidFill>
                  </a:tcPr>
                </a:tc>
                <a:tc hMerge="1">
                  <a:txBody>
                    <a:bodyPr/>
                    <a:lstStyle/>
                    <a:p>
                      <a:endParaRPr lang="zh-CN"/>
                    </a:p>
                  </a:txBody>
                  <a:tcPr marL="6350" marR="6350" marT="6350" marB="0" anchor="ctr">
                    <a:solidFill>
                      <a:schemeClr val="bg1"/>
                    </a:solidFill>
                  </a:tcPr>
                </a:tc>
                <a:tc hMerge="1">
                  <a:txBody>
                    <a:bodyPr/>
                    <a:lstStyle/>
                    <a:p>
                      <a:endParaRPr lang="zh-CN"/>
                    </a:p>
                  </a:txBody>
                  <a:tcPr marL="6350" marR="6350" marT="6350" marB="0" anchor="ctr">
                    <a:solidFill>
                      <a:schemeClr val="bg1"/>
                    </a:solidFill>
                  </a:tcPr>
                </a:tc>
                <a:tc hMerge="1">
                  <a:txBody>
                    <a:bodyPr/>
                    <a:lstStyle/>
                    <a:p>
                      <a:endParaRPr lang="zh-CN"/>
                    </a:p>
                  </a:txBody>
                  <a:tcPr marL="6350" marR="6350" marT="6350" marB="0" anchor="ctr">
                    <a:solidFill>
                      <a:schemeClr val="bg1"/>
                    </a:solidFill>
                  </a:tcPr>
                </a:tc>
                <a:extLst>
                  <a:ext uri="{0D108BD9-81ED-4DB2-BD59-A6C34878D82A}">
                    <a16:rowId xmlns:a16="http://schemas.microsoft.com/office/drawing/2014/main" val="10000"/>
                  </a:ext>
                </a:extLst>
              </a:tr>
              <a:tr h="316230">
                <a:tc gridSpan="2">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Perpetual Growth</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2.70%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2.80%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2.90%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3.00%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3.10%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3.20%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3.30%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3.40%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rowSpan="7">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WACC</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7.80%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198.34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dirty="0">
                          <a:solidFill>
                            <a:srgbClr val="000000"/>
                          </a:solidFill>
                          <a:latin typeface="Palatino Linotype" panose="02040502050505030304" pitchFamily="18" charset="0"/>
                          <a:cs typeface="Palatino Linotype" panose="02040502050505030304" pitchFamily="18" charset="0"/>
                        </a:rPr>
                        <a:t>202.06 </a:t>
                      </a:r>
                      <a:endParaRPr lang="en-US" altLang="en-US" sz="950" b="1" dirty="0">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205.93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209.97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214.17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218.56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223.15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227.94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vMerge="1">
                  <a:txBody>
                    <a:bodyPr/>
                    <a:lstStyle/>
                    <a:p>
                      <a:endParaRPr lang="zh-CN"/>
                    </a:p>
                  </a:txBody>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8.30%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179.52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182.56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185.71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188.99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192.39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195.92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199.60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203.42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3360">
                <a:tc vMerge="1">
                  <a:txBody>
                    <a:bodyPr/>
                    <a:lstStyle/>
                    <a:p>
                      <a:endParaRPr lang="zh-CN"/>
                    </a:p>
                  </a:txBody>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8.80%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163.80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166.32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168.94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171.64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174.44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177.34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180.35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183.46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vMerge="1">
                  <a:txBody>
                    <a:bodyPr/>
                    <a:lstStyle/>
                    <a:p>
                      <a:endParaRPr lang="zh-CN"/>
                    </a:p>
                  </a:txBody>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9.30%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150.47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152.61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154.80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157.07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159.41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161.83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164.32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166.91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vMerge="1">
                  <a:txBody>
                    <a:bodyPr/>
                    <a:lstStyle/>
                    <a:p>
                      <a:endParaRPr lang="zh-CN"/>
                    </a:p>
                  </a:txBody>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9.80%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139.04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140.86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142.73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144.65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146.64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148.68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150.78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152.95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vMerge="1">
                  <a:txBody>
                    <a:bodyPr/>
                    <a:lstStyle/>
                    <a:p>
                      <a:endParaRPr lang="zh-CN"/>
                    </a:p>
                  </a:txBody>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10.30%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129.13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130.70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132.30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133.95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135.65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FFFFFF"/>
                          </a:solidFill>
                          <a:latin typeface="Palatino Linotype" panose="02040502050505030304" pitchFamily="18" charset="0"/>
                          <a:cs typeface="Palatino Linotype" panose="02040502050505030304" pitchFamily="18" charset="0"/>
                        </a:rPr>
                        <a:t>137.40 </a:t>
                      </a:r>
                      <a:endParaRPr lang="en-US" altLang="en-US" sz="950" b="1">
                        <a:solidFill>
                          <a:srgbClr val="FFFFFF"/>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139.19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141.04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0">
                <a:tc vMerge="1">
                  <a:txBody>
                    <a:bodyPr/>
                    <a:lstStyle/>
                    <a:p>
                      <a:endParaRPr lang="zh-CN"/>
                    </a:p>
                  </a:txBody>
                  <a:tcPr>
                    <a:lnB w="12700" cmpd="sng">
                      <a:solidFill>
                        <a:schemeClr val="tx1"/>
                      </a:solidFill>
                      <a:prstDash val="solid"/>
                    </a:lnB>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10.80%</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120.46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121.82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123.21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124.64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126.11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127.61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a:solidFill>
                            <a:srgbClr val="000000"/>
                          </a:solidFill>
                          <a:latin typeface="Palatino Linotype" panose="02040502050505030304" pitchFamily="18" charset="0"/>
                          <a:cs typeface="Palatino Linotype" panose="02040502050505030304" pitchFamily="18" charset="0"/>
                        </a:rPr>
                        <a:t>129.16 </a:t>
                      </a:r>
                      <a:endParaRPr lang="en-US" altLang="en-US" sz="950" b="1">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buNone/>
                      </a:pPr>
                      <a:r>
                        <a:rPr lang="en-US" sz="950" b="1" dirty="0">
                          <a:solidFill>
                            <a:srgbClr val="000000"/>
                          </a:solidFill>
                          <a:latin typeface="Palatino Linotype" panose="02040502050505030304" pitchFamily="18" charset="0"/>
                          <a:cs typeface="Palatino Linotype" panose="02040502050505030304" pitchFamily="18" charset="0"/>
                        </a:rPr>
                        <a:t>130.75 </a:t>
                      </a:r>
                      <a:endParaRPr lang="en-US" altLang="en-US" sz="950" b="1" dirty="0">
                        <a:solidFill>
                          <a:srgbClr val="000000"/>
                        </a:solidFill>
                        <a:latin typeface="Palatino Linotype" panose="02040502050505030304" pitchFamily="18" charset="0"/>
                        <a:cs typeface="Palatino Linotype" panose="02040502050505030304" pitchFamily="18" charset="0"/>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5" name="表格 4"/>
          <p:cNvGraphicFramePr>
            <a:graphicFrameLocks noGrp="1"/>
          </p:cNvGraphicFramePr>
          <p:nvPr>
            <p:custDataLst>
              <p:tags r:id="rId2"/>
            </p:custDataLst>
          </p:nvPr>
        </p:nvGraphicFramePr>
        <p:xfrm>
          <a:off x="344708" y="1453349"/>
          <a:ext cx="1781810" cy="2015490"/>
        </p:xfrm>
        <a:graphic>
          <a:graphicData uri="http://schemas.openxmlformats.org/drawingml/2006/table">
            <a:tbl>
              <a:tblPr firstRow="1" bandRow="1">
                <a:tableStyleId>{5C22544A-7EE6-4342-B048-85BDC9FD1C3A}</a:tableStyleId>
              </a:tblPr>
              <a:tblGrid>
                <a:gridCol w="1358265">
                  <a:extLst>
                    <a:ext uri="{9D8B030D-6E8A-4147-A177-3AD203B41FA5}">
                      <a16:colId xmlns:a16="http://schemas.microsoft.com/office/drawing/2014/main" val="20000"/>
                    </a:ext>
                  </a:extLst>
                </a:gridCol>
                <a:gridCol w="423545">
                  <a:extLst>
                    <a:ext uri="{9D8B030D-6E8A-4147-A177-3AD203B41FA5}">
                      <a16:colId xmlns:a16="http://schemas.microsoft.com/office/drawing/2014/main" val="20001"/>
                    </a:ext>
                  </a:extLst>
                </a:gridCol>
              </a:tblGrid>
              <a:tr h="158115">
                <a:tc gridSpan="2">
                  <a:txBody>
                    <a:bodyPr/>
                    <a:lstStyle/>
                    <a:p>
                      <a:pPr algn="ctr" fontAlgn="ctr">
                        <a:buClrTx/>
                        <a:buSzTx/>
                        <a:buFontTx/>
                        <a:buNone/>
                      </a:pPr>
                      <a:r>
                        <a:rPr lang="en-US" altLang="zh-CN" sz="1050" b="1" dirty="0">
                          <a:solidFill>
                            <a:schemeClr val="bg1"/>
                          </a:solidFill>
                          <a:effectLst/>
                          <a:latin typeface="Palatino Linotype" panose="02040502050505030304" pitchFamily="18" charset="0"/>
                          <a:ea typeface="等线" panose="02010600030101010101" pitchFamily="2" charset="-122"/>
                          <a:cs typeface="Palatino Linotype" panose="02040502050505030304" pitchFamily="18" charset="0"/>
                          <a:sym typeface="+mn-ea"/>
                        </a:rPr>
                        <a:t>WACC Valuation</a:t>
                      </a:r>
                    </a:p>
                  </a:txBody>
                  <a:tcPr marL="9525" marR="9525" marT="9525" marB="34290" anchor="ctr">
                    <a:lnL>
                      <a:noFill/>
                    </a:lnL>
                    <a:lnR cap="flat">
                      <a:noFill/>
                    </a:lnR>
                    <a:lnT cap="flat">
                      <a:noFill/>
                    </a:lnT>
                    <a:lnB cap="flat">
                      <a:noFill/>
                    </a:lnB>
                    <a:lnTlToBr>
                      <a:noFill/>
                    </a:lnTlToBr>
                    <a:lnBlToTr>
                      <a:noFill/>
                    </a:lnBlToTr>
                    <a:solidFill>
                      <a:srgbClr val="FD4102"/>
                    </a:solidFill>
                  </a:tcPr>
                </a:tc>
                <a:tc hMerge="1">
                  <a:txBody>
                    <a:bodyPr/>
                    <a:lstStyle/>
                    <a:p>
                      <a:endParaRPr lang="zh-CN"/>
                    </a:p>
                  </a:txBody>
                  <a:tcPr marL="12700" marR="12700" marT="12700" anchor="ctr">
                    <a:lnL>
                      <a:noFill/>
                    </a:lnL>
                    <a:lnR cap="flat">
                      <a:noFill/>
                    </a:lnR>
                    <a:lnT cap="flat">
                      <a:noFill/>
                    </a:lnT>
                    <a:lnB cap="flat">
                      <a:noFill/>
                    </a:lnB>
                    <a:lnTlToBr>
                      <a:noFill/>
                    </a:lnTlToBr>
                    <a:lnBlToTr>
                      <a:noFill/>
                    </a:lnBlToTr>
                    <a:solidFill>
                      <a:srgbClr val="CC3372"/>
                    </a:solidFill>
                  </a:tcPr>
                </a:tc>
                <a:extLst>
                  <a:ext uri="{0D108BD9-81ED-4DB2-BD59-A6C34878D82A}">
                    <a16:rowId xmlns:a16="http://schemas.microsoft.com/office/drawing/2014/main" val="10000"/>
                  </a:ext>
                </a:extLst>
              </a:tr>
              <a:tr h="20637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sym typeface="+mn-ea"/>
                        </a:rPr>
                        <a:t>Risk-free rate</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1.02%</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1"/>
                  </a:ext>
                </a:extLst>
              </a:tr>
              <a:tr h="20764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sym typeface="+mn-ea"/>
                        </a:rPr>
                        <a:t>Risk premium</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8.32%</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20637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β</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1.00</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2070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Cost of equity</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9.34%</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28575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Cost of debt before tax </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1.02%</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20637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Tax rate</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15.0%</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r h="20764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sym typeface="+mn-ea"/>
                        </a:rPr>
                        <a:t>Cost of debt after tax</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0.87%</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7"/>
                  </a:ext>
                </a:extLst>
              </a:tr>
              <a:tr h="20637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WACC</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9.34%</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graphicFrame>
        <p:nvGraphicFramePr>
          <p:cNvPr id="6" name="表格 5"/>
          <p:cNvGraphicFramePr>
            <a:graphicFrameLocks noGrp="1"/>
          </p:cNvGraphicFramePr>
          <p:nvPr>
            <p:custDataLst>
              <p:tags r:id="rId3"/>
            </p:custDataLst>
          </p:nvPr>
        </p:nvGraphicFramePr>
        <p:xfrm>
          <a:off x="280670" y="4312920"/>
          <a:ext cx="2256155" cy="2289810"/>
        </p:xfrm>
        <a:graphic>
          <a:graphicData uri="http://schemas.openxmlformats.org/drawingml/2006/table">
            <a:tbl>
              <a:tblPr firstRow="1" bandRow="1">
                <a:tableStyleId>{5C22544A-7EE6-4342-B048-85BDC9FD1C3A}</a:tableStyleId>
              </a:tblPr>
              <a:tblGrid>
                <a:gridCol w="1469390">
                  <a:extLst>
                    <a:ext uri="{9D8B030D-6E8A-4147-A177-3AD203B41FA5}">
                      <a16:colId xmlns:a16="http://schemas.microsoft.com/office/drawing/2014/main" val="20000"/>
                    </a:ext>
                  </a:extLst>
                </a:gridCol>
                <a:gridCol w="786765">
                  <a:extLst>
                    <a:ext uri="{9D8B030D-6E8A-4147-A177-3AD203B41FA5}">
                      <a16:colId xmlns:a16="http://schemas.microsoft.com/office/drawing/2014/main" val="20001"/>
                    </a:ext>
                  </a:extLst>
                </a:gridCol>
              </a:tblGrid>
              <a:tr h="18859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NPV of FCF</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zh-CN" altLang="en-US"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54,854.2 </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32321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Terminal value</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zh-CN" altLang="en-US"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813.420.9 </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1"/>
                  </a:ext>
                </a:extLst>
              </a:tr>
              <a:tr h="32258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PV of terminal value</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zh-CN" altLang="en-US"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584,408.5 </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32321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Enterprise Value</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zh-CN" altLang="en-US"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639,262.7 </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33337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Net Cash/(Debt), Minority interests</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zh-CN" altLang="en-US"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32612.42 </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3340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Equity Value (RMB mn)</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lgn="r">
                        <a:buNone/>
                      </a:pPr>
                      <a:r>
                        <a:rPr lang="zh-CN" altLang="en-US" sz="900" b="1">
                          <a:solidFill>
                            <a:srgbClr val="000000"/>
                          </a:solidFill>
                          <a:latin typeface="Palatino Linotype" panose="02040502050505030304" pitchFamily="18" charset="0"/>
                          <a:cs typeface="Palatino Linotype" panose="02040502050505030304" pitchFamily="18" charset="0"/>
                        </a:rPr>
                        <a:t>￥</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671,868.5 </a:t>
                      </a:r>
                    </a:p>
                  </a:txBody>
                  <a:tcPr marL="9525" marR="9525" marT="9525" anchor="b">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188595">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Total Shares (mn)</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r"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4304.6 </a:t>
                      </a:r>
                    </a:p>
                  </a:txBody>
                  <a:tcPr marL="9525" marR="9525" marT="9525" marB="34290" anchor="ctr">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r h="14859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l" fontAlgn="ctr">
                        <a:buClrTx/>
                        <a:buSzTx/>
                        <a:buFontTx/>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Per Share Value (CNY)</a:t>
                      </a:r>
                    </a:p>
                  </a:txBody>
                  <a:tcPr marL="9525" marR="9525" marT="9525" marB="34290" anchor="ctr">
                    <a:lnL>
                      <a:noFill/>
                    </a:lnL>
                    <a:lnR>
                      <a:noFill/>
                    </a:lnR>
                    <a:lnT cap="flat">
                      <a:noFill/>
                    </a:lnT>
                    <a:lnB cap="flat">
                      <a:noFill/>
                    </a:lnB>
                    <a:lnTlToBr>
                      <a:noFill/>
                    </a:lnTlToBr>
                    <a:lnBlToTr>
                      <a:noFill/>
                    </a:lnBlToTr>
                    <a:solidFill>
                      <a:srgbClr val="FFFFFF"/>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lgn="r">
                        <a:buNone/>
                      </a:pP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 </a:t>
                      </a:r>
                      <a:r>
                        <a:rPr lang="zh-CN" altLang="en-US" sz="1050" b="1" dirty="0">
                          <a:solidFill>
                            <a:srgbClr val="C00000"/>
                          </a:solidFill>
                          <a:effectLst/>
                          <a:latin typeface="Palatino Linotype" panose="02040502050505030304" pitchFamily="18" charset="0"/>
                          <a:ea typeface="等线" panose="02010600030101010101" pitchFamily="2" charset="-122"/>
                          <a:cs typeface="Palatino Linotype" panose="02040502050505030304" pitchFamily="18" charset="0"/>
                          <a:sym typeface="+mn-ea"/>
                        </a:rPr>
                        <a:t>￥</a:t>
                      </a:r>
                      <a:r>
                        <a:rPr lang="en-US" altLang="zh-CN" sz="1050" b="1" dirty="0">
                          <a:solidFill>
                            <a:srgbClr val="C00000"/>
                          </a:solidFill>
                          <a:effectLst/>
                          <a:latin typeface="Palatino Linotype" panose="02040502050505030304" pitchFamily="18" charset="0"/>
                          <a:ea typeface="等线" panose="02010600030101010101" pitchFamily="2" charset="-122"/>
                          <a:cs typeface="Palatino Linotype" panose="02040502050505030304" pitchFamily="18" charset="0"/>
                        </a:rPr>
                        <a:t>156.08</a:t>
                      </a:r>
                      <a:r>
                        <a:rPr lang="en-US" altLang="zh-CN" sz="1050" b="1" dirty="0">
                          <a:solidFill>
                            <a:schemeClr val="tx1"/>
                          </a:solidFill>
                          <a:effectLst/>
                          <a:latin typeface="Palatino Linotype" panose="02040502050505030304" pitchFamily="18" charset="0"/>
                          <a:ea typeface="等线" panose="02010600030101010101" pitchFamily="2" charset="-122"/>
                          <a:cs typeface="Palatino Linotype" panose="02040502050505030304" pitchFamily="18" charset="0"/>
                        </a:rPr>
                        <a:t> </a:t>
                      </a:r>
                    </a:p>
                  </a:txBody>
                  <a:tcPr marL="9525" marR="9525" marT="9525" anchor="b">
                    <a:lnL>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7"/>
                  </a:ext>
                </a:extLst>
              </a:tr>
            </a:tbl>
          </a:graphicData>
        </a:graphic>
      </p:graphicFrame>
      <p:graphicFrame>
        <p:nvGraphicFramePr>
          <p:cNvPr id="7" name="表格 6"/>
          <p:cNvGraphicFramePr>
            <a:graphicFrameLocks noGrp="1"/>
          </p:cNvGraphicFramePr>
          <p:nvPr>
            <p:custDataLst>
              <p:tags r:id="rId4"/>
            </p:custDataLst>
          </p:nvPr>
        </p:nvGraphicFramePr>
        <p:xfrm>
          <a:off x="2897029" y="1413669"/>
          <a:ext cx="6403970" cy="2779395"/>
        </p:xfrm>
        <a:graphic>
          <a:graphicData uri="http://schemas.openxmlformats.org/drawingml/2006/table">
            <a:tbl>
              <a:tblPr firstRow="1" bandRow="1">
                <a:tableStyleId>{5C22544A-7EE6-4342-B048-85BDC9FD1C3A}</a:tableStyleId>
              </a:tblPr>
              <a:tblGrid>
                <a:gridCol w="1842770">
                  <a:extLst>
                    <a:ext uri="{9D8B030D-6E8A-4147-A177-3AD203B41FA5}">
                      <a16:colId xmlns:a16="http://schemas.microsoft.com/office/drawing/2014/main" val="20000"/>
                    </a:ext>
                  </a:extLst>
                </a:gridCol>
                <a:gridCol w="760200">
                  <a:extLst>
                    <a:ext uri="{9D8B030D-6E8A-4147-A177-3AD203B41FA5}">
                      <a16:colId xmlns:a16="http://schemas.microsoft.com/office/drawing/2014/main" val="20001"/>
                    </a:ext>
                  </a:extLst>
                </a:gridCol>
                <a:gridCol w="760200">
                  <a:extLst>
                    <a:ext uri="{9D8B030D-6E8A-4147-A177-3AD203B41FA5}">
                      <a16:colId xmlns:a16="http://schemas.microsoft.com/office/drawing/2014/main" val="20002"/>
                    </a:ext>
                  </a:extLst>
                </a:gridCol>
                <a:gridCol w="760200">
                  <a:extLst>
                    <a:ext uri="{9D8B030D-6E8A-4147-A177-3AD203B41FA5}">
                      <a16:colId xmlns:a16="http://schemas.microsoft.com/office/drawing/2014/main" val="20003"/>
                    </a:ext>
                  </a:extLst>
                </a:gridCol>
                <a:gridCol w="760200">
                  <a:extLst>
                    <a:ext uri="{9D8B030D-6E8A-4147-A177-3AD203B41FA5}">
                      <a16:colId xmlns:a16="http://schemas.microsoft.com/office/drawing/2014/main" val="20004"/>
                    </a:ext>
                  </a:extLst>
                </a:gridCol>
                <a:gridCol w="760200">
                  <a:extLst>
                    <a:ext uri="{9D8B030D-6E8A-4147-A177-3AD203B41FA5}">
                      <a16:colId xmlns:a16="http://schemas.microsoft.com/office/drawing/2014/main" val="20005"/>
                    </a:ext>
                  </a:extLst>
                </a:gridCol>
                <a:gridCol w="760200">
                  <a:extLst>
                    <a:ext uri="{9D8B030D-6E8A-4147-A177-3AD203B41FA5}">
                      <a16:colId xmlns:a16="http://schemas.microsoft.com/office/drawing/2014/main" val="20006"/>
                    </a:ext>
                  </a:extLst>
                </a:gridCol>
              </a:tblGrid>
              <a:tr h="194310">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dirty="0">
                          <a:solidFill>
                            <a:srgbClr val="FFFFFF"/>
                          </a:solidFill>
                          <a:latin typeface="Times New Roman" panose="02020603050405020304" charset="0"/>
                          <a:cs typeface="Times New Roman" panose="02020603050405020304" charset="0"/>
                          <a:sym typeface="+mn-ea"/>
                        </a:rPr>
                        <a:t>Free cashflow </a:t>
                      </a:r>
                      <a:r>
                        <a:rPr lang="en-US" sz="1000" dirty="0" err="1">
                          <a:solidFill>
                            <a:srgbClr val="FFFFFF"/>
                          </a:solidFill>
                          <a:latin typeface="Times New Roman" panose="02020603050405020304" charset="0"/>
                          <a:cs typeface="Times New Roman" panose="02020603050405020304" charset="0"/>
                          <a:sym typeface="+mn-ea"/>
                        </a:rPr>
                        <a:t>forecast（RMB</a:t>
                      </a:r>
                      <a:r>
                        <a:rPr lang="zh-CN" altLang="en-US" sz="1000" dirty="0">
                          <a:solidFill>
                            <a:srgbClr val="FFFFFF"/>
                          </a:solidFill>
                          <a:latin typeface="Times New Roman" panose="02020603050405020304" charset="0"/>
                          <a:cs typeface="Times New Roman" panose="02020603050405020304" charset="0"/>
                          <a:sym typeface="+mn-ea"/>
                        </a:rPr>
                        <a:t>）</a:t>
                      </a:r>
                      <a:endParaRPr lang="zh-CN" altLang="en-US" sz="1000" b="0" dirty="0">
                        <a:solidFill>
                          <a:srgbClr val="FFFFFF"/>
                        </a:solidFill>
                        <a:latin typeface="Times New Roman" panose="02020603050405020304" charset="0"/>
                        <a:cs typeface="Times New Roman" panose="02020603050405020304" charset="0"/>
                        <a:sym typeface="+mn-ea"/>
                      </a:endParaRPr>
                    </a:p>
                  </a:txBody>
                  <a:tcPr marL="9525" marR="9525" marT="9525" marB="34290" anchor="ctr">
                    <a:lnL>
                      <a:noFill/>
                    </a:lnL>
                    <a:lnR>
                      <a:noFill/>
                    </a:lnR>
                    <a:lnT cap="flat">
                      <a:noFill/>
                    </a:lnT>
                    <a:lnB cap="flat">
                      <a:noFill/>
                    </a:lnB>
                    <a:lnTlToBr>
                      <a:noFill/>
                    </a:lnTlToBr>
                    <a:lnBlToTr>
                      <a:noFill/>
                    </a:lnBlToTr>
                    <a:solidFill>
                      <a:srgbClr val="FD4102"/>
                    </a:solidFill>
                  </a:tcPr>
                </a:tc>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b="1" dirty="0">
                          <a:solidFill>
                            <a:srgbClr val="FFFFFF"/>
                          </a:solidFill>
                          <a:latin typeface="Times New Roman" panose="02020603050405020304" charset="0"/>
                          <a:cs typeface="Times New Roman" panose="02020603050405020304" charset="0"/>
                        </a:rPr>
                        <a:t>2021E</a:t>
                      </a:r>
                      <a:endParaRPr lang="en-US" altLang="en-US" sz="1000" b="1" dirty="0">
                        <a:solidFill>
                          <a:srgbClr val="FFFFFF"/>
                        </a:solidFill>
                        <a:latin typeface="Times New Roman" panose="02020603050405020304" charset="0"/>
                        <a:cs typeface="Times New Roman" panose="02020603050405020304" charset="0"/>
                      </a:endParaRPr>
                    </a:p>
                  </a:txBody>
                  <a:tcPr marL="9525" marR="9525" marT="9525" marB="34290" anchor="ctr">
                    <a:lnL>
                      <a:noFill/>
                    </a:lnL>
                    <a:lnR>
                      <a:noFill/>
                    </a:lnR>
                    <a:lnT cap="flat">
                      <a:noFill/>
                    </a:lnT>
                    <a:lnB cap="flat">
                      <a:noFill/>
                    </a:lnB>
                    <a:lnTlToBr>
                      <a:noFill/>
                    </a:lnTlToBr>
                    <a:lnBlToTr>
                      <a:noFill/>
                    </a:lnBlToTr>
                    <a:solidFill>
                      <a:srgbClr val="FD4102"/>
                    </a:solidFill>
                  </a:tcPr>
                </a:tc>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b="1" dirty="0">
                          <a:solidFill>
                            <a:srgbClr val="FFFFFF"/>
                          </a:solidFill>
                          <a:latin typeface="Times New Roman" panose="02020603050405020304" charset="0"/>
                          <a:cs typeface="Times New Roman" panose="02020603050405020304" charset="0"/>
                        </a:rPr>
                        <a:t>2022E</a:t>
                      </a:r>
                      <a:endParaRPr lang="en-US" altLang="en-US" sz="1000" b="1" dirty="0">
                        <a:solidFill>
                          <a:srgbClr val="FFFFFF"/>
                        </a:solidFill>
                        <a:latin typeface="Times New Roman" panose="02020603050405020304" charset="0"/>
                        <a:cs typeface="Times New Roman" panose="02020603050405020304" charset="0"/>
                      </a:endParaRPr>
                    </a:p>
                  </a:txBody>
                  <a:tcPr marL="9525" marR="9525" marT="9525" marB="34290" anchor="ctr">
                    <a:lnL>
                      <a:noFill/>
                    </a:lnL>
                    <a:lnR>
                      <a:noFill/>
                    </a:lnR>
                    <a:lnT cap="flat">
                      <a:noFill/>
                    </a:lnT>
                    <a:lnB cap="flat">
                      <a:noFill/>
                    </a:lnB>
                    <a:lnTlToBr>
                      <a:noFill/>
                    </a:lnTlToBr>
                    <a:lnBlToTr>
                      <a:noFill/>
                    </a:lnBlToTr>
                    <a:solidFill>
                      <a:srgbClr val="FD4102"/>
                    </a:solidFill>
                  </a:tcPr>
                </a:tc>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b="1" dirty="0">
                          <a:solidFill>
                            <a:srgbClr val="FFFFFF"/>
                          </a:solidFill>
                          <a:latin typeface="Times New Roman" panose="02020603050405020304" charset="0"/>
                          <a:cs typeface="Times New Roman" panose="02020603050405020304" charset="0"/>
                        </a:rPr>
                        <a:t>2023E</a:t>
                      </a:r>
                      <a:endParaRPr lang="en-US" altLang="en-US" sz="1000" b="1" dirty="0">
                        <a:solidFill>
                          <a:srgbClr val="FFFFFF"/>
                        </a:solidFill>
                        <a:latin typeface="Times New Roman" panose="02020603050405020304" charset="0"/>
                        <a:cs typeface="Times New Roman" panose="02020603050405020304" charset="0"/>
                      </a:endParaRPr>
                    </a:p>
                  </a:txBody>
                  <a:tcPr marL="9525" marR="9525" marT="9525" marB="34290" anchor="ctr">
                    <a:lnL>
                      <a:noFill/>
                    </a:lnL>
                    <a:lnR>
                      <a:noFill/>
                    </a:lnR>
                    <a:lnT cap="flat">
                      <a:noFill/>
                    </a:lnT>
                    <a:lnB cap="flat">
                      <a:noFill/>
                    </a:lnB>
                    <a:lnTlToBr>
                      <a:noFill/>
                    </a:lnTlToBr>
                    <a:lnBlToTr>
                      <a:noFill/>
                    </a:lnBlToTr>
                    <a:solidFill>
                      <a:srgbClr val="FD4102"/>
                    </a:solidFill>
                  </a:tcPr>
                </a:tc>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b="1">
                          <a:solidFill>
                            <a:srgbClr val="FFFFFF"/>
                          </a:solidFill>
                          <a:latin typeface="Times New Roman" panose="02020603050405020304" charset="0"/>
                          <a:cs typeface="Times New Roman" panose="02020603050405020304" charset="0"/>
                        </a:rPr>
                        <a:t>2024E</a:t>
                      </a:r>
                      <a:endParaRPr lang="en-US" altLang="en-US" sz="1000" b="1">
                        <a:solidFill>
                          <a:srgbClr val="FFFFFF"/>
                        </a:solidFill>
                        <a:latin typeface="Times New Roman" panose="02020603050405020304" charset="0"/>
                        <a:cs typeface="Times New Roman" panose="02020603050405020304" charset="0"/>
                      </a:endParaRPr>
                    </a:p>
                  </a:txBody>
                  <a:tcPr marL="9525" marR="9525" marT="9525" marB="34290" anchor="ctr">
                    <a:lnL>
                      <a:noFill/>
                    </a:lnL>
                    <a:lnR>
                      <a:noFill/>
                    </a:lnR>
                    <a:lnT cap="flat">
                      <a:noFill/>
                    </a:lnT>
                    <a:lnB cap="flat">
                      <a:noFill/>
                    </a:lnB>
                    <a:lnTlToBr>
                      <a:noFill/>
                    </a:lnTlToBr>
                    <a:lnBlToTr>
                      <a:noFill/>
                    </a:lnBlToTr>
                    <a:solidFill>
                      <a:srgbClr val="FD4102"/>
                    </a:solidFill>
                  </a:tcPr>
                </a:tc>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b="1" dirty="0">
                          <a:solidFill>
                            <a:srgbClr val="FFFFFF"/>
                          </a:solidFill>
                          <a:latin typeface="Times New Roman" panose="02020603050405020304" charset="0"/>
                          <a:cs typeface="Times New Roman" panose="02020603050405020304" charset="0"/>
                        </a:rPr>
                        <a:t>2025E</a:t>
                      </a:r>
                      <a:endParaRPr lang="en-US" altLang="en-US" sz="1000" b="1" dirty="0">
                        <a:solidFill>
                          <a:srgbClr val="FFFFFF"/>
                        </a:solidFill>
                        <a:latin typeface="Times New Roman" panose="02020603050405020304" charset="0"/>
                        <a:cs typeface="Times New Roman" panose="02020603050405020304" charset="0"/>
                      </a:endParaRPr>
                    </a:p>
                  </a:txBody>
                  <a:tcPr marL="9525" marR="9525" marT="9525" marB="34290" anchor="ctr">
                    <a:lnL>
                      <a:noFill/>
                    </a:lnL>
                    <a:lnR>
                      <a:noFill/>
                    </a:lnR>
                    <a:lnT cap="flat">
                      <a:noFill/>
                    </a:lnT>
                    <a:lnB cap="flat">
                      <a:noFill/>
                    </a:lnB>
                    <a:lnTlToBr>
                      <a:noFill/>
                    </a:lnTlToBr>
                    <a:lnBlToTr>
                      <a:noFill/>
                    </a:lnBlToTr>
                    <a:solidFill>
                      <a:srgbClr val="FD4102"/>
                    </a:solidFill>
                  </a:tcPr>
                </a:tc>
                <a:tc>
                  <a:txBody>
                    <a:bodyPr/>
                    <a:lstStyle>
                      <a:lvl1pPr marL="0">
                        <a:defRPr b="1">
                          <a:solidFill>
                            <a:schemeClr val="lt1"/>
                          </a:solidFill>
                          <a:latin typeface="+mn-lt"/>
                          <a:ea typeface="+mn-ea"/>
                          <a:cs typeface="+mn-cs"/>
                        </a:defRPr>
                      </a:lvl1pPr>
                      <a:lvl2pPr marL="457200">
                        <a:defRPr b="1">
                          <a:solidFill>
                            <a:schemeClr val="lt1"/>
                          </a:solidFill>
                          <a:latin typeface="+mn-lt"/>
                          <a:ea typeface="+mn-ea"/>
                          <a:cs typeface="+mn-cs"/>
                        </a:defRPr>
                      </a:lvl2pPr>
                      <a:lvl3pPr marL="914400">
                        <a:defRPr b="1">
                          <a:solidFill>
                            <a:schemeClr val="lt1"/>
                          </a:solidFill>
                          <a:latin typeface="+mn-lt"/>
                          <a:ea typeface="+mn-ea"/>
                          <a:cs typeface="+mn-cs"/>
                        </a:defRPr>
                      </a:lvl3pPr>
                      <a:lvl4pPr marL="1371600">
                        <a:defRPr b="1">
                          <a:solidFill>
                            <a:schemeClr val="lt1"/>
                          </a:solidFill>
                          <a:latin typeface="+mn-lt"/>
                          <a:ea typeface="+mn-ea"/>
                          <a:cs typeface="+mn-cs"/>
                        </a:defRPr>
                      </a:lvl4pPr>
                      <a:lvl5pPr marL="1828800">
                        <a:defRPr b="1">
                          <a:solidFill>
                            <a:schemeClr val="lt1"/>
                          </a:solidFill>
                          <a:latin typeface="+mn-lt"/>
                          <a:ea typeface="+mn-ea"/>
                          <a:cs typeface="+mn-cs"/>
                        </a:defRPr>
                      </a:lvl5pPr>
                      <a:lvl6pPr marL="2286000">
                        <a:defRPr b="1">
                          <a:solidFill>
                            <a:schemeClr val="lt1"/>
                          </a:solidFill>
                          <a:latin typeface="+mn-lt"/>
                          <a:ea typeface="+mn-ea"/>
                          <a:cs typeface="+mn-cs"/>
                        </a:defRPr>
                      </a:lvl6pPr>
                      <a:lvl7pPr marL="2743200">
                        <a:defRPr b="1">
                          <a:solidFill>
                            <a:schemeClr val="lt1"/>
                          </a:solidFill>
                          <a:latin typeface="+mn-lt"/>
                          <a:ea typeface="+mn-ea"/>
                          <a:cs typeface="+mn-cs"/>
                        </a:defRPr>
                      </a:lvl7pPr>
                      <a:lvl8pPr marL="3200400">
                        <a:defRPr b="1">
                          <a:solidFill>
                            <a:schemeClr val="lt1"/>
                          </a:solidFill>
                          <a:latin typeface="+mn-lt"/>
                          <a:ea typeface="+mn-ea"/>
                          <a:cs typeface="+mn-cs"/>
                        </a:defRPr>
                      </a:lvl8pPr>
                      <a:lvl9pPr marL="3657600">
                        <a:defRPr b="1">
                          <a:solidFill>
                            <a:schemeClr val="lt1"/>
                          </a:solidFill>
                          <a:latin typeface="+mn-lt"/>
                          <a:ea typeface="+mn-ea"/>
                          <a:cs typeface="+mn-cs"/>
                        </a:defRPr>
                      </a:lvl9pPr>
                    </a:lstStyle>
                    <a:p>
                      <a:pPr indent="0" algn="ctr">
                        <a:buNone/>
                      </a:pPr>
                      <a:r>
                        <a:rPr lang="en-US" sz="1000" b="1" dirty="0">
                          <a:solidFill>
                            <a:srgbClr val="FFFFFF"/>
                          </a:solidFill>
                          <a:latin typeface="Times New Roman" panose="02020603050405020304" charset="0"/>
                          <a:cs typeface="Times New Roman" panose="02020603050405020304" charset="0"/>
                        </a:rPr>
                        <a:t>2026E</a:t>
                      </a:r>
                      <a:endParaRPr lang="en-US" altLang="en-US" sz="1000" b="1" dirty="0">
                        <a:solidFill>
                          <a:srgbClr val="FFFFFF"/>
                        </a:solidFill>
                        <a:latin typeface="Times New Roman" panose="02020603050405020304" charset="0"/>
                        <a:cs typeface="Times New Roman" panose="02020603050405020304" charset="0"/>
                      </a:endParaRPr>
                    </a:p>
                  </a:txBody>
                  <a:tcPr marL="9525" marR="9525" marT="9525" marB="34290" anchor="ctr">
                    <a:lnL>
                      <a:noFill/>
                    </a:lnL>
                    <a:lnR>
                      <a:noFill/>
                    </a:lnR>
                    <a:lnT cap="flat">
                      <a:noFill/>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Revenue</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81081.5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95766.1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121777.7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142822.7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162675.3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184967.7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Revenue growth</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38%</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18%</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27%</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17%</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14%</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14%</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EBIT </a:t>
                      </a:r>
                    </a:p>
                  </a:txBody>
                  <a:tcPr marL="9525" marR="9525" marT="9525" anchor="ctr">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-28681.7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-13318.1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-3541.1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8092.2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22522.5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40414.7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EBIT margin</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-35%</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-14%</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6%</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14%</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22%</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Tax rate </a:t>
                      </a:r>
                    </a:p>
                  </a:txBody>
                  <a:tcPr marL="9525" marR="9525" marT="9525" anchor="ctr">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10%</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21209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EBIT* (1-Tax) </a:t>
                      </a:r>
                    </a:p>
                  </a:txBody>
                  <a:tcPr marL="9525" marR="9525" marT="9525" anchor="ctr">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-29053.4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-14649.9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-4001.4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9144.2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25450.4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45668.6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 Depreciation &amp; Amortization</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6246</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5940.7</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7432.5</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8574.2</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9603.3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10734.4</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 Changes in working capital</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11057.0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-751.9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6031.1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4545.5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2329.0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4021.6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8"/>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 Capex</a:t>
                      </a:r>
                    </a:p>
                  </a:txBody>
                  <a:tcPr marL="9525" marR="9525" marT="9525" anchor="b">
                    <a:lnL>
                      <a:noFill/>
                    </a:lnL>
                    <a:lnR>
                      <a:noFill/>
                    </a:lnR>
                    <a:lnT cap="flat">
                      <a:noFill/>
                    </a:lnT>
                    <a:lnB cap="flat">
                      <a:noFill/>
                    </a:lnB>
                    <a:lnTlToBr>
                      <a:noFill/>
                    </a:lnTlToBr>
                    <a:lnBlToTr>
                      <a:noFill/>
                    </a:lnBlToTr>
                    <a:solidFill>
                      <a:schemeClr val="bg1"/>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-12211.6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-3182.8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-8544.1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-9716.3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-9724.8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-10378.9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9"/>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Unlevered free cash flow</a:t>
                      </a:r>
                    </a:p>
                  </a:txBody>
                  <a:tcPr marL="9525" marR="9525" marT="9525" anchor="b">
                    <a:lnL>
                      <a:noFill/>
                    </a:lnL>
                    <a:lnR>
                      <a:noFill/>
                    </a:lnR>
                    <a:lnT cap="flat">
                      <a:noFill/>
                    </a:lnT>
                    <a:lnB cap="flat">
                      <a:noFill/>
                    </a:lnB>
                    <a:lnTlToBr>
                      <a:noFill/>
                    </a:lnTlToBr>
                    <a:lnBlToTr>
                      <a:noFill/>
                    </a:lnBlToTr>
                    <a:solidFill>
                      <a:schemeClr val="bg1">
                        <a:lumMod val="85000"/>
                      </a:schemeClr>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1">
                          <a:solidFill>
                            <a:srgbClr val="000000"/>
                          </a:solidFill>
                          <a:latin typeface="Times New Roman" panose="02020603050405020304" charset="0"/>
                          <a:cs typeface="Times New Roman" panose="02020603050405020304" charset="0"/>
                        </a:rPr>
                        <a:t>-23962.0 </a:t>
                      </a:r>
                      <a:endParaRPr lang="en-US" altLang="en-US" sz="1030" b="1">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lumMod val="85000"/>
                      </a:schemeClr>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1">
                          <a:solidFill>
                            <a:srgbClr val="000000"/>
                          </a:solidFill>
                          <a:latin typeface="Times New Roman" panose="02020603050405020304" charset="0"/>
                          <a:cs typeface="Times New Roman" panose="02020603050405020304" charset="0"/>
                        </a:rPr>
                        <a:t>-12643.8 </a:t>
                      </a:r>
                      <a:endParaRPr lang="en-US" altLang="en-US" sz="1030" b="1">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lumMod val="85000"/>
                      </a:schemeClr>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1">
                          <a:solidFill>
                            <a:srgbClr val="000000"/>
                          </a:solidFill>
                          <a:latin typeface="Times New Roman" panose="02020603050405020304" charset="0"/>
                          <a:cs typeface="Times New Roman" panose="02020603050405020304" charset="0"/>
                        </a:rPr>
                        <a:t>918.2 </a:t>
                      </a:r>
                      <a:endParaRPr lang="en-US" altLang="en-US" sz="1030" b="1">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lumMod val="85000"/>
                      </a:schemeClr>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1">
                          <a:solidFill>
                            <a:srgbClr val="000000"/>
                          </a:solidFill>
                          <a:latin typeface="Times New Roman" panose="02020603050405020304" charset="0"/>
                          <a:cs typeface="Times New Roman" panose="02020603050405020304" charset="0"/>
                        </a:rPr>
                        <a:t>12547.6 </a:t>
                      </a:r>
                      <a:endParaRPr lang="en-US" altLang="en-US" sz="1030" b="1">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lumMod val="85000"/>
                      </a:schemeClr>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1">
                          <a:solidFill>
                            <a:srgbClr val="000000"/>
                          </a:solidFill>
                          <a:latin typeface="Times New Roman" panose="02020603050405020304" charset="0"/>
                          <a:cs typeface="Times New Roman" panose="02020603050405020304" charset="0"/>
                        </a:rPr>
                        <a:t>27657.9 </a:t>
                      </a:r>
                      <a:endParaRPr lang="en-US" altLang="en-US" sz="1030" b="1">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lumMod val="85000"/>
                      </a:schemeClr>
                    </a:solid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1">
                          <a:solidFill>
                            <a:srgbClr val="000000"/>
                          </a:solidFill>
                          <a:latin typeface="Times New Roman" panose="02020603050405020304" charset="0"/>
                          <a:cs typeface="Times New Roman" panose="02020603050405020304" charset="0"/>
                        </a:rPr>
                        <a:t>50045.7 </a:t>
                      </a:r>
                      <a:endParaRPr lang="en-US" altLang="en-US" sz="1030" b="1">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solidFill>
                      <a:schemeClr val="bg1">
                        <a:lumMod val="85000"/>
                      </a:schemeClr>
                    </a:solidFill>
                  </a:tcPr>
                </a:tc>
                <a:extLst>
                  <a:ext uri="{0D108BD9-81ED-4DB2-BD59-A6C34878D82A}">
                    <a16:rowId xmlns:a16="http://schemas.microsoft.com/office/drawing/2014/main" val="10010"/>
                  </a:ext>
                </a:extLst>
              </a:tr>
              <a:tr h="18161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Discount Factor</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0.91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0.82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0.75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0.68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0.61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0.56 </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11"/>
                  </a:ext>
                </a:extLst>
              </a:tr>
              <a:tr h="196850">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fontAlgn="ctr">
                        <a:buClrTx/>
                        <a:buSzTx/>
                        <a:buFontTx/>
                        <a:buNone/>
                      </a:pPr>
                      <a:r>
                        <a:rPr lang="en-US" altLang="zh-CN" sz="1050" b="1" kern="0" dirty="0">
                          <a:solidFill>
                            <a:schemeClr val="tx1"/>
                          </a:solidFill>
                          <a:effectLst/>
                          <a:latin typeface="Times New Roman" panose="02020603050405020304" charset="0"/>
                          <a:ea typeface="等线" panose="02010600030101010101" pitchFamily="2" charset="-122"/>
                          <a:cs typeface="Times New Roman" panose="02020603050405020304" charset="0"/>
                        </a:rPr>
                        <a:t>Time Factor</a:t>
                      </a: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1</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2</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3</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4</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a:solidFill>
                            <a:srgbClr val="000000"/>
                          </a:solidFill>
                          <a:latin typeface="Times New Roman" panose="02020603050405020304" charset="0"/>
                          <a:cs typeface="Times New Roman" panose="02020603050405020304" charset="0"/>
                        </a:rPr>
                        <a:t>5</a:t>
                      </a:r>
                      <a:endParaRPr lang="en-US" altLang="en-US" sz="1030" b="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tc>
                  <a:txBody>
                    <a:bodyPr/>
                    <a:lstStyle>
                      <a:lvl1pPr marL="0">
                        <a:defRPr>
                          <a:solidFill>
                            <a:schemeClr val="dk1"/>
                          </a:solidFill>
                          <a:latin typeface="+mn-lt"/>
                          <a:ea typeface="+mn-ea"/>
                          <a:cs typeface="+mn-cs"/>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indent="0">
                        <a:buNone/>
                      </a:pPr>
                      <a:r>
                        <a:rPr lang="en-US" sz="1030" b="0" dirty="0">
                          <a:solidFill>
                            <a:srgbClr val="000000"/>
                          </a:solidFill>
                          <a:latin typeface="Times New Roman" panose="02020603050405020304" charset="0"/>
                          <a:cs typeface="Times New Roman" panose="02020603050405020304" charset="0"/>
                        </a:rPr>
                        <a:t>6</a:t>
                      </a:r>
                      <a:endParaRPr lang="en-US" altLang="en-US" sz="1030" b="0" dirty="0">
                        <a:solidFill>
                          <a:srgbClr val="000000"/>
                        </a:solidFill>
                        <a:latin typeface="Times New Roman" panose="02020603050405020304" charset="0"/>
                        <a:cs typeface="Times New Roman" panose="02020603050405020304" charset="0"/>
                      </a:endParaRPr>
                    </a:p>
                  </a:txBody>
                  <a:tcPr marL="9525" marR="9525" marT="9525"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96" name="object 124"/>
          <p:cNvSpPr txBox="1"/>
          <p:nvPr>
            <p:custDataLst>
              <p:tags r:id="rId5"/>
            </p:custDataLst>
          </p:nvPr>
        </p:nvSpPr>
        <p:spPr>
          <a:xfrm>
            <a:off x="761934" y="1115513"/>
            <a:ext cx="2801303" cy="193675"/>
          </a:xfrm>
          <a:prstGeom prst="rect">
            <a:avLst/>
          </a:prstGeom>
        </p:spPr>
        <p:txBody>
          <a:bodyPr vert="horz" wrap="square" lIns="0" tIns="9525" rIns="0" bIns="0" rtlCol="0">
            <a:spAutoFit/>
          </a:bodyPr>
          <a:lstStyle/>
          <a:p>
            <a:pPr marL="12700">
              <a:lnSpc>
                <a:spcPct val="100000"/>
              </a:lnSpc>
              <a:spcBef>
                <a:spcPts val="100"/>
              </a:spcBef>
            </a:pPr>
            <a:r>
              <a:rPr lang="en-US" sz="1200" b="1" dirty="0">
                <a:latin typeface="Arial" panose="020B0604020202020204"/>
                <a:cs typeface="Arial" panose="020B0604020202020204"/>
              </a:rPr>
              <a:t>WACC Valuation</a:t>
            </a:r>
            <a:endParaRPr sz="1200" b="1" dirty="0">
              <a:latin typeface="Arial" panose="020B0604020202020204"/>
              <a:cs typeface="Arial" panose="020B0604020202020204"/>
            </a:endParaRPr>
          </a:p>
        </p:txBody>
      </p:sp>
      <p:sp>
        <p:nvSpPr>
          <p:cNvPr id="197" name="object 125"/>
          <p:cNvSpPr/>
          <p:nvPr>
            <p:custDataLst>
              <p:tags r:id="rId6"/>
            </p:custDataLst>
          </p:nvPr>
        </p:nvSpPr>
        <p:spPr>
          <a:xfrm>
            <a:off x="451485" y="1320839"/>
            <a:ext cx="1701000" cy="476"/>
          </a:xfrm>
          <a:custGeom>
            <a:avLst/>
            <a:gdLst/>
            <a:ahLst/>
            <a:cxnLst/>
            <a:rect l="l" t="t" r="r" b="b"/>
            <a:pathLst>
              <a:path w="5677535" h="635">
                <a:moveTo>
                  <a:pt x="0" y="0"/>
                </a:moveTo>
                <a:lnTo>
                  <a:pt x="5677200" y="321"/>
                </a:lnTo>
              </a:path>
            </a:pathLst>
          </a:custGeom>
          <a:solidFill>
            <a:srgbClr val="C00000"/>
          </a:solidFill>
          <a:ln w="19050">
            <a:solidFill>
              <a:srgbClr val="FD4102"/>
            </a:solidFill>
          </a:ln>
        </p:spPr>
        <p:txBody>
          <a:bodyPr wrap="square" lIns="0" tIns="0" rIns="0" bIns="0" rtlCol="0"/>
          <a:lstStyle/>
          <a:p>
            <a:endParaRPr sz="1350"/>
          </a:p>
        </p:txBody>
      </p:sp>
      <p:sp>
        <p:nvSpPr>
          <p:cNvPr id="199" name="object 136"/>
          <p:cNvSpPr txBox="1"/>
          <p:nvPr>
            <p:custDataLst>
              <p:tags r:id="rId7"/>
            </p:custDataLst>
          </p:nvPr>
        </p:nvSpPr>
        <p:spPr>
          <a:xfrm>
            <a:off x="3131154" y="1115817"/>
            <a:ext cx="2334259" cy="193675"/>
          </a:xfrm>
          <a:prstGeom prst="rect">
            <a:avLst/>
          </a:prstGeom>
        </p:spPr>
        <p:txBody>
          <a:bodyPr vert="horz" wrap="square" lIns="0" tIns="9525" rIns="0" bIns="0" rtlCol="0">
            <a:spAutoFit/>
          </a:bodyPr>
          <a:lstStyle/>
          <a:p>
            <a:pPr marL="12700">
              <a:lnSpc>
                <a:spcPct val="100000"/>
              </a:lnSpc>
              <a:spcBef>
                <a:spcPts val="100"/>
              </a:spcBef>
            </a:pPr>
            <a:r>
              <a:rPr lang="en-US" sz="1200" b="1" spc="-5" dirty="0">
                <a:latin typeface="Arial" panose="020B0604020202020204"/>
                <a:cs typeface="Arial" panose="020B0604020202020204"/>
              </a:rPr>
              <a:t>Valuation by DC</a:t>
            </a:r>
            <a:r>
              <a:rPr lang="en-US" altLang="zh-CN" sz="1200" b="1" spc="-5" dirty="0">
                <a:latin typeface="Arial" panose="020B0604020202020204"/>
                <a:cs typeface="Arial" panose="020B0604020202020204"/>
              </a:rPr>
              <a:t>F</a:t>
            </a:r>
          </a:p>
        </p:txBody>
      </p:sp>
      <p:sp>
        <p:nvSpPr>
          <p:cNvPr id="10" name="矩形 9"/>
          <p:cNvSpPr/>
          <p:nvPr>
            <p:custDataLst>
              <p:tags r:id="rId8"/>
            </p:custDataLst>
          </p:nvPr>
        </p:nvSpPr>
        <p:spPr>
          <a:xfrm>
            <a:off x="284765" y="1105315"/>
            <a:ext cx="189000" cy="216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FFFF"/>
                </a:solidFill>
                <a:latin typeface="Arial" panose="020B0604020202020204"/>
                <a:cs typeface="Arial" panose="020B0604020202020204"/>
              </a:rPr>
              <a:t>1</a:t>
            </a:r>
            <a:endParaRPr lang="zh-CN" altLang="en-US" sz="1200" b="1" dirty="0">
              <a:solidFill>
                <a:srgbClr val="FFFFFF"/>
              </a:solidFill>
              <a:latin typeface="Arial" panose="020B0604020202020204"/>
              <a:cs typeface="Arial" panose="020B0604020202020204"/>
            </a:endParaRPr>
          </a:p>
        </p:txBody>
      </p:sp>
      <p:sp>
        <p:nvSpPr>
          <p:cNvPr id="203" name="矩形 202"/>
          <p:cNvSpPr/>
          <p:nvPr>
            <p:custDataLst>
              <p:tags r:id="rId9"/>
            </p:custDataLst>
          </p:nvPr>
        </p:nvSpPr>
        <p:spPr>
          <a:xfrm>
            <a:off x="2838032" y="1089534"/>
            <a:ext cx="189000" cy="216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FFFF"/>
                </a:solidFill>
                <a:latin typeface="Arial" panose="020B0604020202020204"/>
                <a:cs typeface="Arial" panose="020B0604020202020204"/>
              </a:rPr>
              <a:t>2</a:t>
            </a:r>
            <a:endParaRPr lang="zh-CN" altLang="en-US" sz="1200" b="1" dirty="0">
              <a:solidFill>
                <a:srgbClr val="FFFFFF"/>
              </a:solidFill>
              <a:latin typeface="Arial" panose="020B0604020202020204"/>
              <a:cs typeface="Arial" panose="020B0604020202020204"/>
            </a:endParaRPr>
          </a:p>
        </p:txBody>
      </p:sp>
      <p:sp>
        <p:nvSpPr>
          <p:cNvPr id="204" name="文本框 203"/>
          <p:cNvSpPr txBox="1"/>
          <p:nvPr>
            <p:custDataLst>
              <p:tags r:id="rId10"/>
            </p:custDataLst>
          </p:nvPr>
        </p:nvSpPr>
        <p:spPr>
          <a:xfrm>
            <a:off x="6934827" y="1772564"/>
            <a:ext cx="232869" cy="275590"/>
          </a:xfrm>
          <a:prstGeom prst="rect">
            <a:avLst/>
          </a:prstGeom>
          <a:noFill/>
        </p:spPr>
        <p:txBody>
          <a:bodyPr wrap="square" rtlCol="0">
            <a:spAutoFit/>
          </a:bodyPr>
          <a:lstStyle/>
          <a:p>
            <a:pPr marL="102235">
              <a:spcBef>
                <a:spcPts val="420"/>
              </a:spcBef>
            </a:pPr>
            <a:r>
              <a:rPr lang="en-US" altLang="zh-CN" sz="1200" b="1" dirty="0">
                <a:solidFill>
                  <a:srgbClr val="FFFFFF"/>
                </a:solidFill>
                <a:latin typeface="Arial" panose="020B0604020202020204"/>
                <a:cs typeface="Arial" panose="020B0604020202020204"/>
              </a:rPr>
              <a:t>2</a:t>
            </a:r>
            <a:endParaRPr lang="zh-CN" altLang="en-US" sz="1200" b="1" dirty="0">
              <a:solidFill>
                <a:srgbClr val="FFFFFF"/>
              </a:solidFill>
              <a:latin typeface="Arial" panose="020B0604020202020204"/>
              <a:cs typeface="Arial" panose="020B0604020202020204"/>
            </a:endParaRPr>
          </a:p>
        </p:txBody>
      </p:sp>
      <p:cxnSp>
        <p:nvCxnSpPr>
          <p:cNvPr id="207" name="直接连接符 206"/>
          <p:cNvCxnSpPr/>
          <p:nvPr>
            <p:custDataLst>
              <p:tags r:id="rId11"/>
            </p:custDataLst>
          </p:nvPr>
        </p:nvCxnSpPr>
        <p:spPr>
          <a:xfrm>
            <a:off x="415763" y="6598280"/>
            <a:ext cx="48006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12"/>
            </p:custDataLst>
          </p:nvPr>
        </p:nvSpPr>
        <p:spPr>
          <a:xfrm>
            <a:off x="390603" y="4046427"/>
            <a:ext cx="189000" cy="216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FFFF"/>
                </a:solidFill>
                <a:latin typeface="Arial" panose="020B0604020202020204"/>
                <a:cs typeface="Arial" panose="020B0604020202020204"/>
              </a:rPr>
              <a:t>3</a:t>
            </a:r>
            <a:endParaRPr lang="zh-CN" altLang="en-US" sz="1200" b="1" dirty="0">
              <a:solidFill>
                <a:srgbClr val="FFFFFF"/>
              </a:solidFill>
              <a:latin typeface="Arial" panose="020B0604020202020204"/>
              <a:cs typeface="Arial" panose="020B0604020202020204"/>
            </a:endParaRPr>
          </a:p>
        </p:txBody>
      </p:sp>
      <p:sp>
        <p:nvSpPr>
          <p:cNvPr id="35" name="object 124"/>
          <p:cNvSpPr txBox="1"/>
          <p:nvPr>
            <p:custDataLst>
              <p:tags r:id="rId13"/>
            </p:custDataLst>
          </p:nvPr>
        </p:nvSpPr>
        <p:spPr>
          <a:xfrm>
            <a:off x="741753" y="4047267"/>
            <a:ext cx="2801303" cy="193675"/>
          </a:xfrm>
          <a:prstGeom prst="rect">
            <a:avLst/>
          </a:prstGeom>
        </p:spPr>
        <p:txBody>
          <a:bodyPr vert="horz" wrap="square" lIns="0" tIns="9525" rIns="0" bIns="0" rtlCol="0">
            <a:spAutoFit/>
          </a:bodyPr>
          <a:lstStyle/>
          <a:p>
            <a:pPr marL="12700">
              <a:lnSpc>
                <a:spcPct val="100000"/>
              </a:lnSpc>
              <a:spcBef>
                <a:spcPts val="100"/>
              </a:spcBef>
            </a:pPr>
            <a:r>
              <a:rPr lang="en-US" altLang="zh-CN" sz="1200" b="1" dirty="0">
                <a:latin typeface="Arial" panose="020B0604020202020204"/>
                <a:cs typeface="Arial" panose="020B0604020202020204"/>
              </a:rPr>
              <a:t>DCF Analysis</a:t>
            </a:r>
            <a:endParaRPr sz="1200" b="1" dirty="0">
              <a:latin typeface="Arial" panose="020B0604020202020204"/>
              <a:cs typeface="Arial" panose="020B0604020202020204"/>
            </a:endParaRPr>
          </a:p>
        </p:txBody>
      </p:sp>
      <p:sp>
        <p:nvSpPr>
          <p:cNvPr id="41" name="object 124"/>
          <p:cNvSpPr txBox="1"/>
          <p:nvPr>
            <p:custDataLst>
              <p:tags r:id="rId14"/>
            </p:custDataLst>
          </p:nvPr>
        </p:nvSpPr>
        <p:spPr>
          <a:xfrm>
            <a:off x="3120359" y="4110322"/>
            <a:ext cx="2721526" cy="193675"/>
          </a:xfrm>
          <a:prstGeom prst="rect">
            <a:avLst/>
          </a:prstGeom>
        </p:spPr>
        <p:txBody>
          <a:bodyPr vert="horz" wrap="square" lIns="0" tIns="9525" rIns="0" bIns="0" rtlCol="0">
            <a:spAutoFit/>
          </a:bodyPr>
          <a:lstStyle/>
          <a:p>
            <a:pPr marL="12700">
              <a:lnSpc>
                <a:spcPct val="100000"/>
              </a:lnSpc>
              <a:spcBef>
                <a:spcPts val="100"/>
              </a:spcBef>
            </a:pPr>
            <a:r>
              <a:rPr lang="en-US" altLang="zh-CN" sz="1200" b="1" dirty="0">
                <a:latin typeface="Arial" panose="020B0604020202020204"/>
                <a:cs typeface="Arial" panose="020B0604020202020204"/>
              </a:rPr>
              <a:t>Sensitivity Analysis</a:t>
            </a:r>
            <a:endParaRPr sz="1200" b="1" dirty="0">
              <a:latin typeface="Arial" panose="020B0604020202020204"/>
              <a:cs typeface="Arial" panose="020B0604020202020204"/>
            </a:endParaRPr>
          </a:p>
        </p:txBody>
      </p:sp>
      <p:sp>
        <p:nvSpPr>
          <p:cNvPr id="48" name="object 125"/>
          <p:cNvSpPr/>
          <p:nvPr>
            <p:custDataLst>
              <p:tags r:id="rId15"/>
            </p:custDataLst>
          </p:nvPr>
        </p:nvSpPr>
        <p:spPr>
          <a:xfrm>
            <a:off x="534864" y="4261951"/>
            <a:ext cx="1755000" cy="476"/>
          </a:xfrm>
          <a:custGeom>
            <a:avLst/>
            <a:gdLst/>
            <a:ahLst/>
            <a:cxnLst/>
            <a:rect l="l" t="t" r="r" b="b"/>
            <a:pathLst>
              <a:path w="5677535" h="635">
                <a:moveTo>
                  <a:pt x="0" y="0"/>
                </a:moveTo>
                <a:lnTo>
                  <a:pt x="5677200" y="321"/>
                </a:lnTo>
              </a:path>
            </a:pathLst>
          </a:custGeom>
          <a:solidFill>
            <a:srgbClr val="C00000"/>
          </a:solidFill>
          <a:ln w="19050">
            <a:solidFill>
              <a:srgbClr val="FD4102"/>
            </a:solidFill>
          </a:ln>
        </p:spPr>
        <p:txBody>
          <a:bodyPr wrap="square" lIns="0" tIns="0" rIns="0" bIns="0" rtlCol="0"/>
          <a:lstStyle/>
          <a:p>
            <a:endParaRPr sz="1350"/>
          </a:p>
        </p:txBody>
      </p:sp>
      <p:sp>
        <p:nvSpPr>
          <p:cNvPr id="51" name="object 125"/>
          <p:cNvSpPr/>
          <p:nvPr>
            <p:custDataLst>
              <p:tags r:id="rId16"/>
            </p:custDataLst>
          </p:nvPr>
        </p:nvSpPr>
        <p:spPr>
          <a:xfrm>
            <a:off x="2968856" y="4303226"/>
            <a:ext cx="6534000" cy="476"/>
          </a:xfrm>
          <a:custGeom>
            <a:avLst/>
            <a:gdLst/>
            <a:ahLst/>
            <a:cxnLst/>
            <a:rect l="l" t="t" r="r" b="b"/>
            <a:pathLst>
              <a:path w="5677535" h="635">
                <a:moveTo>
                  <a:pt x="0" y="0"/>
                </a:moveTo>
                <a:lnTo>
                  <a:pt x="5677200" y="321"/>
                </a:lnTo>
              </a:path>
            </a:pathLst>
          </a:custGeom>
          <a:solidFill>
            <a:srgbClr val="C00000"/>
          </a:solidFill>
          <a:ln w="19050">
            <a:solidFill>
              <a:srgbClr val="FD4102"/>
            </a:solidFill>
          </a:ln>
        </p:spPr>
        <p:txBody>
          <a:bodyPr wrap="square" lIns="0" tIns="0" rIns="0" bIns="0" rtlCol="0"/>
          <a:lstStyle/>
          <a:p>
            <a:endParaRPr sz="1350"/>
          </a:p>
        </p:txBody>
      </p:sp>
      <p:sp>
        <p:nvSpPr>
          <p:cNvPr id="52" name="object 125"/>
          <p:cNvSpPr/>
          <p:nvPr>
            <p:custDataLst>
              <p:tags r:id="rId17"/>
            </p:custDataLst>
          </p:nvPr>
        </p:nvSpPr>
        <p:spPr>
          <a:xfrm>
            <a:off x="2934806" y="1305599"/>
            <a:ext cx="6534000" cy="476"/>
          </a:xfrm>
          <a:custGeom>
            <a:avLst/>
            <a:gdLst/>
            <a:ahLst/>
            <a:cxnLst/>
            <a:rect l="l" t="t" r="r" b="b"/>
            <a:pathLst>
              <a:path w="5677535" h="635">
                <a:moveTo>
                  <a:pt x="0" y="0"/>
                </a:moveTo>
                <a:lnTo>
                  <a:pt x="5677200" y="321"/>
                </a:lnTo>
              </a:path>
            </a:pathLst>
          </a:custGeom>
          <a:solidFill>
            <a:srgbClr val="FD4102"/>
          </a:solidFill>
          <a:ln w="19050">
            <a:solidFill>
              <a:srgbClr val="FD4102"/>
            </a:solidFill>
          </a:ln>
        </p:spPr>
        <p:txBody>
          <a:bodyPr wrap="square" lIns="0" tIns="0" rIns="0" bIns="0" rtlCol="0"/>
          <a:lstStyle/>
          <a:p>
            <a:endParaRPr sz="1350"/>
          </a:p>
        </p:txBody>
      </p:sp>
      <p:sp>
        <p:nvSpPr>
          <p:cNvPr id="53" name="文本框 52"/>
          <p:cNvSpPr txBox="1"/>
          <p:nvPr>
            <p:custDataLst>
              <p:tags r:id="rId18"/>
            </p:custDataLst>
          </p:nvPr>
        </p:nvSpPr>
        <p:spPr>
          <a:xfrm>
            <a:off x="411746" y="6551351"/>
            <a:ext cx="4475018" cy="275590"/>
          </a:xfrm>
          <a:prstGeom prst="rect">
            <a:avLst/>
          </a:prstGeom>
          <a:noFill/>
        </p:spPr>
        <p:txBody>
          <a:bodyPr wrap="square" rtlCol="0">
            <a:spAutoFit/>
          </a:bodyPr>
          <a:lstStyle/>
          <a:p>
            <a:pPr>
              <a:buClrTx/>
              <a:buSzTx/>
              <a:buFontTx/>
            </a:pPr>
            <a:r>
              <a:rPr lang="en-US" altLang="zh-CN" sz="1200" dirty="0">
                <a:solidFill>
                  <a:schemeClr val="tx1">
                    <a:lumMod val="50000"/>
                    <a:lumOff val="50000"/>
                  </a:schemeClr>
                </a:solidFill>
                <a:latin typeface="Palatino Linotype" panose="02040502050505030304" pitchFamily="18" charset="0"/>
                <a:ea typeface="PingFang SC" panose="020B0400000000000000" pitchFamily="34" charset="-122"/>
              </a:rPr>
              <a:t>Source: Kwai prospectus, Company filings, Wind, Choice</a:t>
            </a:r>
          </a:p>
        </p:txBody>
      </p:sp>
      <p:sp>
        <p:nvSpPr>
          <p:cNvPr id="44" name="矩形 43"/>
          <p:cNvSpPr/>
          <p:nvPr>
            <p:custDataLst>
              <p:tags r:id="rId19"/>
            </p:custDataLst>
          </p:nvPr>
        </p:nvSpPr>
        <p:spPr>
          <a:xfrm>
            <a:off x="2859143" y="4077866"/>
            <a:ext cx="189000" cy="216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FFFF"/>
                </a:solidFill>
                <a:latin typeface="Arial" panose="020B0604020202020204"/>
                <a:cs typeface="Arial" panose="020B0604020202020204"/>
              </a:rPr>
              <a:t>4</a:t>
            </a:r>
            <a:endParaRPr lang="zh-CN" altLang="en-US" sz="1200" b="1" dirty="0">
              <a:solidFill>
                <a:srgbClr val="FFFFFF"/>
              </a:solidFill>
              <a:latin typeface="Arial" panose="020B0604020202020204"/>
              <a:cs typeface="Arial" panose="020B0604020202020204"/>
            </a:endParaRPr>
          </a:p>
        </p:txBody>
      </p:sp>
      <p:cxnSp>
        <p:nvCxnSpPr>
          <p:cNvPr id="3" name="直线连接符 2">
            <a:extLst>
              <a:ext uri="{FF2B5EF4-FFF2-40B4-BE49-F238E27FC236}">
                <a16:creationId xmlns:a16="http://schemas.microsoft.com/office/drawing/2014/main" id="{E1126DBA-A338-B3D2-5990-A2EE211DAF41}"/>
              </a:ext>
            </a:extLst>
          </p:cNvPr>
          <p:cNvCxnSpPr>
            <a:cxnSpLocks/>
          </p:cNvCxnSpPr>
          <p:nvPr/>
        </p:nvCxnSpPr>
        <p:spPr>
          <a:xfrm>
            <a:off x="5924316" y="-26554"/>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8" name="矩形 7">
            <a:extLst>
              <a:ext uri="{FF2B5EF4-FFF2-40B4-BE49-F238E27FC236}">
                <a16:creationId xmlns:a16="http://schemas.microsoft.com/office/drawing/2014/main" id="{EF2B27C0-CB45-5DEF-B20A-9250D5B8BCEC}"/>
              </a:ext>
            </a:extLst>
          </p:cNvPr>
          <p:cNvSpPr/>
          <p:nvPr/>
        </p:nvSpPr>
        <p:spPr>
          <a:xfrm>
            <a:off x="5838288" y="-25115"/>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11" name="矩形 10">
            <a:extLst>
              <a:ext uri="{FF2B5EF4-FFF2-40B4-BE49-F238E27FC236}">
                <a16:creationId xmlns:a16="http://schemas.microsoft.com/office/drawing/2014/main" id="{37D3F1FA-5398-B370-49E4-84D19F481687}"/>
              </a:ext>
            </a:extLst>
          </p:cNvPr>
          <p:cNvSpPr/>
          <p:nvPr/>
        </p:nvSpPr>
        <p:spPr>
          <a:xfrm>
            <a:off x="3880806" y="-28503"/>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0" name="矩形 19">
            <a:extLst>
              <a:ext uri="{FF2B5EF4-FFF2-40B4-BE49-F238E27FC236}">
                <a16:creationId xmlns:a16="http://schemas.microsoft.com/office/drawing/2014/main" id="{DE7812A8-12F0-FFFB-19B2-D20BDEC7B2DA}"/>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1" name="矩形 20">
            <a:extLst>
              <a:ext uri="{FF2B5EF4-FFF2-40B4-BE49-F238E27FC236}">
                <a16:creationId xmlns:a16="http://schemas.microsoft.com/office/drawing/2014/main" id="{F52A4A1A-1532-07AC-6186-CE1D4BAB8CD0}"/>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2" name="矩形 21">
            <a:extLst>
              <a:ext uri="{FF2B5EF4-FFF2-40B4-BE49-F238E27FC236}">
                <a16:creationId xmlns:a16="http://schemas.microsoft.com/office/drawing/2014/main" id="{D56D1E19-6C2E-F17F-537E-47B248702C53}"/>
              </a:ext>
            </a:extLst>
          </p:cNvPr>
          <p:cNvSpPr/>
          <p:nvPr/>
        </p:nvSpPr>
        <p:spPr>
          <a:xfrm>
            <a:off x="7849880" y="-28503"/>
            <a:ext cx="2065491" cy="337542"/>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Firm</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Valuation</a:t>
            </a:r>
            <a:endParaRPr kumimoji="1" lang="zh-CN" altLang="en-US" sz="1400" b="1" dirty="0" err="1">
              <a:solidFill>
                <a:schemeClr val="bg1"/>
              </a:solidFill>
              <a:latin typeface="Times" pitchFamily="2" charset="0"/>
              <a:cs typeface="Arial" panose="020B0604020202020204" pitchFamily="34" charset="0"/>
            </a:endParaRPr>
          </a:p>
        </p:txBody>
      </p:sp>
      <p:cxnSp>
        <p:nvCxnSpPr>
          <p:cNvPr id="23" name="直线连接符 22">
            <a:extLst>
              <a:ext uri="{FF2B5EF4-FFF2-40B4-BE49-F238E27FC236}">
                <a16:creationId xmlns:a16="http://schemas.microsoft.com/office/drawing/2014/main" id="{859B3AEB-9CB7-5BDE-3701-062FC8CD8367}"/>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线连接符 23">
            <a:extLst>
              <a:ext uri="{FF2B5EF4-FFF2-40B4-BE49-F238E27FC236}">
                <a16:creationId xmlns:a16="http://schemas.microsoft.com/office/drawing/2014/main" id="{3577854F-39E2-0529-E7C0-40673D640B3D}"/>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720C85D7-9DA6-58C4-EE78-CDBCDFC0971F}"/>
              </a:ext>
            </a:extLst>
          </p:cNvPr>
          <p:cNvCxnSpPr>
            <a:cxnSpLocks/>
          </p:cNvCxnSpPr>
          <p:nvPr/>
        </p:nvCxnSpPr>
        <p:spPr>
          <a:xfrm>
            <a:off x="5825021"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直线连接符 25">
            <a:extLst>
              <a:ext uri="{FF2B5EF4-FFF2-40B4-BE49-F238E27FC236}">
                <a16:creationId xmlns:a16="http://schemas.microsoft.com/office/drawing/2014/main" id="{D1E14C66-2C07-29EA-F89C-2540A9BD9B17}"/>
              </a:ext>
            </a:extLst>
          </p:cNvPr>
          <p:cNvCxnSpPr>
            <a:cxnSpLocks/>
          </p:cNvCxnSpPr>
          <p:nvPr/>
        </p:nvCxnSpPr>
        <p:spPr>
          <a:xfrm>
            <a:off x="7849880" y="-28503"/>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015" y="471721"/>
            <a:ext cx="9368110" cy="509801"/>
          </a:xfrm>
        </p:spPr>
        <p:txBody>
          <a:bodyPr/>
          <a:lstStyle/>
          <a:p>
            <a:r>
              <a:rPr lang="en-US" b="1" dirty="0">
                <a:latin typeface="Times New Roman Bold" panose="02020603050405020304" charset="0"/>
                <a:cs typeface="Times New Roman Bold" panose="02020603050405020304" charset="0"/>
              </a:rPr>
              <a:t>Basic Information</a:t>
            </a:r>
            <a:endParaRPr lang="zh-CN" altLang="en-US" b="1" dirty="0">
              <a:latin typeface="Times New Roman Bold" panose="02020603050405020304" charset="0"/>
              <a:cs typeface="Times New Roman Bold" panose="02020603050405020304" charset="0"/>
            </a:endParaRPr>
          </a:p>
        </p:txBody>
      </p:sp>
      <p:sp>
        <p:nvSpPr>
          <p:cNvPr id="9" name="Text Placeholder 5"/>
          <p:cNvSpPr txBox="1"/>
          <p:nvPr/>
        </p:nvSpPr>
        <p:spPr>
          <a:xfrm>
            <a:off x="199492" y="4833742"/>
            <a:ext cx="9757308" cy="1693267"/>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lvl="1"/>
            <a:endParaRPr lang="en-US" sz="2000" dirty="0">
              <a:latin typeface="Times New Roman" panose="02020603050405020304" charset="0"/>
              <a:cs typeface="Times New Roman" panose="02020603050405020304" charset="0"/>
            </a:endParaRPr>
          </a:p>
          <a:p>
            <a:pPr lvl="2"/>
            <a:endParaRPr lang="en-US" sz="1800" dirty="0">
              <a:latin typeface="Times New Roman" panose="02020603050405020304" charset="0"/>
              <a:cs typeface="Times New Roman" panose="02020603050405020304" charset="0"/>
            </a:endParaRPr>
          </a:p>
        </p:txBody>
      </p:sp>
      <p:sp>
        <p:nvSpPr>
          <p:cNvPr id="4" name="矩形 3">
            <a:extLst>
              <a:ext uri="{FF2B5EF4-FFF2-40B4-BE49-F238E27FC236}">
                <a16:creationId xmlns:a16="http://schemas.microsoft.com/office/drawing/2014/main" id="{86A8C8D3-D535-314B-F2F2-32992CF57935}"/>
              </a:ext>
            </a:extLst>
          </p:cNvPr>
          <p:cNvSpPr/>
          <p:nvPr/>
        </p:nvSpPr>
        <p:spPr>
          <a:xfrm>
            <a:off x="225686" y="1205507"/>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1</a:t>
            </a:r>
            <a:endParaRPr lang="zh-CN" altLang="en-US" sz="1600" b="1" dirty="0">
              <a:solidFill>
                <a:srgbClr val="FFFFFF"/>
              </a:solidFill>
              <a:latin typeface="Arial" panose="020B0604020202020204"/>
              <a:cs typeface="Arial" panose="020B0604020202020204"/>
            </a:endParaRPr>
          </a:p>
        </p:txBody>
      </p:sp>
      <p:sp>
        <p:nvSpPr>
          <p:cNvPr id="5" name="object 124">
            <a:extLst>
              <a:ext uri="{FF2B5EF4-FFF2-40B4-BE49-F238E27FC236}">
                <a16:creationId xmlns:a16="http://schemas.microsoft.com/office/drawing/2014/main" id="{5ABF45CB-4BE7-7C04-CAE6-18DCDA098587}"/>
              </a:ext>
            </a:extLst>
          </p:cNvPr>
          <p:cNvSpPr txBox="1"/>
          <p:nvPr/>
        </p:nvSpPr>
        <p:spPr>
          <a:xfrm>
            <a:off x="587811" y="1191763"/>
            <a:ext cx="7113905" cy="289560"/>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latin typeface="Arial" panose="020B0604020202020204"/>
                <a:cs typeface="Arial" panose="020B0604020202020204"/>
              </a:rPr>
              <a:t>Issuing Background</a:t>
            </a:r>
            <a:endParaRPr lang="en-US" sz="1800" b="1" spc="-5" dirty="0">
              <a:latin typeface="Arial" panose="020B0604020202020204"/>
              <a:cs typeface="Arial" panose="020B0604020202020204"/>
            </a:endParaRPr>
          </a:p>
        </p:txBody>
      </p:sp>
      <p:cxnSp>
        <p:nvCxnSpPr>
          <p:cNvPr id="12" name="直接连接符 4">
            <a:extLst>
              <a:ext uri="{FF2B5EF4-FFF2-40B4-BE49-F238E27FC236}">
                <a16:creationId xmlns:a16="http://schemas.microsoft.com/office/drawing/2014/main" id="{53C7E628-4DA4-E88F-DA91-688395885A77}"/>
              </a:ext>
            </a:extLst>
          </p:cNvPr>
          <p:cNvCxnSpPr/>
          <p:nvPr/>
        </p:nvCxnSpPr>
        <p:spPr>
          <a:xfrm>
            <a:off x="399851" y="1504118"/>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7" name="表格 16">
            <a:extLst>
              <a:ext uri="{FF2B5EF4-FFF2-40B4-BE49-F238E27FC236}">
                <a16:creationId xmlns:a16="http://schemas.microsoft.com/office/drawing/2014/main" id="{2DE557BD-3B95-FCC2-C869-953E6AF7F83E}"/>
              </a:ext>
            </a:extLst>
          </p:cNvPr>
          <p:cNvGraphicFramePr/>
          <p:nvPr>
            <p:custDataLst>
              <p:tags r:id="rId1"/>
            </p:custDataLst>
          </p:nvPr>
        </p:nvGraphicFramePr>
        <p:xfrm>
          <a:off x="307340" y="1665598"/>
          <a:ext cx="5977014" cy="5106295"/>
        </p:xfrm>
        <a:graphic>
          <a:graphicData uri="http://schemas.openxmlformats.org/drawingml/2006/table">
            <a:tbl>
              <a:tblPr firstRow="1" bandRow="1">
                <a:tableStyleId>{5C22544A-7EE6-4342-B048-85BDC9FD1C3A}</a:tableStyleId>
              </a:tblPr>
              <a:tblGrid>
                <a:gridCol w="1908562">
                  <a:extLst>
                    <a:ext uri="{9D8B030D-6E8A-4147-A177-3AD203B41FA5}">
                      <a16:colId xmlns:a16="http://schemas.microsoft.com/office/drawing/2014/main" val="20000"/>
                    </a:ext>
                  </a:extLst>
                </a:gridCol>
                <a:gridCol w="4068452">
                  <a:extLst>
                    <a:ext uri="{9D8B030D-6E8A-4147-A177-3AD203B41FA5}">
                      <a16:colId xmlns:a16="http://schemas.microsoft.com/office/drawing/2014/main" val="20001"/>
                    </a:ext>
                  </a:extLst>
                </a:gridCol>
              </a:tblGrid>
              <a:tr h="266975">
                <a:tc>
                  <a:txBody>
                    <a:bodyPr/>
                    <a:lstStyle/>
                    <a:p>
                      <a:pPr indent="0" algn="ctr">
                        <a:buNone/>
                      </a:pPr>
                      <a:r>
                        <a:rPr lang="en-US" sz="1200" b="1" dirty="0">
                          <a:solidFill>
                            <a:srgbClr val="FFFFFF"/>
                          </a:solidFill>
                          <a:latin typeface="Arial Regular" panose="020B0604020202020204" charset="0"/>
                          <a:cs typeface="Arial Regular" panose="020B0604020202020204" charset="0"/>
                        </a:rPr>
                        <a:t>Items</a:t>
                      </a:r>
                      <a:endParaRPr lang="en-US" altLang="en-US" sz="1200" b="1" dirty="0">
                        <a:solidFill>
                          <a:srgbClr val="FFFFFF"/>
                        </a:solidFill>
                        <a:latin typeface="Arial Regular" panose="020B0604020202020204" charset="0"/>
                        <a:cs typeface="Arial Regular" panose="020B0604020202020204" charset="0"/>
                      </a:endParaRPr>
                    </a:p>
                  </a:txBody>
                  <a:tcPr marL="12700" marR="12700" marT="12700" anchor="b">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tc>
                  <a:txBody>
                    <a:bodyPr/>
                    <a:lstStyle/>
                    <a:p>
                      <a:pPr indent="0" algn="ctr">
                        <a:buNone/>
                      </a:pPr>
                      <a:r>
                        <a:rPr lang="en-US" altLang="en-US" sz="1200" b="1" dirty="0">
                          <a:solidFill>
                            <a:srgbClr val="FFFFFF"/>
                          </a:solidFill>
                          <a:latin typeface="Arial Regular" panose="020B0604020202020204" charset="0"/>
                          <a:cs typeface="Arial Regular" panose="020B0604020202020204" charset="0"/>
                        </a:rPr>
                        <a:t>Information</a:t>
                      </a:r>
                    </a:p>
                  </a:txBody>
                  <a:tcPr marL="12700" marR="12700" marT="12700" anchor="b">
                    <a:lnL>
                      <a:noFill/>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rgbClr val="FD4102"/>
                    </a:solidFill>
                  </a:tcPr>
                </a:tc>
                <a:extLst>
                  <a:ext uri="{0D108BD9-81ED-4DB2-BD59-A6C34878D82A}">
                    <a16:rowId xmlns:a16="http://schemas.microsoft.com/office/drawing/2014/main" val="10000"/>
                  </a:ext>
                </a:extLst>
              </a:tr>
              <a:tr h="266975">
                <a:tc>
                  <a:txBody>
                    <a:bodyPr/>
                    <a:lstStyle/>
                    <a:p>
                      <a:pPr indent="0" algn="ctr">
                        <a:buNone/>
                      </a:pPr>
                      <a:r>
                        <a:rPr lang="en-US" altLang="en-US" sz="1200" b="1" dirty="0">
                          <a:solidFill>
                            <a:srgbClr val="101214"/>
                          </a:solidFill>
                          <a:latin typeface="Arial Regular" panose="020B0604020202020204" charset="0"/>
                          <a:cs typeface="Arial Regular" panose="020B0604020202020204" charset="0"/>
                        </a:rPr>
                        <a:t>Method of IPO</a:t>
                      </a: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altLang="en-US" sz="1200" b="0" dirty="0">
                          <a:solidFill>
                            <a:schemeClr val="bg2"/>
                          </a:solidFill>
                          <a:latin typeface="Arial Regular" panose="020B0604020202020204" charset="0"/>
                          <a:cs typeface="Arial Regular" panose="020B0604020202020204" charset="0"/>
                        </a:rPr>
                        <a:t>Global Sale</a:t>
                      </a: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3277194279"/>
                  </a:ext>
                </a:extLst>
              </a:tr>
              <a:tr h="266975">
                <a:tc>
                  <a:txBody>
                    <a:bodyPr/>
                    <a:lstStyle/>
                    <a:p>
                      <a:pPr indent="0" algn="ctr">
                        <a:buNone/>
                      </a:pPr>
                      <a:r>
                        <a:rPr lang="en-US" sz="1200" b="1" dirty="0">
                          <a:solidFill>
                            <a:srgbClr val="101214"/>
                          </a:solidFill>
                          <a:latin typeface="Arial Regular" panose="020B0604020202020204" charset="0"/>
                          <a:cs typeface="Arial Regular" panose="020B0604020202020204" charset="0"/>
                        </a:rPr>
                        <a:t>Date of IPO</a:t>
                      </a:r>
                      <a:endParaRPr lang="en-US" altLang="en-US" sz="1200" b="1" dirty="0">
                        <a:solidFill>
                          <a:srgbClr val="101214"/>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altLang="zh-CN" sz="1200" b="0" dirty="0">
                          <a:solidFill>
                            <a:schemeClr val="bg2"/>
                          </a:solidFill>
                          <a:latin typeface="Arial Regular" panose="020B0604020202020204" charset="0"/>
                          <a:cs typeface="Arial Regular" panose="020B0604020202020204" charset="0"/>
                        </a:rPr>
                        <a:t>2021-2-5</a:t>
                      </a:r>
                      <a:endParaRPr lang="en-US" altLang="en-US" sz="12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469314">
                <a:tc>
                  <a:txBody>
                    <a:bodyPr/>
                    <a:lstStyle/>
                    <a:p>
                      <a:pPr indent="0" algn="ctr">
                        <a:buNone/>
                      </a:pPr>
                      <a:r>
                        <a:rPr lang="en-US" altLang="zh-CN" sz="1200" b="1" i="1" dirty="0">
                          <a:solidFill>
                            <a:srgbClr val="000000"/>
                          </a:solidFill>
                          <a:latin typeface="Arial Regular" panose="020B0604020202020204" charset="0"/>
                          <a:cs typeface="Arial Regular" panose="020B0604020202020204" charset="0"/>
                        </a:rPr>
                        <a:t>Size of IPO</a:t>
                      </a:r>
                      <a:endParaRPr lang="en-US" altLang="en-US" sz="12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altLang="en-US" sz="1200" b="0" i="1" dirty="0">
                          <a:solidFill>
                            <a:srgbClr val="000000"/>
                          </a:solidFill>
                          <a:latin typeface="Arial Regular" panose="020B0604020202020204" charset="0"/>
                          <a:cs typeface="Arial Regular" panose="020B0604020202020204" charset="0"/>
                        </a:rPr>
                        <a:t>The issuance size was 365,218,600 shares, the price per share was </a:t>
                      </a:r>
                      <a:r>
                        <a:rPr lang="en-US" altLang="zh-CN" sz="1200" b="0" i="1" dirty="0">
                          <a:solidFill>
                            <a:srgbClr val="000000"/>
                          </a:solidFill>
                          <a:latin typeface="Arial Regular" panose="020B0604020202020204" charset="0"/>
                          <a:cs typeface="Arial Regular" panose="020B0604020202020204" charset="0"/>
                        </a:rPr>
                        <a:t>115 </a:t>
                      </a:r>
                      <a:r>
                        <a:rPr lang="en-US" altLang="en-US" sz="1200" b="0" i="1" dirty="0">
                          <a:solidFill>
                            <a:srgbClr val="000000"/>
                          </a:solidFill>
                          <a:latin typeface="Arial Regular" panose="020B0604020202020204" charset="0"/>
                          <a:cs typeface="Arial Regular" panose="020B0604020202020204" charset="0"/>
                        </a:rPr>
                        <a:t>HKD, and a total of 42.00014 billion HKD was raised.</a:t>
                      </a: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6975">
                <a:tc>
                  <a:txBody>
                    <a:bodyPr/>
                    <a:lstStyle/>
                    <a:p>
                      <a:pPr indent="0" algn="ctr">
                        <a:buNone/>
                      </a:pPr>
                      <a:r>
                        <a:rPr lang="en-US" altLang="en-US" sz="1200" b="1" i="1" kern="1200" dirty="0">
                          <a:solidFill>
                            <a:srgbClr val="000000"/>
                          </a:solidFill>
                          <a:latin typeface="Arial Regular" panose="020B0604020202020204" charset="0"/>
                          <a:ea typeface="+mn-ea"/>
                          <a:cs typeface="Arial Regular" panose="020B0604020202020204" charset="0"/>
                        </a:rPr>
                        <a:t>Name of the IPO </a:t>
                      </a:r>
                      <a:r>
                        <a:rPr lang="en-US" altLang="zh-CN" sz="1200" b="1" i="1" kern="1200" dirty="0">
                          <a:solidFill>
                            <a:srgbClr val="000000"/>
                          </a:solidFill>
                          <a:latin typeface="Arial Regular" panose="020B0604020202020204" charset="0"/>
                          <a:ea typeface="+mn-ea"/>
                          <a:cs typeface="Arial Regular" panose="020B0604020202020204" charset="0"/>
                        </a:rPr>
                        <a:t>Firm</a:t>
                      </a:r>
                      <a:endParaRPr lang="en-US" altLang="en-US" sz="1200" b="1" i="1" kern="1200" dirty="0">
                        <a:solidFill>
                          <a:srgbClr val="000000"/>
                        </a:solidFill>
                        <a:latin typeface="Arial Regular" panose="020B0604020202020204" charset="0"/>
                        <a:ea typeface="+mn-ea"/>
                        <a:cs typeface="Arial Regular" panose="020B0604020202020204" charset="0"/>
                      </a:endParaRPr>
                    </a:p>
                  </a:txBody>
                  <a:tcPr marL="12700" marR="12700" marT="12700" anchor="ctr">
                    <a:lnL>
                      <a:noFill/>
                    </a:lnL>
                    <a:lnR>
                      <a:noFill/>
                    </a:lnR>
                    <a:lnT cap="flat">
                      <a:noFill/>
                    </a:lnT>
                    <a:lnB cap="flat">
                      <a:noFill/>
                    </a:lnB>
                    <a:lnTlToBr>
                      <a:noFill/>
                    </a:lnTlToBr>
                    <a:lnBlToTr>
                      <a:noFill/>
                    </a:lnBlToTr>
                    <a:noFill/>
                  </a:tcPr>
                </a:tc>
                <a:tc>
                  <a:txBody>
                    <a:bodyPr/>
                    <a:lstStyle/>
                    <a:p>
                      <a:pPr indent="0" algn="ctr">
                        <a:buNone/>
                      </a:pPr>
                      <a:r>
                        <a:rPr lang="en-US" altLang="en-US" sz="1200" b="0" dirty="0" err="1">
                          <a:solidFill>
                            <a:schemeClr val="bg2"/>
                          </a:solidFill>
                          <a:latin typeface="Arial Regular" panose="020B0604020202020204" charset="0"/>
                          <a:cs typeface="Arial Regular" panose="020B0604020202020204" charset="0"/>
                        </a:rPr>
                        <a:t>Kuaishou</a:t>
                      </a:r>
                      <a:r>
                        <a:rPr lang="en-US" altLang="en-US" sz="1200" b="0" dirty="0">
                          <a:solidFill>
                            <a:schemeClr val="bg2"/>
                          </a:solidFill>
                          <a:latin typeface="Arial Regular" panose="020B0604020202020204" charset="0"/>
                          <a:cs typeface="Arial Regular" panose="020B0604020202020204" charset="0"/>
                        </a:rPr>
                        <a:t> Technology</a:t>
                      </a: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2623926028"/>
                  </a:ext>
                </a:extLst>
              </a:tr>
              <a:tr h="469314">
                <a:tc>
                  <a:txBody>
                    <a:bodyPr/>
                    <a:lstStyle/>
                    <a:p>
                      <a:pPr indent="0" algn="ctr">
                        <a:buNone/>
                      </a:pPr>
                      <a:r>
                        <a:rPr lang="en-US" sz="1200" b="1" i="1" kern="1200" dirty="0">
                          <a:solidFill>
                            <a:srgbClr val="000000"/>
                          </a:solidFill>
                          <a:latin typeface="Arial Regular" panose="020B0604020202020204" charset="0"/>
                          <a:ea typeface="+mn-ea"/>
                          <a:cs typeface="Arial Regular" panose="020B0604020202020204" charset="0"/>
                        </a:rPr>
                        <a:t>Name of the Underwriter</a:t>
                      </a:r>
                      <a:endParaRPr lang="en-US" altLang="en-US" sz="1200" b="1" i="1" kern="1200" dirty="0">
                        <a:solidFill>
                          <a:srgbClr val="000000"/>
                        </a:solidFill>
                        <a:latin typeface="Arial Regular" panose="020B0604020202020204" charset="0"/>
                        <a:ea typeface="+mn-ea"/>
                        <a:cs typeface="Arial Regular" panose="020B0604020202020204" charset="0"/>
                      </a:endParaRPr>
                    </a:p>
                  </a:txBody>
                  <a:tcPr marL="12700" marR="12700" marT="12700" anchor="ctr">
                    <a:lnL>
                      <a:noFill/>
                    </a:lnL>
                    <a:lnR>
                      <a:noFill/>
                    </a:lnR>
                    <a:lnT cap="flat">
                      <a:noFill/>
                    </a:lnT>
                    <a:lnB cap="flat">
                      <a:noFill/>
                    </a:lnB>
                    <a:lnTlToBr>
                      <a:noFill/>
                    </a:lnTlToBr>
                    <a:lnBlToTr>
                      <a:noFill/>
                    </a:lnBlToTr>
                    <a:noFill/>
                  </a:tcPr>
                </a:tc>
                <a:tc>
                  <a:txBody>
                    <a:bodyPr/>
                    <a:lstStyle/>
                    <a:p>
                      <a:pPr indent="0" algn="ctr">
                        <a:buNone/>
                      </a:pPr>
                      <a:r>
                        <a:rPr lang="en-US" altLang="zh-CN" sz="1200" b="0" dirty="0" err="1">
                          <a:solidFill>
                            <a:schemeClr val="bg2"/>
                          </a:solidFill>
                          <a:latin typeface="Arial Regular" panose="020B0604020202020204" charset="0"/>
                          <a:cs typeface="Arial Regular" panose="020B0604020202020204" charset="0"/>
                        </a:rPr>
                        <a:t>Huaxing</a:t>
                      </a:r>
                      <a:r>
                        <a:rPr lang="en-US" altLang="zh-CN" sz="1200" b="0" dirty="0">
                          <a:solidFill>
                            <a:schemeClr val="bg2"/>
                          </a:solidFill>
                          <a:latin typeface="Arial Regular" panose="020B0604020202020204" charset="0"/>
                          <a:cs typeface="Arial Regular" panose="020B0604020202020204" charset="0"/>
                        </a:rPr>
                        <a:t> Securities (Hong Kong) </a:t>
                      </a:r>
                      <a:r>
                        <a:rPr lang="en-US" altLang="zh-CN" sz="1200" b="0" dirty="0" err="1">
                          <a:solidFill>
                            <a:schemeClr val="bg2"/>
                          </a:solidFill>
                          <a:latin typeface="Arial Regular" panose="020B0604020202020204" charset="0"/>
                          <a:cs typeface="Arial Regular" panose="020B0604020202020204" charset="0"/>
                        </a:rPr>
                        <a:t>Co.,Ltd</a:t>
                      </a:r>
                      <a:r>
                        <a:rPr lang="en-US" altLang="zh-CN" sz="1200" b="0" dirty="0">
                          <a:solidFill>
                            <a:schemeClr val="bg2"/>
                          </a:solidFill>
                          <a:latin typeface="Arial Regular" panose="020B0604020202020204" charset="0"/>
                          <a:cs typeface="Arial Regular" panose="020B0604020202020204" charset="0"/>
                        </a:rPr>
                        <a:t>.</a:t>
                      </a:r>
                    </a:p>
                    <a:p>
                      <a:pPr indent="0" algn="ctr">
                        <a:buNone/>
                      </a:pPr>
                      <a:r>
                        <a:rPr lang="en-US" altLang="zh-CN" sz="1200" b="0" dirty="0">
                          <a:solidFill>
                            <a:schemeClr val="bg2"/>
                          </a:solidFill>
                          <a:latin typeface="Arial Regular" panose="020B0604020202020204" charset="0"/>
                          <a:cs typeface="Arial Regular" panose="020B0604020202020204" charset="0"/>
                        </a:rPr>
                        <a:t>Morgan Stanley Asia </a:t>
                      </a:r>
                      <a:r>
                        <a:rPr lang="en-US" altLang="zh-CN" sz="1200" b="0" dirty="0" err="1">
                          <a:solidFill>
                            <a:schemeClr val="bg2"/>
                          </a:solidFill>
                          <a:latin typeface="Arial Regular" panose="020B0604020202020204" charset="0"/>
                          <a:cs typeface="Arial Regular" panose="020B0604020202020204" charset="0"/>
                        </a:rPr>
                        <a:t>Co.,Ltd</a:t>
                      </a:r>
                      <a:r>
                        <a:rPr lang="en-US" altLang="zh-CN" sz="1200" b="0" dirty="0">
                          <a:solidFill>
                            <a:schemeClr val="bg2"/>
                          </a:solidFill>
                          <a:latin typeface="Arial Regular" panose="020B0604020202020204" charset="0"/>
                          <a:cs typeface="Arial Regular" panose="020B0604020202020204" charset="0"/>
                        </a:rPr>
                        <a:t>.</a:t>
                      </a:r>
                      <a:endParaRPr lang="en-US" altLang="en-US" sz="12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69314">
                <a:tc>
                  <a:txBody>
                    <a:bodyPr/>
                    <a:lstStyle/>
                    <a:p>
                      <a:pPr marL="0" indent="0" algn="ctr" defTabSz="958215" rtl="0" eaLnBrk="1" latinLnBrk="0" hangingPunct="1">
                        <a:buNone/>
                      </a:pPr>
                      <a:r>
                        <a:rPr lang="en-US" sz="1200" b="1" i="1" kern="1200" dirty="0">
                          <a:solidFill>
                            <a:srgbClr val="000000"/>
                          </a:solidFill>
                          <a:latin typeface="Arial Regular" panose="020B0604020202020204" charset="0"/>
                          <a:ea typeface="+mn-ea"/>
                          <a:cs typeface="Arial Regular" panose="020B0604020202020204" charset="0"/>
                        </a:rPr>
                        <a:t>      IPO </a:t>
                      </a:r>
                      <a:r>
                        <a:rPr lang="en-US" altLang="zh-CN" sz="1200" b="1" i="1" kern="1200" dirty="0">
                          <a:solidFill>
                            <a:srgbClr val="000000"/>
                          </a:solidFill>
                          <a:latin typeface="Arial Regular" panose="020B0604020202020204" charset="0"/>
                          <a:ea typeface="+mn-ea"/>
                          <a:cs typeface="Arial Regular" panose="020B0604020202020204" charset="0"/>
                        </a:rPr>
                        <a:t>First-day</a:t>
                      </a:r>
                      <a:r>
                        <a:rPr lang="zh-CN" altLang="en-US" sz="1200" b="1" i="1" kern="1200" dirty="0">
                          <a:solidFill>
                            <a:srgbClr val="000000"/>
                          </a:solidFill>
                          <a:latin typeface="Arial Regular" panose="020B0604020202020204" charset="0"/>
                          <a:ea typeface="+mn-ea"/>
                          <a:cs typeface="Arial Regular" panose="020B0604020202020204" charset="0"/>
                        </a:rPr>
                        <a:t> </a:t>
                      </a:r>
                      <a:r>
                        <a:rPr lang="en-US" altLang="zh-CN" sz="1200" b="1" i="1" kern="1200" dirty="0">
                          <a:solidFill>
                            <a:srgbClr val="000000"/>
                          </a:solidFill>
                          <a:latin typeface="Arial Regular" panose="020B0604020202020204" charset="0"/>
                          <a:ea typeface="+mn-ea"/>
                          <a:cs typeface="Arial Regular" panose="020B0604020202020204" charset="0"/>
                        </a:rPr>
                        <a:t>Return</a:t>
                      </a:r>
                      <a:endParaRPr lang="en-US" altLang="en-US" sz="1200" b="1" i="1" kern="1200" dirty="0">
                        <a:solidFill>
                          <a:srgbClr val="000000"/>
                        </a:solidFill>
                        <a:latin typeface="Arial Regular" panose="020B0604020202020204" charset="0"/>
                        <a:ea typeface="+mn-ea"/>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tc>
                  <a:txBody>
                    <a:bodyPr/>
                    <a:lstStyle/>
                    <a:p>
                      <a:pPr indent="0" algn="ctr">
                        <a:buNone/>
                      </a:pPr>
                      <a:r>
                        <a:rPr lang="en-US" sz="1200" b="0" i="1" dirty="0">
                          <a:solidFill>
                            <a:srgbClr val="000000"/>
                          </a:solidFill>
                          <a:latin typeface="Arial Regular" panose="020B0604020202020204" charset="0"/>
                          <a:cs typeface="Arial Regular" panose="020B0604020202020204" charset="0"/>
                        </a:rPr>
                        <a:t>+160.87%</a:t>
                      </a:r>
                      <a:endParaRPr lang="en-US" altLang="en-US" sz="1200" b="0" i="1" dirty="0">
                        <a:solidFill>
                          <a:srgbClr val="000000"/>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2492707">
                <a:tc>
                  <a:txBody>
                    <a:bodyPr/>
                    <a:lstStyle/>
                    <a:p>
                      <a:pPr indent="0" algn="ctr">
                        <a:buNone/>
                      </a:pPr>
                      <a:r>
                        <a:rPr lang="en-US" altLang="en-US" sz="1200" b="1" dirty="0">
                          <a:solidFill>
                            <a:srgbClr val="101214"/>
                          </a:solidFill>
                          <a:latin typeface="Arial Regular" panose="020B0604020202020204" charset="0"/>
                          <a:cs typeface="Arial Regular" panose="020B0604020202020204" charset="0"/>
                        </a:rPr>
                        <a:t>Cornerstone or Strategic Investors</a:t>
                      </a:r>
                    </a:p>
                  </a:txBody>
                  <a:tcPr marL="12700" marR="12700" marT="12700" anchor="ctr">
                    <a:lnL>
                      <a:noFill/>
                    </a:lnL>
                    <a:lnR>
                      <a:noFill/>
                    </a:lnR>
                    <a:lnT cap="flat">
                      <a:noFill/>
                    </a:lnT>
                    <a:lnB cap="flat">
                      <a:noFill/>
                    </a:lnB>
                    <a:lnTlToBr>
                      <a:noFill/>
                    </a:lnTlToBr>
                    <a:lnBlToTr>
                      <a:noFill/>
                    </a:lnBlToTr>
                    <a:noFill/>
                  </a:tcPr>
                </a:tc>
                <a:tc>
                  <a:txBody>
                    <a:bodyPr/>
                    <a:lstStyle/>
                    <a:p>
                      <a:pPr indent="0" algn="ctr">
                        <a:buNone/>
                      </a:pPr>
                      <a:r>
                        <a:rPr lang="en-US" sz="1200" b="0" dirty="0">
                          <a:solidFill>
                            <a:schemeClr val="bg2"/>
                          </a:solidFill>
                          <a:latin typeface="Arial Regular" panose="020B0604020202020204" charset="0"/>
                          <a:cs typeface="Arial Regular" panose="020B0604020202020204" charset="0"/>
                        </a:rPr>
                        <a:t>The Capital Group Funds</a:t>
                      </a:r>
                    </a:p>
                    <a:p>
                      <a:pPr indent="0" algn="ctr">
                        <a:buNone/>
                      </a:pPr>
                      <a:r>
                        <a:rPr lang="en-US" sz="1200" b="0" dirty="0">
                          <a:solidFill>
                            <a:schemeClr val="bg2"/>
                          </a:solidFill>
                          <a:latin typeface="Arial Regular" panose="020B0604020202020204" charset="0"/>
                          <a:cs typeface="Arial Regular" panose="020B0604020202020204" charset="0"/>
                        </a:rPr>
                        <a:t>Aranda Investments Pte. Ltd.</a:t>
                      </a:r>
                    </a:p>
                    <a:p>
                      <a:pPr indent="0" algn="ctr">
                        <a:buNone/>
                      </a:pPr>
                      <a:r>
                        <a:rPr lang="en-US" sz="1200" b="0" dirty="0">
                          <a:solidFill>
                            <a:schemeClr val="bg2"/>
                          </a:solidFill>
                          <a:latin typeface="Arial Regular" panose="020B0604020202020204" charset="0"/>
                          <a:cs typeface="Arial Regular" panose="020B0604020202020204" charset="0"/>
                        </a:rPr>
                        <a:t>GIC Private Limited</a:t>
                      </a:r>
                    </a:p>
                    <a:p>
                      <a:pPr indent="0" algn="ctr">
                        <a:buNone/>
                      </a:pPr>
                      <a:r>
                        <a:rPr lang="en-US" sz="1200" b="0" dirty="0">
                          <a:solidFill>
                            <a:schemeClr val="bg2"/>
                          </a:solidFill>
                          <a:latin typeface="Arial Regular" panose="020B0604020202020204" charset="0"/>
                          <a:cs typeface="Arial Regular" panose="020B0604020202020204" charset="0"/>
                        </a:rPr>
                        <a:t>Invesco Ltd.</a:t>
                      </a:r>
                    </a:p>
                    <a:p>
                      <a:pPr indent="0" algn="ctr">
                        <a:buNone/>
                      </a:pPr>
                      <a:r>
                        <a:rPr lang="zh-CN" altLang="en-US" sz="1200" b="0" dirty="0">
                          <a:solidFill>
                            <a:schemeClr val="bg2"/>
                          </a:solidFill>
                          <a:latin typeface="Arial Regular" panose="020B0604020202020204" charset="0"/>
                          <a:cs typeface="Arial Regular" panose="020B0604020202020204" charset="0"/>
                        </a:rPr>
                        <a:t>富达国际</a:t>
                      </a:r>
                    </a:p>
                    <a:p>
                      <a:pPr indent="0" algn="ctr">
                        <a:buNone/>
                      </a:pPr>
                      <a:r>
                        <a:rPr lang="en-US" sz="1200" b="0" dirty="0">
                          <a:solidFill>
                            <a:schemeClr val="bg2"/>
                          </a:solidFill>
                          <a:latin typeface="Arial Regular" panose="020B0604020202020204" charset="0"/>
                          <a:cs typeface="Arial Regular" panose="020B0604020202020204" charset="0"/>
                        </a:rPr>
                        <a:t>BlackRock, Inc.</a:t>
                      </a:r>
                    </a:p>
                    <a:p>
                      <a:pPr indent="0" algn="ctr">
                        <a:buNone/>
                      </a:pPr>
                      <a:r>
                        <a:rPr lang="en-US" sz="1200" b="0" dirty="0">
                          <a:solidFill>
                            <a:schemeClr val="bg2"/>
                          </a:solidFill>
                          <a:latin typeface="Arial Regular" panose="020B0604020202020204" charset="0"/>
                          <a:cs typeface="Arial Regular" panose="020B0604020202020204" charset="0"/>
                        </a:rPr>
                        <a:t>Canada Pension Plan Investment Board</a:t>
                      </a:r>
                    </a:p>
                    <a:p>
                      <a:pPr indent="0" algn="ctr">
                        <a:buNone/>
                      </a:pPr>
                      <a:r>
                        <a:rPr lang="en-US" sz="1200" b="0" dirty="0">
                          <a:solidFill>
                            <a:schemeClr val="bg2"/>
                          </a:solidFill>
                          <a:latin typeface="Arial Regular" panose="020B0604020202020204" charset="0"/>
                          <a:cs typeface="Arial Regular" panose="020B0604020202020204" charset="0"/>
                        </a:rPr>
                        <a:t>Sunny Festive Limited</a:t>
                      </a:r>
                    </a:p>
                    <a:p>
                      <a:pPr indent="0" algn="ctr">
                        <a:buNone/>
                      </a:pPr>
                      <a:r>
                        <a:rPr lang="zh-CN" altLang="en-US" sz="1200" b="0" dirty="0">
                          <a:solidFill>
                            <a:schemeClr val="bg2"/>
                          </a:solidFill>
                          <a:latin typeface="Arial Regular" panose="020B0604020202020204" charset="0"/>
                          <a:cs typeface="Arial Regular" panose="020B0604020202020204" charset="0"/>
                        </a:rPr>
                        <a:t>摩根士丹利亚洲有限公司 </a:t>
                      </a:r>
                      <a:r>
                        <a:rPr lang="en-US" altLang="zh-CN" sz="1200" b="0" dirty="0">
                          <a:solidFill>
                            <a:schemeClr val="bg2"/>
                          </a:solidFill>
                          <a:latin typeface="Arial Regular" panose="020B0604020202020204" charset="0"/>
                          <a:cs typeface="Arial Regular" panose="020B0604020202020204" charset="0"/>
                        </a:rPr>
                        <a:t>and </a:t>
                      </a:r>
                      <a:r>
                        <a:rPr lang="en-US" sz="1200" b="0" dirty="0">
                          <a:solidFill>
                            <a:schemeClr val="bg2"/>
                          </a:solidFill>
                          <a:latin typeface="Arial Regular" panose="020B0604020202020204" charset="0"/>
                          <a:cs typeface="Arial Regular" panose="020B0604020202020204" charset="0"/>
                        </a:rPr>
                        <a:t>Morgan Stanley Investment Management Inc.</a:t>
                      </a:r>
                    </a:p>
                    <a:p>
                      <a:pPr indent="0" algn="ctr">
                        <a:buNone/>
                      </a:pPr>
                      <a:r>
                        <a:rPr lang="en-US" sz="1200" b="0" dirty="0">
                          <a:solidFill>
                            <a:schemeClr val="bg2"/>
                          </a:solidFill>
                          <a:latin typeface="Arial Regular" panose="020B0604020202020204" charset="0"/>
                          <a:cs typeface="Arial Regular" panose="020B0604020202020204" charset="0"/>
                        </a:rPr>
                        <a:t>Abu Dhabi Investment Authority</a:t>
                      </a:r>
                    </a:p>
                    <a:p>
                      <a:pPr indent="0" algn="ctr">
                        <a:buNone/>
                      </a:pPr>
                      <a:endParaRPr lang="en-US" altLang="en-US" sz="1200" b="0" dirty="0">
                        <a:solidFill>
                          <a:schemeClr val="bg2"/>
                        </a:solidFill>
                        <a:latin typeface="Arial Regular" panose="020B0604020202020204" charset="0"/>
                        <a:cs typeface="Arial Regular" panose="020B0604020202020204" charset="0"/>
                      </a:endParaRPr>
                    </a:p>
                  </a:txBody>
                  <a:tcPr marL="12700" marR="12700" marT="12700" anchor="b">
                    <a:lnL>
                      <a:noFill/>
                    </a:lnL>
                    <a:lnR>
                      <a:noFill/>
                    </a:lnR>
                    <a:lnT cap="fla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3" name="图表 12">
            <a:extLst>
              <a:ext uri="{FF2B5EF4-FFF2-40B4-BE49-F238E27FC236}">
                <a16:creationId xmlns:a16="http://schemas.microsoft.com/office/drawing/2014/main" id="{B5621966-92A2-76BA-D230-E6ED5B2FC099}"/>
              </a:ext>
            </a:extLst>
          </p:cNvPr>
          <p:cNvGraphicFramePr/>
          <p:nvPr>
            <p:extLst>
              <p:ext uri="{D42A27DB-BD31-4B8C-83A1-F6EECF244321}">
                <p14:modId xmlns:p14="http://schemas.microsoft.com/office/powerpoint/2010/main" val="4067900220"/>
              </p:ext>
            </p:extLst>
          </p:nvPr>
        </p:nvGraphicFramePr>
        <p:xfrm>
          <a:off x="6358479" y="1521581"/>
          <a:ext cx="3172400" cy="2843237"/>
        </p:xfrm>
        <a:graphic>
          <a:graphicData uri="http://schemas.openxmlformats.org/drawingml/2006/chart">
            <c:chart xmlns:c="http://schemas.openxmlformats.org/drawingml/2006/chart" xmlns:r="http://schemas.openxmlformats.org/officeDocument/2006/relationships" r:id="rId4"/>
          </a:graphicData>
        </a:graphic>
      </p:graphicFrame>
      <p:cxnSp>
        <p:nvCxnSpPr>
          <p:cNvPr id="18" name="直接连接符 17">
            <a:extLst>
              <a:ext uri="{FF2B5EF4-FFF2-40B4-BE49-F238E27FC236}">
                <a16:creationId xmlns:a16="http://schemas.microsoft.com/office/drawing/2014/main" id="{5FBDA6A3-9D7B-2D44-D5D2-4791236DDCF1}"/>
              </a:ext>
            </a:extLst>
          </p:cNvPr>
          <p:cNvCxnSpPr>
            <a:cxnSpLocks/>
          </p:cNvCxnSpPr>
          <p:nvPr/>
        </p:nvCxnSpPr>
        <p:spPr>
          <a:xfrm>
            <a:off x="7436482" y="1679557"/>
            <a:ext cx="0" cy="4378529"/>
          </a:xfrm>
          <a:prstGeom prst="line">
            <a:avLst/>
          </a:prstGeom>
          <a:ln w="28575"/>
        </p:spPr>
        <p:style>
          <a:lnRef idx="1">
            <a:schemeClr val="dk1"/>
          </a:lnRef>
          <a:fillRef idx="0">
            <a:schemeClr val="dk1"/>
          </a:fillRef>
          <a:effectRef idx="0">
            <a:schemeClr val="dk1"/>
          </a:effectRef>
          <a:fontRef idx="minor">
            <a:schemeClr val="tx1"/>
          </a:fontRef>
        </p:style>
      </p:cxnSp>
      <p:graphicFrame>
        <p:nvGraphicFramePr>
          <p:cNvPr id="19" name="图表 18">
            <a:extLst>
              <a:ext uri="{FF2B5EF4-FFF2-40B4-BE49-F238E27FC236}">
                <a16:creationId xmlns:a16="http://schemas.microsoft.com/office/drawing/2014/main" id="{56F15544-D8DE-51BD-F627-997B87743333}"/>
              </a:ext>
            </a:extLst>
          </p:cNvPr>
          <p:cNvGraphicFramePr/>
          <p:nvPr/>
        </p:nvGraphicFramePr>
        <p:xfrm>
          <a:off x="6401549" y="4105214"/>
          <a:ext cx="3228919" cy="2647950"/>
        </p:xfrm>
        <a:graphic>
          <a:graphicData uri="http://schemas.openxmlformats.org/drawingml/2006/chart">
            <c:chart xmlns:c="http://schemas.openxmlformats.org/drawingml/2006/chart" xmlns:r="http://schemas.openxmlformats.org/officeDocument/2006/relationships" r:id="rId5"/>
          </a:graphicData>
        </a:graphic>
      </p:graphicFrame>
      <p:sp>
        <p:nvSpPr>
          <p:cNvPr id="23" name="矩形 22">
            <a:extLst>
              <a:ext uri="{FF2B5EF4-FFF2-40B4-BE49-F238E27FC236}">
                <a16:creationId xmlns:a16="http://schemas.microsoft.com/office/drawing/2014/main" id="{F079ECF8-3BE3-5C83-0DB8-FD5595FC2725}"/>
              </a:ext>
            </a:extLst>
          </p:cNvPr>
          <p:cNvSpPr/>
          <p:nvPr/>
        </p:nvSpPr>
        <p:spPr>
          <a:xfrm>
            <a:off x="6344812" y="1211290"/>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2</a:t>
            </a:r>
            <a:endParaRPr lang="zh-CN" altLang="en-US" sz="1600" b="1" dirty="0">
              <a:solidFill>
                <a:srgbClr val="FFFFFF"/>
              </a:solidFill>
              <a:latin typeface="Arial" panose="020B0604020202020204"/>
              <a:cs typeface="Arial" panose="020B0604020202020204"/>
            </a:endParaRPr>
          </a:p>
        </p:txBody>
      </p:sp>
      <p:sp>
        <p:nvSpPr>
          <p:cNvPr id="24" name="object 124">
            <a:extLst>
              <a:ext uri="{FF2B5EF4-FFF2-40B4-BE49-F238E27FC236}">
                <a16:creationId xmlns:a16="http://schemas.microsoft.com/office/drawing/2014/main" id="{7F9C3C69-01BA-E335-1EB9-FA58AE46D1FD}"/>
              </a:ext>
            </a:extLst>
          </p:cNvPr>
          <p:cNvSpPr txBox="1"/>
          <p:nvPr/>
        </p:nvSpPr>
        <p:spPr>
          <a:xfrm>
            <a:off x="6706937" y="1197546"/>
            <a:ext cx="2923531" cy="289560"/>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Arial" panose="020B0604020202020204"/>
                <a:cs typeface="Arial" panose="020B0604020202020204"/>
              </a:rPr>
              <a:t>Review of Stock Price</a:t>
            </a:r>
          </a:p>
        </p:txBody>
      </p:sp>
      <p:sp>
        <p:nvSpPr>
          <p:cNvPr id="31" name="矩形 30">
            <a:extLst>
              <a:ext uri="{FF2B5EF4-FFF2-40B4-BE49-F238E27FC236}">
                <a16:creationId xmlns:a16="http://schemas.microsoft.com/office/drawing/2014/main" id="{DF125C3D-06B8-4677-B2D0-5236F77C5508}"/>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32" name="矩形 31">
            <a:extLst>
              <a:ext uri="{FF2B5EF4-FFF2-40B4-BE49-F238E27FC236}">
                <a16:creationId xmlns:a16="http://schemas.microsoft.com/office/drawing/2014/main" id="{26F81432-6CF5-8DC6-B410-FF8F27069D4A}"/>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33" name="矩形 32">
            <a:extLst>
              <a:ext uri="{FF2B5EF4-FFF2-40B4-BE49-F238E27FC236}">
                <a16:creationId xmlns:a16="http://schemas.microsoft.com/office/drawing/2014/main" id="{E2D1F282-3E96-6C2D-9A14-527300E4547C}"/>
              </a:ext>
            </a:extLst>
          </p:cNvPr>
          <p:cNvSpPr/>
          <p:nvPr/>
        </p:nvSpPr>
        <p:spPr>
          <a:xfrm>
            <a:off x="3980100" y="-23468"/>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4" name="矩形 33">
            <a:extLst>
              <a:ext uri="{FF2B5EF4-FFF2-40B4-BE49-F238E27FC236}">
                <a16:creationId xmlns:a16="http://schemas.microsoft.com/office/drawing/2014/main" id="{EEB42BE5-0849-D6E8-2FF9-F911E9A734D8}"/>
              </a:ext>
            </a:extLst>
          </p:cNvPr>
          <p:cNvSpPr/>
          <p:nvPr/>
        </p:nvSpPr>
        <p:spPr>
          <a:xfrm>
            <a:off x="2035882" y="-26590"/>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5" name="矩形 34">
            <a:extLst>
              <a:ext uri="{FF2B5EF4-FFF2-40B4-BE49-F238E27FC236}">
                <a16:creationId xmlns:a16="http://schemas.microsoft.com/office/drawing/2014/main" id="{DCFD2273-81C2-AD2C-AB33-A6526897A977}"/>
              </a:ext>
            </a:extLst>
          </p:cNvPr>
          <p:cNvSpPr/>
          <p:nvPr/>
        </p:nvSpPr>
        <p:spPr>
          <a:xfrm>
            <a:off x="-16347"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Company Profile</a:t>
            </a:r>
            <a:endParaRPr kumimoji="1" lang="zh-CN" altLang="en-US" sz="1400" b="1" dirty="0" err="1">
              <a:solidFill>
                <a:schemeClr val="bg1"/>
              </a:solidFill>
              <a:latin typeface="Times" pitchFamily="2" charset="0"/>
              <a:cs typeface="Arial" panose="020B0604020202020204" pitchFamily="34" charset="0"/>
            </a:endParaRPr>
          </a:p>
        </p:txBody>
      </p:sp>
      <p:cxnSp>
        <p:nvCxnSpPr>
          <p:cNvPr id="36" name="直线连接符 35">
            <a:extLst>
              <a:ext uri="{FF2B5EF4-FFF2-40B4-BE49-F238E27FC236}">
                <a16:creationId xmlns:a16="http://schemas.microsoft.com/office/drawing/2014/main" id="{747827AA-815B-8AA3-03F2-9AFD7C91797A}"/>
              </a:ext>
            </a:extLst>
          </p:cNvPr>
          <p:cNvCxnSpPr>
            <a:cxnSpLocks/>
          </p:cNvCxnSpPr>
          <p:nvPr/>
        </p:nvCxnSpPr>
        <p:spPr>
          <a:xfrm>
            <a:off x="203588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直线连接符 36">
            <a:extLst>
              <a:ext uri="{FF2B5EF4-FFF2-40B4-BE49-F238E27FC236}">
                <a16:creationId xmlns:a16="http://schemas.microsoft.com/office/drawing/2014/main" id="{D50E09D3-2D17-01A9-7EAF-52525E0851F8}"/>
              </a:ext>
            </a:extLst>
          </p:cNvPr>
          <p:cNvCxnSpPr>
            <a:cxnSpLocks/>
          </p:cNvCxnSpPr>
          <p:nvPr/>
        </p:nvCxnSpPr>
        <p:spPr>
          <a:xfrm>
            <a:off x="3980098"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直线连接符 37">
            <a:extLst>
              <a:ext uri="{FF2B5EF4-FFF2-40B4-BE49-F238E27FC236}">
                <a16:creationId xmlns:a16="http://schemas.microsoft.com/office/drawing/2014/main" id="{B19CE3A9-C3F0-34EB-18A4-E84D360A5746}"/>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9" name="直线连接符 38">
            <a:extLst>
              <a:ext uri="{FF2B5EF4-FFF2-40B4-BE49-F238E27FC236}">
                <a16:creationId xmlns:a16="http://schemas.microsoft.com/office/drawing/2014/main" id="{04AB196D-85F7-55A3-0414-D88C61A5A7B9}"/>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1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5250" y="1161578"/>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1</a:t>
            </a:r>
          </a:p>
        </p:txBody>
      </p:sp>
      <p:sp>
        <p:nvSpPr>
          <p:cNvPr id="13" name="object 124"/>
          <p:cNvSpPr txBox="1"/>
          <p:nvPr/>
        </p:nvSpPr>
        <p:spPr>
          <a:xfrm>
            <a:off x="587375" y="1171899"/>
            <a:ext cx="7893223" cy="289823"/>
          </a:xfrm>
          <a:prstGeom prst="rect">
            <a:avLst/>
          </a:prstGeom>
        </p:spPr>
        <p:txBody>
          <a:bodyPr vert="horz" wrap="square" lIns="0" tIns="12700" rIns="0" bIns="0" rtlCol="0">
            <a:spAutoFit/>
          </a:bodyPr>
          <a:lstStyle/>
          <a:p>
            <a:pPr marL="12700">
              <a:lnSpc>
                <a:spcPct val="100000"/>
              </a:lnSpc>
              <a:spcBef>
                <a:spcPts val="100"/>
              </a:spcBef>
            </a:pPr>
            <a:r>
              <a:rPr lang="en" altLang="zh-CN" sz="1800" b="1" spc="-5" dirty="0">
                <a:latin typeface="Arial" panose="020B0604020202020204"/>
                <a:cs typeface="Arial" panose="020B0604020202020204"/>
              </a:rPr>
              <a:t>Content APP Map: Short Video Has Short Time but Strong Expression</a:t>
            </a:r>
            <a:endParaRPr lang="en-US" altLang="zh-CN" sz="1800" b="1" spc="-5" dirty="0">
              <a:latin typeface="Arial" panose="020B0604020202020204"/>
              <a:ea typeface="宋体" charset="0"/>
              <a:cs typeface="Arial" panose="020B0604020202020204"/>
            </a:endParaRPr>
          </a:p>
        </p:txBody>
      </p:sp>
      <p:cxnSp>
        <p:nvCxnSpPr>
          <p:cNvPr id="14" name="直接连接符 13"/>
          <p:cNvCxnSpPr/>
          <p:nvPr/>
        </p:nvCxnSpPr>
        <p:spPr>
          <a:xfrm>
            <a:off x="399415" y="1460189"/>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标题 1">
            <a:extLst>
              <a:ext uri="{FF2B5EF4-FFF2-40B4-BE49-F238E27FC236}">
                <a16:creationId xmlns:a16="http://schemas.microsoft.com/office/drawing/2014/main" id="{173CEFAE-D130-E140-3838-E61F3892F3E6}"/>
              </a:ext>
            </a:extLst>
          </p:cNvPr>
          <p:cNvSpPr>
            <a:spLocks noGrp="1"/>
          </p:cNvSpPr>
          <p:nvPr>
            <p:ph type="title"/>
          </p:nvPr>
        </p:nvSpPr>
        <p:spPr/>
        <p:txBody>
          <a:bodyPr/>
          <a:lstStyle/>
          <a:p>
            <a:r>
              <a:rPr lang="en-US" altLang="zh-CN" dirty="0"/>
              <a:t>Industry Analysis</a:t>
            </a:r>
            <a:endParaRPr lang="zh-CN" altLang="en-US" dirty="0"/>
          </a:p>
        </p:txBody>
      </p:sp>
      <p:grpSp>
        <p:nvGrpSpPr>
          <p:cNvPr id="2" name="组合 1">
            <a:extLst>
              <a:ext uri="{FF2B5EF4-FFF2-40B4-BE49-F238E27FC236}">
                <a16:creationId xmlns:a16="http://schemas.microsoft.com/office/drawing/2014/main" id="{4A2CFA71-61E7-72F9-A691-4D7841FEB240}"/>
              </a:ext>
            </a:extLst>
          </p:cNvPr>
          <p:cNvGrpSpPr/>
          <p:nvPr/>
        </p:nvGrpSpPr>
        <p:grpSpPr>
          <a:xfrm>
            <a:off x="324275" y="1589536"/>
            <a:ext cx="6356123" cy="3234099"/>
            <a:chOff x="-367940" y="1046170"/>
            <a:chExt cx="8477030" cy="3666364"/>
          </a:xfrm>
        </p:grpSpPr>
        <p:grpSp>
          <p:nvGrpSpPr>
            <p:cNvPr id="19" name="组合 18">
              <a:extLst>
                <a:ext uri="{FF2B5EF4-FFF2-40B4-BE49-F238E27FC236}">
                  <a16:creationId xmlns:a16="http://schemas.microsoft.com/office/drawing/2014/main" id="{A53E43F6-4B78-86E6-A391-F5C8D15297BD}"/>
                </a:ext>
              </a:extLst>
            </p:cNvPr>
            <p:cNvGrpSpPr/>
            <p:nvPr/>
          </p:nvGrpSpPr>
          <p:grpSpPr>
            <a:xfrm>
              <a:off x="-367940" y="1046170"/>
              <a:ext cx="8477030" cy="3666364"/>
              <a:chOff x="-367940" y="1046170"/>
              <a:chExt cx="8477030" cy="3666364"/>
            </a:xfrm>
          </p:grpSpPr>
          <p:grpSp>
            <p:nvGrpSpPr>
              <p:cNvPr id="21" name="组合 20">
                <a:extLst>
                  <a:ext uri="{FF2B5EF4-FFF2-40B4-BE49-F238E27FC236}">
                    <a16:creationId xmlns:a16="http://schemas.microsoft.com/office/drawing/2014/main" id="{95E073A1-65FF-370D-C2AB-319A8F9723A7}"/>
                  </a:ext>
                </a:extLst>
              </p:cNvPr>
              <p:cNvGrpSpPr/>
              <p:nvPr/>
            </p:nvGrpSpPr>
            <p:grpSpPr>
              <a:xfrm>
                <a:off x="-367940" y="1065554"/>
                <a:ext cx="8477030" cy="3646980"/>
                <a:chOff x="-2835102" y="1189698"/>
                <a:chExt cx="13270641" cy="5430488"/>
              </a:xfrm>
            </p:grpSpPr>
            <p:pic>
              <p:nvPicPr>
                <p:cNvPr id="23" name="Picture 14">
                  <a:extLst>
                    <a:ext uri="{FF2B5EF4-FFF2-40B4-BE49-F238E27FC236}">
                      <a16:creationId xmlns:a16="http://schemas.microsoft.com/office/drawing/2014/main" id="{6D4E2650-509B-5F96-EE95-FBF8B6495A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3144" y="4866624"/>
                  <a:ext cx="1568422" cy="11959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42E0BBCA-D948-CF8F-6E91-C8BB437765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593" t="26197" r="35356" b="30852"/>
                <a:stretch/>
              </p:blipFill>
              <p:spPr bwMode="auto">
                <a:xfrm>
                  <a:off x="5860847" y="4730254"/>
                  <a:ext cx="1519870" cy="13988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60989E9F-2301-CA90-1F3D-347B68EDA54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62" r="12348"/>
                <a:stretch/>
              </p:blipFill>
              <p:spPr bwMode="auto">
                <a:xfrm>
                  <a:off x="4580009" y="4929985"/>
                  <a:ext cx="1220992" cy="101942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E083154E-401A-CE95-81F0-16633F335B0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7646" y="2839242"/>
                  <a:ext cx="1212511" cy="90938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59325243-D16B-B83C-FB6F-F3A379896A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4372" y="2782116"/>
                  <a:ext cx="960909" cy="96090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D54C03DE-A3B7-1539-BA7A-4A4A6315C4D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871" r="13526"/>
                <a:stretch/>
              </p:blipFill>
              <p:spPr bwMode="auto">
                <a:xfrm>
                  <a:off x="2879940" y="2629613"/>
                  <a:ext cx="1340798" cy="131275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a:extLst>
                    <a:ext uri="{FF2B5EF4-FFF2-40B4-BE49-F238E27FC236}">
                      <a16:creationId xmlns:a16="http://schemas.microsoft.com/office/drawing/2014/main" id="{3BFE29DB-4C7D-355F-7564-065F28AC49AE}"/>
                    </a:ext>
                  </a:extLst>
                </p:cNvPr>
                <p:cNvGrpSpPr/>
                <p:nvPr/>
              </p:nvGrpSpPr>
              <p:grpSpPr>
                <a:xfrm>
                  <a:off x="-2835102" y="1189698"/>
                  <a:ext cx="13270641" cy="5430488"/>
                  <a:chOff x="-2928484" y="1003718"/>
                  <a:chExt cx="13270641" cy="5430488"/>
                </a:xfrm>
              </p:grpSpPr>
              <p:sp>
                <p:nvSpPr>
                  <p:cNvPr id="35" name="箭头: 右 7">
                    <a:extLst>
                      <a:ext uri="{FF2B5EF4-FFF2-40B4-BE49-F238E27FC236}">
                        <a16:creationId xmlns:a16="http://schemas.microsoft.com/office/drawing/2014/main" id="{DCDEB75E-061B-2403-F9E1-99404E3DBA15}"/>
                      </a:ext>
                    </a:extLst>
                  </p:cNvPr>
                  <p:cNvSpPr/>
                  <p:nvPr/>
                </p:nvSpPr>
                <p:spPr>
                  <a:xfrm>
                    <a:off x="724472" y="1470518"/>
                    <a:ext cx="9617685" cy="281222"/>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Times New Roman" panose="02020603050405020304" pitchFamily="18" charset="0"/>
                      <a:sym typeface="Times New Roman" panose="02020603050405020304" pitchFamily="18" charset="0"/>
                    </a:endParaRPr>
                  </a:p>
                </p:txBody>
              </p:sp>
              <p:sp>
                <p:nvSpPr>
                  <p:cNvPr id="36" name="文本框 35">
                    <a:extLst>
                      <a:ext uri="{FF2B5EF4-FFF2-40B4-BE49-F238E27FC236}">
                        <a16:creationId xmlns:a16="http://schemas.microsoft.com/office/drawing/2014/main" id="{B0728A50-74AC-2E1D-C392-1953B7871819}"/>
                      </a:ext>
                    </a:extLst>
                  </p:cNvPr>
                  <p:cNvSpPr txBox="1"/>
                  <p:nvPr/>
                </p:nvSpPr>
                <p:spPr>
                  <a:xfrm>
                    <a:off x="1614689" y="1898957"/>
                    <a:ext cx="2730043" cy="545441"/>
                  </a:xfrm>
                  <a:prstGeom prst="rect">
                    <a:avLst/>
                  </a:prstGeom>
                  <a:noFill/>
                </p:spPr>
                <p:txBody>
                  <a:bodyPr wrap="none" rtlCol="0">
                    <a:spAutoFit/>
                  </a:bodyPr>
                  <a:lstStyle/>
                  <a:p>
                    <a:r>
                      <a:rPr lang="en-US" altLang="zh-CN" sz="1400" dirty="0">
                        <a:sym typeface="Times New Roman" panose="02020603050405020304" pitchFamily="18" charset="0"/>
                      </a:rPr>
                      <a:t>Real-time post</a:t>
                    </a:r>
                    <a:endParaRPr lang="zh-CN" altLang="en-US" sz="1400" dirty="0">
                      <a:sym typeface="Times New Roman" panose="02020603050405020304" pitchFamily="18" charset="0"/>
                    </a:endParaRPr>
                  </a:p>
                </p:txBody>
              </p:sp>
              <p:sp>
                <p:nvSpPr>
                  <p:cNvPr id="37" name="文本框 36">
                    <a:extLst>
                      <a:ext uri="{FF2B5EF4-FFF2-40B4-BE49-F238E27FC236}">
                        <a16:creationId xmlns:a16="http://schemas.microsoft.com/office/drawing/2014/main" id="{E42CA5A3-CA8E-A686-EC78-F2728CA27504}"/>
                      </a:ext>
                    </a:extLst>
                  </p:cNvPr>
                  <p:cNvSpPr txBox="1"/>
                  <p:nvPr/>
                </p:nvSpPr>
                <p:spPr>
                  <a:xfrm>
                    <a:off x="4862373" y="1887172"/>
                    <a:ext cx="1997847" cy="545441"/>
                  </a:xfrm>
                  <a:prstGeom prst="rect">
                    <a:avLst/>
                  </a:prstGeom>
                  <a:noFill/>
                </p:spPr>
                <p:txBody>
                  <a:bodyPr wrap="none" rtlCol="0">
                    <a:spAutoFit/>
                  </a:bodyPr>
                  <a:lstStyle/>
                  <a:p>
                    <a:r>
                      <a:rPr lang="en-US" altLang="zh-CN" sz="1400" dirty="0">
                        <a:sym typeface="Times New Roman" panose="02020603050405020304" pitchFamily="18" charset="0"/>
                      </a:rPr>
                      <a:t>Info / note</a:t>
                    </a:r>
                    <a:endParaRPr lang="zh-CN" altLang="en-US" sz="1400" dirty="0">
                      <a:sym typeface="Times New Roman" panose="02020603050405020304" pitchFamily="18" charset="0"/>
                    </a:endParaRPr>
                  </a:p>
                </p:txBody>
              </p:sp>
              <p:sp>
                <p:nvSpPr>
                  <p:cNvPr id="38" name="文本框 37">
                    <a:extLst>
                      <a:ext uri="{FF2B5EF4-FFF2-40B4-BE49-F238E27FC236}">
                        <a16:creationId xmlns:a16="http://schemas.microsoft.com/office/drawing/2014/main" id="{1A9D3130-7F63-FA3C-F1AA-079E00A8024E}"/>
                      </a:ext>
                    </a:extLst>
                  </p:cNvPr>
                  <p:cNvSpPr txBox="1"/>
                  <p:nvPr/>
                </p:nvSpPr>
                <p:spPr>
                  <a:xfrm>
                    <a:off x="8073844" y="1859715"/>
                    <a:ext cx="1393133" cy="545441"/>
                  </a:xfrm>
                  <a:prstGeom prst="rect">
                    <a:avLst/>
                  </a:prstGeom>
                  <a:noFill/>
                </p:spPr>
                <p:txBody>
                  <a:bodyPr wrap="none" rtlCol="0">
                    <a:spAutoFit/>
                  </a:bodyPr>
                  <a:lstStyle/>
                  <a:p>
                    <a:r>
                      <a:rPr lang="en-US" altLang="zh-CN" sz="1400" dirty="0">
                        <a:sym typeface="Times New Roman" panose="02020603050405020304" pitchFamily="18" charset="0"/>
                      </a:rPr>
                      <a:t>Books</a:t>
                    </a:r>
                    <a:endParaRPr lang="zh-CN" altLang="en-US" sz="1400" dirty="0">
                      <a:sym typeface="Times New Roman" panose="02020603050405020304" pitchFamily="18" charset="0"/>
                    </a:endParaRPr>
                  </a:p>
                </p:txBody>
              </p:sp>
              <p:sp>
                <p:nvSpPr>
                  <p:cNvPr id="39" name="文本框 38">
                    <a:extLst>
                      <a:ext uri="{FF2B5EF4-FFF2-40B4-BE49-F238E27FC236}">
                        <a16:creationId xmlns:a16="http://schemas.microsoft.com/office/drawing/2014/main" id="{2C6452E3-C1D0-5AA1-1FC2-7A2E0350381D}"/>
                      </a:ext>
                    </a:extLst>
                  </p:cNvPr>
                  <p:cNvSpPr txBox="1"/>
                  <p:nvPr/>
                </p:nvSpPr>
                <p:spPr>
                  <a:xfrm>
                    <a:off x="1642382" y="4151598"/>
                    <a:ext cx="2440511" cy="519546"/>
                  </a:xfrm>
                  <a:prstGeom prst="rect">
                    <a:avLst/>
                  </a:prstGeom>
                  <a:noFill/>
                </p:spPr>
                <p:txBody>
                  <a:bodyPr wrap="none" rtlCol="0">
                    <a:spAutoFit/>
                  </a:bodyPr>
                  <a:lstStyle/>
                  <a:p>
                    <a:r>
                      <a:rPr lang="en-US" altLang="zh-CN" sz="1400" b="1" dirty="0">
                        <a:solidFill>
                          <a:srgbClr val="FD4102"/>
                        </a:solidFill>
                        <a:sym typeface="Times New Roman" panose="02020603050405020304" pitchFamily="18" charset="0"/>
                      </a:rPr>
                      <a:t>Short</a:t>
                    </a:r>
                    <a:r>
                      <a:rPr lang="zh-CN" altLang="en-US" sz="1400" b="1" dirty="0">
                        <a:solidFill>
                          <a:srgbClr val="FD4102"/>
                        </a:solidFill>
                        <a:sym typeface="Times New Roman" panose="02020603050405020304" pitchFamily="18" charset="0"/>
                      </a:rPr>
                      <a:t> </a:t>
                    </a:r>
                    <a:r>
                      <a:rPr lang="en-US" altLang="zh-CN" sz="1400" b="1" dirty="0">
                        <a:solidFill>
                          <a:srgbClr val="FD4102"/>
                        </a:solidFill>
                        <a:sym typeface="Times New Roman" panose="02020603050405020304" pitchFamily="18" charset="0"/>
                      </a:rPr>
                      <a:t>video</a:t>
                    </a:r>
                    <a:endParaRPr lang="zh-CN" altLang="en-US" sz="1400" b="1" dirty="0">
                      <a:solidFill>
                        <a:srgbClr val="FD4102"/>
                      </a:solidFill>
                      <a:sym typeface="Times New Roman" panose="02020603050405020304" pitchFamily="18" charset="0"/>
                    </a:endParaRPr>
                  </a:p>
                </p:txBody>
              </p:sp>
              <p:sp>
                <p:nvSpPr>
                  <p:cNvPr id="40" name="文本框 39">
                    <a:extLst>
                      <a:ext uri="{FF2B5EF4-FFF2-40B4-BE49-F238E27FC236}">
                        <a16:creationId xmlns:a16="http://schemas.microsoft.com/office/drawing/2014/main" id="{7A74A6E9-1835-FF75-38C4-47138882EC80}"/>
                      </a:ext>
                    </a:extLst>
                  </p:cNvPr>
                  <p:cNvSpPr txBox="1"/>
                  <p:nvPr/>
                </p:nvSpPr>
                <p:spPr>
                  <a:xfrm>
                    <a:off x="-1024026" y="4708278"/>
                    <a:ext cx="1363584" cy="545441"/>
                  </a:xfrm>
                  <a:prstGeom prst="rect">
                    <a:avLst/>
                  </a:prstGeom>
                  <a:noFill/>
                </p:spPr>
                <p:txBody>
                  <a:bodyPr wrap="none" rtlCol="0">
                    <a:spAutoFit/>
                  </a:bodyPr>
                  <a:lstStyle/>
                  <a:p>
                    <a:r>
                      <a:rPr lang="en-US" altLang="zh-CN" sz="1400" b="1" dirty="0">
                        <a:solidFill>
                          <a:schemeClr val="tx1">
                            <a:lumMod val="65000"/>
                            <a:lumOff val="35000"/>
                          </a:schemeClr>
                        </a:solidFill>
                        <a:sym typeface="Times New Roman" panose="02020603050405020304" pitchFamily="18" charset="0"/>
                      </a:rPr>
                      <a:t>Video</a:t>
                    </a:r>
                    <a:endParaRPr lang="zh-CN" altLang="en-US" sz="1400" b="1" dirty="0">
                      <a:solidFill>
                        <a:schemeClr val="tx1">
                          <a:lumMod val="65000"/>
                          <a:lumOff val="35000"/>
                        </a:schemeClr>
                      </a:solidFill>
                      <a:sym typeface="Times New Roman" panose="02020603050405020304" pitchFamily="18" charset="0"/>
                    </a:endParaRPr>
                  </a:p>
                </p:txBody>
              </p:sp>
              <p:sp>
                <p:nvSpPr>
                  <p:cNvPr id="41" name="文本框 40">
                    <a:extLst>
                      <a:ext uri="{FF2B5EF4-FFF2-40B4-BE49-F238E27FC236}">
                        <a16:creationId xmlns:a16="http://schemas.microsoft.com/office/drawing/2014/main" id="{A587C345-A0B3-B078-58B5-BCA6EC04001E}"/>
                      </a:ext>
                    </a:extLst>
                  </p:cNvPr>
                  <p:cNvSpPr txBox="1"/>
                  <p:nvPr/>
                </p:nvSpPr>
                <p:spPr>
                  <a:xfrm>
                    <a:off x="-1685107" y="2436424"/>
                    <a:ext cx="2200510" cy="545441"/>
                  </a:xfrm>
                  <a:prstGeom prst="rect">
                    <a:avLst/>
                  </a:prstGeom>
                  <a:noFill/>
                </p:spPr>
                <p:txBody>
                  <a:bodyPr wrap="none" rtlCol="0">
                    <a:spAutoFit/>
                  </a:bodyPr>
                  <a:lstStyle/>
                  <a:p>
                    <a:r>
                      <a:rPr lang="en-US" altLang="zh-CN" sz="1400" b="1" dirty="0">
                        <a:solidFill>
                          <a:schemeClr val="tx1">
                            <a:lumMod val="65000"/>
                            <a:lumOff val="35000"/>
                          </a:schemeClr>
                        </a:solidFill>
                        <a:sym typeface="Times New Roman" panose="02020603050405020304" pitchFamily="18" charset="0"/>
                      </a:rPr>
                      <a:t>Image-text</a:t>
                    </a:r>
                    <a:endParaRPr lang="zh-CN" altLang="en-US" sz="1400" b="1" dirty="0">
                      <a:solidFill>
                        <a:schemeClr val="tx1">
                          <a:lumMod val="65000"/>
                          <a:lumOff val="35000"/>
                        </a:schemeClr>
                      </a:solidFill>
                      <a:sym typeface="Times New Roman" panose="02020603050405020304" pitchFamily="18" charset="0"/>
                    </a:endParaRPr>
                  </a:p>
                </p:txBody>
              </p:sp>
              <p:cxnSp>
                <p:nvCxnSpPr>
                  <p:cNvPr id="42" name="直接连接符 26">
                    <a:extLst>
                      <a:ext uri="{FF2B5EF4-FFF2-40B4-BE49-F238E27FC236}">
                        <a16:creationId xmlns:a16="http://schemas.microsoft.com/office/drawing/2014/main" id="{EC2882A2-7F0B-40B5-E57F-9875AD50E1B1}"/>
                      </a:ext>
                    </a:extLst>
                  </p:cNvPr>
                  <p:cNvCxnSpPr>
                    <a:cxnSpLocks/>
                  </p:cNvCxnSpPr>
                  <p:nvPr/>
                </p:nvCxnSpPr>
                <p:spPr>
                  <a:xfrm>
                    <a:off x="4273633" y="1155293"/>
                    <a:ext cx="0" cy="5278913"/>
                  </a:xfrm>
                  <a:prstGeom prst="line">
                    <a:avLst/>
                  </a:prstGeom>
                  <a:ln w="28575">
                    <a:solidFill>
                      <a:schemeClr val="bg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28">
                    <a:extLst>
                      <a:ext uri="{FF2B5EF4-FFF2-40B4-BE49-F238E27FC236}">
                        <a16:creationId xmlns:a16="http://schemas.microsoft.com/office/drawing/2014/main" id="{FD3773E7-2027-10B0-2496-3C5B3E0725CB}"/>
                      </a:ext>
                    </a:extLst>
                  </p:cNvPr>
                  <p:cNvCxnSpPr>
                    <a:cxnSpLocks/>
                  </p:cNvCxnSpPr>
                  <p:nvPr/>
                </p:nvCxnSpPr>
                <p:spPr>
                  <a:xfrm flipH="1">
                    <a:off x="7239762" y="1145822"/>
                    <a:ext cx="17138" cy="5288384"/>
                  </a:xfrm>
                  <a:prstGeom prst="line">
                    <a:avLst/>
                  </a:prstGeom>
                  <a:ln w="28575">
                    <a:solidFill>
                      <a:schemeClr val="bg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箭头: 右 58">
                    <a:extLst>
                      <a:ext uri="{FF2B5EF4-FFF2-40B4-BE49-F238E27FC236}">
                        <a16:creationId xmlns:a16="http://schemas.microsoft.com/office/drawing/2014/main" id="{01CD52A1-4CC0-4D06-E500-74FDF05E52B5}"/>
                      </a:ext>
                    </a:extLst>
                  </p:cNvPr>
                  <p:cNvSpPr/>
                  <p:nvPr/>
                </p:nvSpPr>
                <p:spPr>
                  <a:xfrm rot="5400000">
                    <a:off x="-1274288" y="3482813"/>
                    <a:ext cx="5221795" cy="26360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2">
                          <a:lumMod val="40000"/>
                          <a:lumOff val="60000"/>
                        </a:schemeClr>
                      </a:solidFill>
                      <a:latin typeface="Times New Roman" panose="02020603050405020304" pitchFamily="18" charset="0"/>
                      <a:sym typeface="Times New Roman" panose="02020603050405020304" pitchFamily="18" charset="0"/>
                    </a:endParaRPr>
                  </a:p>
                </p:txBody>
              </p:sp>
              <p:sp>
                <p:nvSpPr>
                  <p:cNvPr id="45" name="文本框 44">
                    <a:extLst>
                      <a:ext uri="{FF2B5EF4-FFF2-40B4-BE49-F238E27FC236}">
                        <a16:creationId xmlns:a16="http://schemas.microsoft.com/office/drawing/2014/main" id="{48A61054-06A2-1CDC-701B-B10657575851}"/>
                      </a:ext>
                    </a:extLst>
                  </p:cNvPr>
                  <p:cNvSpPr txBox="1"/>
                  <p:nvPr/>
                </p:nvSpPr>
                <p:spPr>
                  <a:xfrm>
                    <a:off x="-2928484" y="5759416"/>
                    <a:ext cx="3779306" cy="545441"/>
                  </a:xfrm>
                  <a:prstGeom prst="rect">
                    <a:avLst/>
                  </a:prstGeom>
                  <a:noFill/>
                </p:spPr>
                <p:txBody>
                  <a:bodyPr wrap="none" rtlCol="0">
                    <a:spAutoFit/>
                  </a:bodyPr>
                  <a:lstStyle/>
                  <a:p>
                    <a:r>
                      <a:rPr lang="en-US" altLang="zh-CN" sz="1400" b="1" dirty="0">
                        <a:sym typeface="Times New Roman" panose="02020603050405020304" pitchFamily="18" charset="0"/>
                      </a:rPr>
                      <a:t>Content</a:t>
                    </a:r>
                    <a:r>
                      <a:rPr lang="zh-CN" altLang="en-US" sz="1400" b="1" dirty="0">
                        <a:sym typeface="Times New Roman" panose="02020603050405020304" pitchFamily="18" charset="0"/>
                      </a:rPr>
                      <a:t> </a:t>
                    </a:r>
                    <a:r>
                      <a:rPr lang="en-US" altLang="zh-CN" sz="1400" b="1" dirty="0">
                        <a:sym typeface="Times New Roman" panose="02020603050405020304" pitchFamily="18" charset="0"/>
                      </a:rPr>
                      <a:t>expression</a:t>
                    </a:r>
                    <a:endParaRPr lang="zh-CN" altLang="en-US" sz="1400" b="1" dirty="0">
                      <a:sym typeface="Times New Roman" panose="02020603050405020304" pitchFamily="18" charset="0"/>
                    </a:endParaRPr>
                  </a:p>
                </p:txBody>
              </p:sp>
              <p:cxnSp>
                <p:nvCxnSpPr>
                  <p:cNvPr id="46" name="直接连接符 62">
                    <a:extLst>
                      <a:ext uri="{FF2B5EF4-FFF2-40B4-BE49-F238E27FC236}">
                        <a16:creationId xmlns:a16="http://schemas.microsoft.com/office/drawing/2014/main" id="{DA7BF272-5523-0F15-7228-203DD3AC1167}"/>
                      </a:ext>
                    </a:extLst>
                  </p:cNvPr>
                  <p:cNvCxnSpPr>
                    <a:cxnSpLocks/>
                  </p:cNvCxnSpPr>
                  <p:nvPr/>
                </p:nvCxnSpPr>
                <p:spPr>
                  <a:xfrm flipH="1">
                    <a:off x="563797" y="3933899"/>
                    <a:ext cx="9539568" cy="0"/>
                  </a:xfrm>
                  <a:prstGeom prst="line">
                    <a:avLst/>
                  </a:prstGeom>
                  <a:ln w="28575">
                    <a:solidFill>
                      <a:schemeClr val="bg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E1D9E3AF-BDD9-DB6D-7D52-FB199BE10799}"/>
                      </a:ext>
                    </a:extLst>
                  </p:cNvPr>
                  <p:cNvSpPr txBox="1"/>
                  <p:nvPr/>
                </p:nvSpPr>
                <p:spPr>
                  <a:xfrm>
                    <a:off x="4624339" y="4081727"/>
                    <a:ext cx="2426052" cy="545441"/>
                  </a:xfrm>
                  <a:prstGeom prst="rect">
                    <a:avLst/>
                  </a:prstGeom>
                  <a:noFill/>
                </p:spPr>
                <p:txBody>
                  <a:bodyPr wrap="none" rtlCol="0">
                    <a:spAutoFit/>
                  </a:bodyPr>
                  <a:lstStyle/>
                  <a:p>
                    <a:r>
                      <a:rPr lang="en-US" altLang="zh-CN" sz="1400" dirty="0">
                        <a:sym typeface="Times New Roman" panose="02020603050405020304" pitchFamily="18" charset="0"/>
                      </a:rPr>
                      <a:t>Middle video</a:t>
                    </a:r>
                    <a:endParaRPr lang="zh-CN" altLang="en-US" sz="1400" dirty="0">
                      <a:sym typeface="Times New Roman" panose="02020603050405020304" pitchFamily="18" charset="0"/>
                    </a:endParaRPr>
                  </a:p>
                </p:txBody>
              </p:sp>
              <p:sp>
                <p:nvSpPr>
                  <p:cNvPr id="48" name="文本框 47">
                    <a:extLst>
                      <a:ext uri="{FF2B5EF4-FFF2-40B4-BE49-F238E27FC236}">
                        <a16:creationId xmlns:a16="http://schemas.microsoft.com/office/drawing/2014/main" id="{9672EECB-A4BD-F53D-4150-AA49B5066B40}"/>
                      </a:ext>
                    </a:extLst>
                  </p:cNvPr>
                  <p:cNvSpPr txBox="1"/>
                  <p:nvPr/>
                </p:nvSpPr>
                <p:spPr>
                  <a:xfrm>
                    <a:off x="7818735" y="4081727"/>
                    <a:ext cx="2161285" cy="545441"/>
                  </a:xfrm>
                  <a:prstGeom prst="rect">
                    <a:avLst/>
                  </a:prstGeom>
                  <a:noFill/>
                </p:spPr>
                <p:txBody>
                  <a:bodyPr wrap="none" rtlCol="0">
                    <a:spAutoFit/>
                  </a:bodyPr>
                  <a:lstStyle/>
                  <a:p>
                    <a:r>
                      <a:rPr lang="en-US" altLang="zh-CN" sz="1400" dirty="0">
                        <a:sym typeface="Times New Roman" panose="02020603050405020304" pitchFamily="18" charset="0"/>
                      </a:rPr>
                      <a:t>Long video</a:t>
                    </a:r>
                    <a:endParaRPr lang="zh-CN" altLang="en-US" sz="1400" dirty="0">
                      <a:sym typeface="Times New Roman" panose="02020603050405020304" pitchFamily="18" charset="0"/>
                    </a:endParaRPr>
                  </a:p>
                </p:txBody>
              </p:sp>
            </p:grpSp>
            <p:pic>
              <p:nvPicPr>
                <p:cNvPr id="30" name="图片 29">
                  <a:extLst>
                    <a:ext uri="{FF2B5EF4-FFF2-40B4-BE49-F238E27FC236}">
                      <a16:creationId xmlns:a16="http://schemas.microsoft.com/office/drawing/2014/main" id="{EDE1514E-79E1-298E-4E18-2391C14F8ECD}"/>
                    </a:ext>
                  </a:extLst>
                </p:cNvPr>
                <p:cNvPicPr>
                  <a:picLocks noChangeAspect="1"/>
                </p:cNvPicPr>
                <p:nvPr/>
              </p:nvPicPr>
              <p:blipFill rotWithShape="1">
                <a:blip r:embed="rId9"/>
                <a:srcRect t="13011" b="15704"/>
                <a:stretch/>
              </p:blipFill>
              <p:spPr>
                <a:xfrm>
                  <a:off x="1750739" y="5031888"/>
                  <a:ext cx="959738" cy="844236"/>
                </a:xfrm>
                <a:prstGeom prst="rect">
                  <a:avLst/>
                </a:prstGeom>
              </p:spPr>
            </p:pic>
            <p:pic>
              <p:nvPicPr>
                <p:cNvPr id="31" name="Picture 4">
                  <a:extLst>
                    <a:ext uri="{FF2B5EF4-FFF2-40B4-BE49-F238E27FC236}">
                      <a16:creationId xmlns:a16="http://schemas.microsoft.com/office/drawing/2014/main" id="{3E16F883-8A69-4C0A-6CD5-14FAF574E5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59585" y="5031888"/>
                  <a:ext cx="959737" cy="8405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513131E4-1652-233E-3D04-94B2D0BEB9E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30708" y="2799363"/>
                  <a:ext cx="1015090" cy="101509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8">
                  <a:extLst>
                    <a:ext uri="{FF2B5EF4-FFF2-40B4-BE49-F238E27FC236}">
                      <a16:creationId xmlns:a16="http://schemas.microsoft.com/office/drawing/2014/main" id="{CDAEF37E-EA20-C0AA-738E-C0CF402D4D8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75787" y="2781270"/>
                  <a:ext cx="1053277" cy="10314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a:extLst>
                    <a:ext uri="{FF2B5EF4-FFF2-40B4-BE49-F238E27FC236}">
                      <a16:creationId xmlns:a16="http://schemas.microsoft.com/office/drawing/2014/main" id="{6C1874D9-0E42-DEC5-A5AF-729048A6E52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3401" r="18172"/>
                <a:stretch/>
              </p:blipFill>
              <p:spPr bwMode="auto">
                <a:xfrm>
                  <a:off x="8846631" y="2834737"/>
                  <a:ext cx="1042081" cy="97284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文本框 21">
                <a:extLst>
                  <a:ext uri="{FF2B5EF4-FFF2-40B4-BE49-F238E27FC236}">
                    <a16:creationId xmlns:a16="http://schemas.microsoft.com/office/drawing/2014/main" id="{F228F8F5-AA8E-DE80-EB32-0E219C7E7E9C}"/>
                  </a:ext>
                </a:extLst>
              </p:cNvPr>
              <p:cNvSpPr txBox="1"/>
              <p:nvPr/>
            </p:nvSpPr>
            <p:spPr>
              <a:xfrm>
                <a:off x="7005240" y="1046170"/>
                <a:ext cx="1015187" cy="366306"/>
              </a:xfrm>
              <a:prstGeom prst="rect">
                <a:avLst/>
              </a:prstGeom>
              <a:noFill/>
            </p:spPr>
            <p:txBody>
              <a:bodyPr wrap="none" rtlCol="0">
                <a:spAutoFit/>
              </a:bodyPr>
              <a:lstStyle/>
              <a:p>
                <a:r>
                  <a:rPr lang="en-US" altLang="zh-CN" sz="1400" b="1" dirty="0">
                    <a:sym typeface="Times New Roman" panose="02020603050405020304" pitchFamily="18" charset="0"/>
                  </a:rPr>
                  <a:t>Length</a:t>
                </a:r>
                <a:endParaRPr lang="zh-CN" altLang="en-US" sz="1400" b="1" dirty="0">
                  <a:sym typeface="Times New Roman" panose="02020603050405020304" pitchFamily="18" charset="0"/>
                </a:endParaRPr>
              </a:p>
            </p:txBody>
          </p:sp>
        </p:grpSp>
        <p:pic>
          <p:nvPicPr>
            <p:cNvPr id="20" name="图片 19">
              <a:extLst>
                <a:ext uri="{FF2B5EF4-FFF2-40B4-BE49-F238E27FC236}">
                  <a16:creationId xmlns:a16="http://schemas.microsoft.com/office/drawing/2014/main" id="{DF88179E-97EE-A507-18C9-F2342418758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3302" y="3575182"/>
              <a:ext cx="813252" cy="738656"/>
            </a:xfrm>
            <a:prstGeom prst="rect">
              <a:avLst/>
            </a:prstGeom>
          </p:spPr>
        </p:pic>
      </p:grpSp>
      <p:sp>
        <p:nvSpPr>
          <p:cNvPr id="49" name="矩形 48">
            <a:extLst>
              <a:ext uri="{FF2B5EF4-FFF2-40B4-BE49-F238E27FC236}">
                <a16:creationId xmlns:a16="http://schemas.microsoft.com/office/drawing/2014/main" id="{C22A0426-5E4D-DD33-2892-813D64890DE5}"/>
              </a:ext>
            </a:extLst>
          </p:cNvPr>
          <p:cNvSpPr/>
          <p:nvPr/>
        </p:nvSpPr>
        <p:spPr>
          <a:xfrm>
            <a:off x="399069" y="4928156"/>
            <a:ext cx="9106273" cy="1569484"/>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0" name="文本框 49">
            <a:extLst>
              <a:ext uri="{FF2B5EF4-FFF2-40B4-BE49-F238E27FC236}">
                <a16:creationId xmlns:a16="http://schemas.microsoft.com/office/drawing/2014/main" id="{77609C27-ABCD-F8BE-5053-7B33F69AD570}"/>
              </a:ext>
            </a:extLst>
          </p:cNvPr>
          <p:cNvSpPr txBox="1"/>
          <p:nvPr/>
        </p:nvSpPr>
        <p:spPr>
          <a:xfrm>
            <a:off x="485239" y="5467780"/>
            <a:ext cx="1313180" cy="338554"/>
          </a:xfrm>
          <a:prstGeom prst="rect">
            <a:avLst/>
          </a:prstGeom>
          <a:noFill/>
        </p:spPr>
        <p:txBody>
          <a:bodyPr wrap="none" rtlCol="0">
            <a:spAutoFit/>
          </a:bodyPr>
          <a:lstStyle/>
          <a:p>
            <a:r>
              <a:rPr lang="en-US" altLang="zh-CN" sz="1600" b="1" dirty="0">
                <a:solidFill>
                  <a:srgbClr val="FD4102"/>
                </a:solidFill>
                <a:sym typeface="Times New Roman" panose="02020603050405020304" pitchFamily="18" charset="0"/>
              </a:rPr>
              <a:t>Short</a:t>
            </a:r>
            <a:r>
              <a:rPr lang="zh-CN" altLang="en-US" sz="1600" b="1" dirty="0">
                <a:solidFill>
                  <a:srgbClr val="FD4102"/>
                </a:solidFill>
                <a:sym typeface="Times New Roman" panose="02020603050405020304" pitchFamily="18" charset="0"/>
              </a:rPr>
              <a:t> </a:t>
            </a:r>
            <a:r>
              <a:rPr lang="en-US" altLang="zh-CN" sz="1600" b="1" dirty="0">
                <a:solidFill>
                  <a:srgbClr val="FD4102"/>
                </a:solidFill>
                <a:sym typeface="Times New Roman" panose="02020603050405020304" pitchFamily="18" charset="0"/>
              </a:rPr>
              <a:t>video</a:t>
            </a:r>
            <a:endParaRPr lang="zh-CN" altLang="en-US" sz="1600" b="1" dirty="0">
              <a:solidFill>
                <a:srgbClr val="FD4102"/>
              </a:solidFill>
              <a:sym typeface="Times New Roman" panose="02020603050405020304" pitchFamily="18" charset="0"/>
            </a:endParaRPr>
          </a:p>
        </p:txBody>
      </p:sp>
      <p:sp>
        <p:nvSpPr>
          <p:cNvPr id="51" name="文本框 50">
            <a:extLst>
              <a:ext uri="{FF2B5EF4-FFF2-40B4-BE49-F238E27FC236}">
                <a16:creationId xmlns:a16="http://schemas.microsoft.com/office/drawing/2014/main" id="{E7ADDB53-4CBD-439A-9920-91B2BD3EDD90}"/>
              </a:ext>
            </a:extLst>
          </p:cNvPr>
          <p:cNvSpPr txBox="1"/>
          <p:nvPr/>
        </p:nvSpPr>
        <p:spPr>
          <a:xfrm>
            <a:off x="2129019" y="5182846"/>
            <a:ext cx="1290738" cy="338554"/>
          </a:xfrm>
          <a:prstGeom prst="rect">
            <a:avLst/>
          </a:prstGeom>
          <a:noFill/>
        </p:spPr>
        <p:txBody>
          <a:bodyPr wrap="none" rtlCol="0">
            <a:spAutoFit/>
          </a:bodyPr>
          <a:lstStyle/>
          <a:p>
            <a:r>
              <a:rPr lang="en-US" altLang="zh-CN" sz="1600" dirty="0">
                <a:sym typeface="Times New Roman" panose="02020603050405020304" pitchFamily="18" charset="0"/>
              </a:rPr>
              <a:t>Short length</a:t>
            </a:r>
          </a:p>
        </p:txBody>
      </p:sp>
      <p:sp>
        <p:nvSpPr>
          <p:cNvPr id="52" name="文本框 51">
            <a:extLst>
              <a:ext uri="{FF2B5EF4-FFF2-40B4-BE49-F238E27FC236}">
                <a16:creationId xmlns:a16="http://schemas.microsoft.com/office/drawing/2014/main" id="{E5D0AC58-29B6-A490-CA75-905E80416D82}"/>
              </a:ext>
            </a:extLst>
          </p:cNvPr>
          <p:cNvSpPr txBox="1"/>
          <p:nvPr/>
        </p:nvSpPr>
        <p:spPr>
          <a:xfrm>
            <a:off x="3982069" y="5024009"/>
            <a:ext cx="2032801" cy="338554"/>
          </a:xfrm>
          <a:prstGeom prst="rect">
            <a:avLst/>
          </a:prstGeom>
          <a:noFill/>
        </p:spPr>
        <p:txBody>
          <a:bodyPr wrap="none" rtlCol="0">
            <a:spAutoFit/>
          </a:bodyPr>
          <a:lstStyle/>
          <a:p>
            <a:r>
              <a:rPr lang="en-US" altLang="zh-CN" sz="1600" dirty="0">
                <a:sym typeface="Times New Roman" panose="02020603050405020304" pitchFamily="18" charset="0"/>
              </a:rPr>
              <a:t>Easy to Embed Ads.</a:t>
            </a:r>
          </a:p>
        </p:txBody>
      </p:sp>
      <p:sp>
        <p:nvSpPr>
          <p:cNvPr id="53" name="文本框 52">
            <a:extLst>
              <a:ext uri="{FF2B5EF4-FFF2-40B4-BE49-F238E27FC236}">
                <a16:creationId xmlns:a16="http://schemas.microsoft.com/office/drawing/2014/main" id="{4DBAD755-47A8-D0EB-5706-5AC7500A602A}"/>
              </a:ext>
            </a:extLst>
          </p:cNvPr>
          <p:cNvSpPr txBox="1"/>
          <p:nvPr/>
        </p:nvSpPr>
        <p:spPr>
          <a:xfrm>
            <a:off x="3988127" y="5391001"/>
            <a:ext cx="1553630" cy="338554"/>
          </a:xfrm>
          <a:prstGeom prst="rect">
            <a:avLst/>
          </a:prstGeom>
          <a:noFill/>
        </p:spPr>
        <p:txBody>
          <a:bodyPr wrap="none" rtlCol="0">
            <a:spAutoFit/>
          </a:bodyPr>
          <a:lstStyle/>
          <a:p>
            <a:r>
              <a:rPr lang="en-US" altLang="zh-CN" sz="1600" dirty="0">
                <a:sym typeface="Times New Roman" panose="02020603050405020304" pitchFamily="18" charset="0"/>
              </a:rPr>
              <a:t>Easy to spread</a:t>
            </a:r>
          </a:p>
        </p:txBody>
      </p:sp>
      <p:sp>
        <p:nvSpPr>
          <p:cNvPr id="54" name="文本框 53">
            <a:extLst>
              <a:ext uri="{FF2B5EF4-FFF2-40B4-BE49-F238E27FC236}">
                <a16:creationId xmlns:a16="http://schemas.microsoft.com/office/drawing/2014/main" id="{EA7E81D3-19BA-D591-53CC-CA47256B5B52}"/>
              </a:ext>
            </a:extLst>
          </p:cNvPr>
          <p:cNvSpPr txBox="1"/>
          <p:nvPr/>
        </p:nvSpPr>
        <p:spPr>
          <a:xfrm>
            <a:off x="2102822" y="5797347"/>
            <a:ext cx="1319592" cy="584775"/>
          </a:xfrm>
          <a:prstGeom prst="rect">
            <a:avLst/>
          </a:prstGeom>
          <a:noFill/>
        </p:spPr>
        <p:txBody>
          <a:bodyPr wrap="square" rtlCol="0">
            <a:spAutoFit/>
          </a:bodyPr>
          <a:lstStyle/>
          <a:p>
            <a:r>
              <a:rPr lang="en-US" altLang="zh-CN" sz="1600" dirty="0">
                <a:sym typeface="Times New Roman" panose="02020603050405020304" pitchFamily="18" charset="0"/>
              </a:rPr>
              <a:t>Both</a:t>
            </a:r>
            <a:r>
              <a:rPr lang="zh-CN" altLang="en-US" sz="1600" dirty="0">
                <a:sym typeface="Times New Roman" panose="02020603050405020304" pitchFamily="18" charset="0"/>
              </a:rPr>
              <a:t> </a:t>
            </a:r>
            <a:r>
              <a:rPr lang="en" altLang="zh-CN" sz="1600" dirty="0">
                <a:sym typeface="Times New Roman" panose="02020603050405020304" pitchFamily="18" charset="0"/>
              </a:rPr>
              <a:t>visual </a:t>
            </a:r>
            <a:r>
              <a:rPr lang="en-US" altLang="zh-CN" sz="1600" dirty="0">
                <a:sym typeface="Times New Roman" panose="02020603050405020304" pitchFamily="18" charset="0"/>
              </a:rPr>
              <a:t>&amp;</a:t>
            </a:r>
            <a:r>
              <a:rPr lang="en" altLang="zh-CN" sz="1600" dirty="0">
                <a:sym typeface="Times New Roman" panose="02020603050405020304" pitchFamily="18" charset="0"/>
              </a:rPr>
              <a:t> auditory</a:t>
            </a:r>
            <a:endParaRPr lang="en-US" altLang="zh-CN" sz="1600" dirty="0">
              <a:sym typeface="Times New Roman" panose="02020603050405020304" pitchFamily="18" charset="0"/>
            </a:endParaRPr>
          </a:p>
        </p:txBody>
      </p:sp>
      <p:sp>
        <p:nvSpPr>
          <p:cNvPr id="55" name="文本框 54">
            <a:extLst>
              <a:ext uri="{FF2B5EF4-FFF2-40B4-BE49-F238E27FC236}">
                <a16:creationId xmlns:a16="http://schemas.microsoft.com/office/drawing/2014/main" id="{0E197EF7-40D0-B634-7ACF-72453137567F}"/>
              </a:ext>
            </a:extLst>
          </p:cNvPr>
          <p:cNvSpPr txBox="1"/>
          <p:nvPr/>
        </p:nvSpPr>
        <p:spPr>
          <a:xfrm>
            <a:off x="4012124" y="5797347"/>
            <a:ext cx="1754632" cy="584775"/>
          </a:xfrm>
          <a:prstGeom prst="rect">
            <a:avLst/>
          </a:prstGeom>
          <a:noFill/>
        </p:spPr>
        <p:txBody>
          <a:bodyPr wrap="square" rtlCol="0">
            <a:spAutoFit/>
          </a:bodyPr>
          <a:lstStyle/>
          <a:p>
            <a:r>
              <a:rPr lang="en-US" altLang="zh-CN" sz="1600" dirty="0">
                <a:sym typeface="Times New Roman" panose="02020603050405020304" pitchFamily="18" charset="0"/>
              </a:rPr>
              <a:t>Immersive information flow</a:t>
            </a:r>
          </a:p>
        </p:txBody>
      </p:sp>
      <p:sp>
        <p:nvSpPr>
          <p:cNvPr id="56" name="虚尾箭头 55">
            <a:extLst>
              <a:ext uri="{FF2B5EF4-FFF2-40B4-BE49-F238E27FC236}">
                <a16:creationId xmlns:a16="http://schemas.microsoft.com/office/drawing/2014/main" id="{4FFCEFE2-2721-4163-29EC-CD89B9C3EFF0}"/>
              </a:ext>
            </a:extLst>
          </p:cNvPr>
          <p:cNvSpPr/>
          <p:nvPr/>
        </p:nvSpPr>
        <p:spPr>
          <a:xfrm>
            <a:off x="3521449" y="5240966"/>
            <a:ext cx="376992" cy="292831"/>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7" name="虚尾箭头 56">
            <a:extLst>
              <a:ext uri="{FF2B5EF4-FFF2-40B4-BE49-F238E27FC236}">
                <a16:creationId xmlns:a16="http://schemas.microsoft.com/office/drawing/2014/main" id="{363AE433-4855-344C-6C43-D49756DBA2F8}"/>
              </a:ext>
            </a:extLst>
          </p:cNvPr>
          <p:cNvSpPr/>
          <p:nvPr/>
        </p:nvSpPr>
        <p:spPr>
          <a:xfrm>
            <a:off x="3500775" y="5959513"/>
            <a:ext cx="411656" cy="302437"/>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8" name="燕尾形 57">
            <a:extLst>
              <a:ext uri="{FF2B5EF4-FFF2-40B4-BE49-F238E27FC236}">
                <a16:creationId xmlns:a16="http://schemas.microsoft.com/office/drawing/2014/main" id="{517A59AB-3721-92A3-8638-8F5CE462A51D}"/>
              </a:ext>
            </a:extLst>
          </p:cNvPr>
          <p:cNvSpPr/>
          <p:nvPr/>
        </p:nvSpPr>
        <p:spPr>
          <a:xfrm rot="20337031">
            <a:off x="1751168" y="5355301"/>
            <a:ext cx="377164" cy="164986"/>
          </a:xfrm>
          <a:prstGeom prst="chevron">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9" name="燕尾形 58">
            <a:extLst>
              <a:ext uri="{FF2B5EF4-FFF2-40B4-BE49-F238E27FC236}">
                <a16:creationId xmlns:a16="http://schemas.microsoft.com/office/drawing/2014/main" id="{079860FF-398E-8ACB-E149-056744083756}"/>
              </a:ext>
            </a:extLst>
          </p:cNvPr>
          <p:cNvSpPr/>
          <p:nvPr/>
        </p:nvSpPr>
        <p:spPr>
          <a:xfrm rot="1387030">
            <a:off x="1729008" y="5834723"/>
            <a:ext cx="377164" cy="164986"/>
          </a:xfrm>
          <a:prstGeom prst="chevron">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0" name="文本框 59">
            <a:extLst>
              <a:ext uri="{FF2B5EF4-FFF2-40B4-BE49-F238E27FC236}">
                <a16:creationId xmlns:a16="http://schemas.microsoft.com/office/drawing/2014/main" id="{07E7DB12-BACB-7CC0-D248-ACE1DEDD5D90}"/>
              </a:ext>
            </a:extLst>
          </p:cNvPr>
          <p:cNvSpPr txBox="1"/>
          <p:nvPr/>
        </p:nvSpPr>
        <p:spPr>
          <a:xfrm>
            <a:off x="6356466" y="5002819"/>
            <a:ext cx="3142791" cy="1323439"/>
          </a:xfrm>
          <a:prstGeom prst="rect">
            <a:avLst/>
          </a:prstGeom>
          <a:noFill/>
        </p:spPr>
        <p:txBody>
          <a:bodyPr wrap="square" rtlCol="0">
            <a:spAutoFit/>
          </a:bodyPr>
          <a:lstStyle/>
          <a:p>
            <a:pPr algn="ctr"/>
            <a:r>
              <a:rPr lang="en-US" altLang="zh-CN" sz="1600" b="1" dirty="0">
                <a:sym typeface="Times New Roman" panose="02020603050405020304" pitchFamily="18" charset="0"/>
              </a:rPr>
              <a:t>High</a:t>
            </a:r>
            <a:r>
              <a:rPr lang="zh-CN" altLang="en-US" sz="1600" b="1" dirty="0">
                <a:sym typeface="Times New Roman" panose="02020603050405020304" pitchFamily="18" charset="0"/>
              </a:rPr>
              <a:t> </a:t>
            </a:r>
            <a:r>
              <a:rPr lang="en-US" altLang="zh-CN" sz="1600" b="1" dirty="0">
                <a:sym typeface="Times New Roman" panose="02020603050405020304" pitchFamily="18" charset="0"/>
              </a:rPr>
              <a:t>frequency social platform</a:t>
            </a:r>
          </a:p>
          <a:p>
            <a:pPr algn="ctr"/>
            <a:r>
              <a:rPr lang="en-US" altLang="zh-CN" sz="1600" b="1" dirty="0">
                <a:sym typeface="Times New Roman" panose="02020603050405020304" pitchFamily="18" charset="0"/>
              </a:rPr>
              <a:t>&amp; </a:t>
            </a:r>
          </a:p>
          <a:p>
            <a:pPr algn="ctr"/>
            <a:r>
              <a:rPr lang="en-US" altLang="zh-CN" sz="1600" b="1" dirty="0">
                <a:sym typeface="Times New Roman" panose="02020603050405020304" pitchFamily="18" charset="0"/>
              </a:rPr>
              <a:t>Abundant commercializing opportunities </a:t>
            </a:r>
          </a:p>
        </p:txBody>
      </p:sp>
      <p:sp>
        <p:nvSpPr>
          <p:cNvPr id="61" name="虚尾箭头 60">
            <a:extLst>
              <a:ext uri="{FF2B5EF4-FFF2-40B4-BE49-F238E27FC236}">
                <a16:creationId xmlns:a16="http://schemas.microsoft.com/office/drawing/2014/main" id="{35F19A9D-4CDA-EAEF-862F-ED6E092B2AA0}"/>
              </a:ext>
            </a:extLst>
          </p:cNvPr>
          <p:cNvSpPr/>
          <p:nvPr/>
        </p:nvSpPr>
        <p:spPr>
          <a:xfrm>
            <a:off x="6224057" y="5244925"/>
            <a:ext cx="376992" cy="292831"/>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2" name="虚尾箭头 61">
            <a:extLst>
              <a:ext uri="{FF2B5EF4-FFF2-40B4-BE49-F238E27FC236}">
                <a16:creationId xmlns:a16="http://schemas.microsoft.com/office/drawing/2014/main" id="{B47B7D2A-8958-50A9-2C3B-FB6B7B64C5AC}"/>
              </a:ext>
            </a:extLst>
          </p:cNvPr>
          <p:cNvSpPr/>
          <p:nvPr/>
        </p:nvSpPr>
        <p:spPr>
          <a:xfrm>
            <a:off x="5895619" y="5964315"/>
            <a:ext cx="376992" cy="292831"/>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pic>
        <p:nvPicPr>
          <p:cNvPr id="63" name="图片 62">
            <a:extLst>
              <a:ext uri="{FF2B5EF4-FFF2-40B4-BE49-F238E27FC236}">
                <a16:creationId xmlns:a16="http://schemas.microsoft.com/office/drawing/2014/main" id="{C61EB280-C9E7-326A-C393-CDD589556761}"/>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3385"/>
          <a:stretch/>
        </p:blipFill>
        <p:spPr>
          <a:xfrm>
            <a:off x="7468277" y="1537903"/>
            <a:ext cx="1627075" cy="3293534"/>
          </a:xfrm>
          <a:prstGeom prst="rect">
            <a:avLst/>
          </a:prstGeom>
        </p:spPr>
      </p:pic>
      <p:sp>
        <p:nvSpPr>
          <p:cNvPr id="70" name="矩形 69">
            <a:extLst>
              <a:ext uri="{FF2B5EF4-FFF2-40B4-BE49-F238E27FC236}">
                <a16:creationId xmlns:a16="http://schemas.microsoft.com/office/drawing/2014/main" id="{1EE7943E-51BE-A1BD-B5A0-32AE102CD579}"/>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71" name="矩形 70">
            <a:extLst>
              <a:ext uri="{FF2B5EF4-FFF2-40B4-BE49-F238E27FC236}">
                <a16:creationId xmlns:a16="http://schemas.microsoft.com/office/drawing/2014/main" id="{1B8AAA40-36CA-9C74-E5D6-508C4F9186C3}"/>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72" name="矩形 71">
            <a:extLst>
              <a:ext uri="{FF2B5EF4-FFF2-40B4-BE49-F238E27FC236}">
                <a16:creationId xmlns:a16="http://schemas.microsoft.com/office/drawing/2014/main" id="{F24C44BE-51A8-FB4C-3173-DACEE94F698D}"/>
              </a:ext>
            </a:extLst>
          </p:cNvPr>
          <p:cNvSpPr/>
          <p:nvPr/>
        </p:nvSpPr>
        <p:spPr>
          <a:xfrm>
            <a:off x="3980100" y="-23468"/>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73" name="矩形 72">
            <a:extLst>
              <a:ext uri="{FF2B5EF4-FFF2-40B4-BE49-F238E27FC236}">
                <a16:creationId xmlns:a16="http://schemas.microsoft.com/office/drawing/2014/main" id="{4901FBA9-A219-4A60-8D08-4090DFBA4C8D}"/>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74" name="矩形 73">
            <a:extLst>
              <a:ext uri="{FF2B5EF4-FFF2-40B4-BE49-F238E27FC236}">
                <a16:creationId xmlns:a16="http://schemas.microsoft.com/office/drawing/2014/main" id="{AFD26462-12D1-BDB8-2E58-E0E460CFD98D}"/>
              </a:ext>
            </a:extLst>
          </p:cNvPr>
          <p:cNvSpPr/>
          <p:nvPr/>
        </p:nvSpPr>
        <p:spPr>
          <a:xfrm>
            <a:off x="1922793"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Industry</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75" name="直线连接符 74">
            <a:extLst>
              <a:ext uri="{FF2B5EF4-FFF2-40B4-BE49-F238E27FC236}">
                <a16:creationId xmlns:a16="http://schemas.microsoft.com/office/drawing/2014/main" id="{D1BE76CC-E931-0013-E2E1-31826B8A16CB}"/>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6" name="直线连接符 75">
            <a:extLst>
              <a:ext uri="{FF2B5EF4-FFF2-40B4-BE49-F238E27FC236}">
                <a16:creationId xmlns:a16="http://schemas.microsoft.com/office/drawing/2014/main" id="{EFE43C63-A0FC-4F1E-0AC6-7F0D9C86143F}"/>
              </a:ext>
            </a:extLst>
          </p:cNvPr>
          <p:cNvCxnSpPr>
            <a:cxnSpLocks/>
          </p:cNvCxnSpPr>
          <p:nvPr/>
        </p:nvCxnSpPr>
        <p:spPr>
          <a:xfrm>
            <a:off x="3980098"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7" name="直线连接符 76">
            <a:extLst>
              <a:ext uri="{FF2B5EF4-FFF2-40B4-BE49-F238E27FC236}">
                <a16:creationId xmlns:a16="http://schemas.microsoft.com/office/drawing/2014/main" id="{5D8E10F3-722A-AC48-1EE3-C9631D9AA14E}"/>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8" name="直线连接符 77">
            <a:extLst>
              <a:ext uri="{FF2B5EF4-FFF2-40B4-BE49-F238E27FC236}">
                <a16:creationId xmlns:a16="http://schemas.microsoft.com/office/drawing/2014/main" id="{335F8410-DCA2-C10D-8F90-81A39F8322CF}"/>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1119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5250" y="1161578"/>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2</a:t>
            </a:r>
          </a:p>
        </p:txBody>
      </p:sp>
      <p:sp>
        <p:nvSpPr>
          <p:cNvPr id="13" name="object 124"/>
          <p:cNvSpPr txBox="1"/>
          <p:nvPr/>
        </p:nvSpPr>
        <p:spPr>
          <a:xfrm>
            <a:off x="587375" y="1171899"/>
            <a:ext cx="7893223" cy="869469"/>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latin typeface="Arial" panose="020B0604020202020204"/>
                <a:ea typeface="宋体" charset="0"/>
                <a:cs typeface="Arial" panose="020B0604020202020204"/>
              </a:rPr>
              <a:t>Short video market in China is growing at a high speed </a:t>
            </a:r>
          </a:p>
          <a:p>
            <a:pPr marL="12700">
              <a:lnSpc>
                <a:spcPct val="100000"/>
              </a:lnSpc>
              <a:spcBef>
                <a:spcPts val="100"/>
              </a:spcBef>
            </a:pPr>
            <a:endParaRPr lang="en-US" altLang="zh-CN" sz="1800" b="1" spc="-5" dirty="0">
              <a:latin typeface="Arial" panose="020B0604020202020204"/>
              <a:ea typeface="宋体" charset="0"/>
              <a:cs typeface="Arial" panose="020B0604020202020204"/>
            </a:endParaRPr>
          </a:p>
          <a:p>
            <a:pPr marL="12700">
              <a:lnSpc>
                <a:spcPct val="100000"/>
              </a:lnSpc>
              <a:spcBef>
                <a:spcPts val="100"/>
              </a:spcBef>
            </a:pPr>
            <a:endParaRPr lang="en-US" altLang="zh-CN" sz="1800" b="1" spc="-5" dirty="0">
              <a:latin typeface="Arial" panose="020B0604020202020204"/>
              <a:ea typeface="宋体" charset="0"/>
              <a:cs typeface="Arial" panose="020B0604020202020204"/>
            </a:endParaRPr>
          </a:p>
        </p:txBody>
      </p:sp>
      <p:cxnSp>
        <p:nvCxnSpPr>
          <p:cNvPr id="14" name="直接连接符 13"/>
          <p:cNvCxnSpPr/>
          <p:nvPr/>
        </p:nvCxnSpPr>
        <p:spPr>
          <a:xfrm>
            <a:off x="399415" y="1460189"/>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标题 1">
            <a:extLst>
              <a:ext uri="{FF2B5EF4-FFF2-40B4-BE49-F238E27FC236}">
                <a16:creationId xmlns:a16="http://schemas.microsoft.com/office/drawing/2014/main" id="{173CEFAE-D130-E140-3838-E61F3892F3E6}"/>
              </a:ext>
            </a:extLst>
          </p:cNvPr>
          <p:cNvSpPr>
            <a:spLocks noGrp="1"/>
          </p:cNvSpPr>
          <p:nvPr>
            <p:ph type="title"/>
          </p:nvPr>
        </p:nvSpPr>
        <p:spPr/>
        <p:txBody>
          <a:bodyPr/>
          <a:lstStyle/>
          <a:p>
            <a:r>
              <a:rPr lang="en-US" altLang="zh-CN" dirty="0"/>
              <a:t>Industry Analysis</a:t>
            </a:r>
            <a:endParaRPr lang="zh-CN" altLang="en-US" dirty="0"/>
          </a:p>
        </p:txBody>
      </p:sp>
      <p:pic>
        <p:nvPicPr>
          <p:cNvPr id="3" name="图片 2">
            <a:extLst>
              <a:ext uri="{FF2B5EF4-FFF2-40B4-BE49-F238E27FC236}">
                <a16:creationId xmlns:a16="http://schemas.microsoft.com/office/drawing/2014/main" id="{856310FF-F230-DFD4-CE37-1BFF91B31347}"/>
              </a:ext>
            </a:extLst>
          </p:cNvPr>
          <p:cNvPicPr>
            <a:picLocks noChangeAspect="1"/>
          </p:cNvPicPr>
          <p:nvPr/>
        </p:nvPicPr>
        <p:blipFill>
          <a:blip r:embed="rId3"/>
          <a:stretch>
            <a:fillRect/>
          </a:stretch>
        </p:blipFill>
        <p:spPr>
          <a:xfrm>
            <a:off x="2921512" y="1919166"/>
            <a:ext cx="6459185" cy="2158700"/>
          </a:xfrm>
          <a:prstGeom prst="rect">
            <a:avLst/>
          </a:prstGeom>
        </p:spPr>
      </p:pic>
      <p:grpSp>
        <p:nvGrpSpPr>
          <p:cNvPr id="11" name="组合 10">
            <a:extLst>
              <a:ext uri="{FF2B5EF4-FFF2-40B4-BE49-F238E27FC236}">
                <a16:creationId xmlns:a16="http://schemas.microsoft.com/office/drawing/2014/main" id="{7E69D888-21F8-AA70-38C3-500C46F6F62A}"/>
              </a:ext>
            </a:extLst>
          </p:cNvPr>
          <p:cNvGrpSpPr/>
          <p:nvPr/>
        </p:nvGrpSpPr>
        <p:grpSpPr>
          <a:xfrm>
            <a:off x="2812863" y="4061209"/>
            <a:ext cx="6567834" cy="2756750"/>
            <a:chOff x="358272" y="1568544"/>
            <a:chExt cx="7042206" cy="2761350"/>
          </a:xfrm>
        </p:grpSpPr>
        <p:graphicFrame>
          <p:nvGraphicFramePr>
            <p:cNvPr id="63" name="图表 62">
              <a:extLst>
                <a:ext uri="{FF2B5EF4-FFF2-40B4-BE49-F238E27FC236}">
                  <a16:creationId xmlns:a16="http://schemas.microsoft.com/office/drawing/2014/main" id="{A8586FC4-06E7-7784-27A0-AD84BF18B365}"/>
                </a:ext>
              </a:extLst>
            </p:cNvPr>
            <p:cNvGraphicFramePr>
              <a:graphicFrameLocks/>
            </p:cNvGraphicFramePr>
            <p:nvPr/>
          </p:nvGraphicFramePr>
          <p:xfrm>
            <a:off x="358272" y="1568544"/>
            <a:ext cx="7042206" cy="2761350"/>
          </p:xfrm>
          <a:graphic>
            <a:graphicData uri="http://schemas.openxmlformats.org/drawingml/2006/chart">
              <c:chart xmlns:c="http://schemas.openxmlformats.org/drawingml/2006/chart" xmlns:r="http://schemas.openxmlformats.org/officeDocument/2006/relationships" r:id="rId4"/>
            </a:graphicData>
          </a:graphic>
        </p:graphicFrame>
        <p:cxnSp>
          <p:nvCxnSpPr>
            <p:cNvPr id="64" name="直线连接符 63">
              <a:extLst>
                <a:ext uri="{FF2B5EF4-FFF2-40B4-BE49-F238E27FC236}">
                  <a16:creationId xmlns:a16="http://schemas.microsoft.com/office/drawing/2014/main" id="{A66B7244-6A3F-4E62-AF57-904A3DE78CE5}"/>
                </a:ext>
              </a:extLst>
            </p:cNvPr>
            <p:cNvCxnSpPr>
              <a:cxnSpLocks/>
            </p:cNvCxnSpPr>
            <p:nvPr/>
          </p:nvCxnSpPr>
          <p:spPr>
            <a:xfrm>
              <a:off x="4448150" y="1737606"/>
              <a:ext cx="0" cy="1551896"/>
            </a:xfrm>
            <a:prstGeom prst="line">
              <a:avLst/>
            </a:prstGeom>
            <a:ln w="41275" cap="flat">
              <a:solidFill>
                <a:schemeClr val="bg1">
                  <a:lumMod val="85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F76A69BB-1742-F0AD-56F3-1FC7EE296559}"/>
                </a:ext>
              </a:extLst>
            </p:cNvPr>
            <p:cNvSpPr txBox="1"/>
            <p:nvPr/>
          </p:nvSpPr>
          <p:spPr>
            <a:xfrm>
              <a:off x="4234229" y="3480983"/>
              <a:ext cx="427841"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kumimoji="1" lang="en-US" altLang="zh-CN" sz="1400" b="1" dirty="0">
                  <a:solidFill>
                    <a:schemeClr val="tx1">
                      <a:lumMod val="65000"/>
                      <a:lumOff val="35000"/>
                    </a:schemeClr>
                  </a:solidFill>
                  <a:cs typeface="Arial" pitchFamily="34" charset="0"/>
                </a:rPr>
                <a:t>IPO</a:t>
              </a:r>
              <a:endParaRPr kumimoji="1" lang="zh-CN" altLang="en-US" sz="1400" b="1" dirty="0">
                <a:solidFill>
                  <a:schemeClr val="tx1">
                    <a:lumMod val="65000"/>
                    <a:lumOff val="35000"/>
                  </a:schemeClr>
                </a:solidFill>
                <a:cs typeface="Arial" pitchFamily="34" charset="0"/>
              </a:endParaRPr>
            </a:p>
          </p:txBody>
        </p:sp>
        <p:sp>
          <p:nvSpPr>
            <p:cNvPr id="66" name="虚尾箭头 65">
              <a:extLst>
                <a:ext uri="{FF2B5EF4-FFF2-40B4-BE49-F238E27FC236}">
                  <a16:creationId xmlns:a16="http://schemas.microsoft.com/office/drawing/2014/main" id="{16ADB15D-FAB3-0889-03C8-6E2979A629F2}"/>
                </a:ext>
              </a:extLst>
            </p:cNvPr>
            <p:cNvSpPr/>
            <p:nvPr/>
          </p:nvSpPr>
          <p:spPr>
            <a:xfrm rot="20545061">
              <a:off x="2714819" y="2211878"/>
              <a:ext cx="570218" cy="292531"/>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7" name="虚尾箭头 66">
              <a:extLst>
                <a:ext uri="{FF2B5EF4-FFF2-40B4-BE49-F238E27FC236}">
                  <a16:creationId xmlns:a16="http://schemas.microsoft.com/office/drawing/2014/main" id="{B9852101-A1FA-AA1A-32EB-ABAA2470B565}"/>
                </a:ext>
              </a:extLst>
            </p:cNvPr>
            <p:cNvSpPr/>
            <p:nvPr/>
          </p:nvSpPr>
          <p:spPr>
            <a:xfrm rot="20957960">
              <a:off x="4632432" y="1692876"/>
              <a:ext cx="570218" cy="292531"/>
            </a:xfrm>
            <a:prstGeom prst="strip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68" name="文本框 67">
              <a:extLst>
                <a:ext uri="{FF2B5EF4-FFF2-40B4-BE49-F238E27FC236}">
                  <a16:creationId xmlns:a16="http://schemas.microsoft.com/office/drawing/2014/main" id="{7C894CF0-3979-C59B-5D48-95E57BD813AF}"/>
                </a:ext>
              </a:extLst>
            </p:cNvPr>
            <p:cNvSpPr txBox="1"/>
            <p:nvPr/>
          </p:nvSpPr>
          <p:spPr>
            <a:xfrm>
              <a:off x="3147554" y="3095603"/>
              <a:ext cx="1213460" cy="194223"/>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400" dirty="0">
                  <a:cs typeface="Times New Roman" panose="02020603050405020304" pitchFamily="18" charset="0"/>
                </a:rPr>
                <a:t>CAGR=81.7%</a:t>
              </a:r>
              <a:endParaRPr kumimoji="1" lang="zh-CN" altLang="en-US" sz="1400" dirty="0">
                <a:cs typeface="Times New Roman" panose="02020603050405020304" pitchFamily="18" charset="0"/>
              </a:endParaRPr>
            </a:p>
          </p:txBody>
        </p:sp>
      </p:grpSp>
      <p:sp>
        <p:nvSpPr>
          <p:cNvPr id="69" name="文本框 68">
            <a:extLst>
              <a:ext uri="{FF2B5EF4-FFF2-40B4-BE49-F238E27FC236}">
                <a16:creationId xmlns:a16="http://schemas.microsoft.com/office/drawing/2014/main" id="{39D75A33-B0F7-9A27-338F-AEECADC281C4}"/>
              </a:ext>
            </a:extLst>
          </p:cNvPr>
          <p:cNvSpPr txBox="1"/>
          <p:nvPr/>
        </p:nvSpPr>
        <p:spPr>
          <a:xfrm>
            <a:off x="242615" y="6565697"/>
            <a:ext cx="2619307" cy="1661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200" dirty="0">
                <a:solidFill>
                  <a:schemeClr val="tx1">
                    <a:lumMod val="50000"/>
                    <a:lumOff val="50000"/>
                  </a:schemeClr>
                </a:solidFill>
                <a:cs typeface="Arial" pitchFamily="34" charset="0"/>
              </a:rPr>
              <a:t>Source: </a:t>
            </a:r>
            <a:r>
              <a:rPr lang="en" altLang="zh-CN" sz="1200" b="0" i="0" u="none" strike="noStrike" dirty="0">
                <a:solidFill>
                  <a:schemeClr val="tx1">
                    <a:lumMod val="50000"/>
                    <a:lumOff val="50000"/>
                  </a:schemeClr>
                </a:solidFill>
                <a:effectLst/>
                <a:ea typeface="PingFang SC" panose="020B0400000000000000" pitchFamily="34" charset="-122"/>
              </a:rPr>
              <a:t>Prospectus</a:t>
            </a:r>
            <a:r>
              <a:rPr kumimoji="1" lang="zh-CN" altLang="en-US" sz="1200" b="0" i="0" u="none" strike="noStrike" dirty="0">
                <a:solidFill>
                  <a:schemeClr val="tx1">
                    <a:lumMod val="50000"/>
                    <a:lumOff val="50000"/>
                  </a:schemeClr>
                </a:solidFill>
                <a:effectLst/>
                <a:ea typeface="PingFang SC" panose="020B0400000000000000" pitchFamily="34" charset="-122"/>
                <a:cs typeface="Arial" pitchFamily="34" charset="0"/>
              </a:rPr>
              <a:t> </a:t>
            </a:r>
            <a:r>
              <a:rPr kumimoji="1" lang="en-US" altLang="zh-CN" sz="1200" b="0" i="0" u="none" strike="noStrike" dirty="0">
                <a:solidFill>
                  <a:schemeClr val="tx1">
                    <a:lumMod val="50000"/>
                    <a:lumOff val="50000"/>
                  </a:schemeClr>
                </a:solidFill>
                <a:effectLst/>
                <a:ea typeface="PingFang SC" panose="020B0400000000000000" pitchFamily="34" charset="-122"/>
                <a:cs typeface="Arial" pitchFamily="34" charset="0"/>
              </a:rPr>
              <a:t>of</a:t>
            </a:r>
            <a:r>
              <a:rPr kumimoji="1" lang="zh-CN" altLang="en-US" sz="1200" b="0" i="0" u="none" strike="noStrike" dirty="0">
                <a:solidFill>
                  <a:schemeClr val="tx1">
                    <a:lumMod val="50000"/>
                    <a:lumOff val="50000"/>
                  </a:schemeClr>
                </a:solidFill>
                <a:effectLst/>
                <a:ea typeface="PingFang SC" panose="020B0400000000000000" pitchFamily="34" charset="-122"/>
                <a:cs typeface="Arial" pitchFamily="34" charset="0"/>
              </a:rPr>
              <a:t> </a:t>
            </a:r>
            <a:r>
              <a:rPr kumimoji="1" lang="en-US" altLang="zh-CN" sz="1200" b="0" i="0" u="none" strike="noStrike" dirty="0" err="1">
                <a:solidFill>
                  <a:schemeClr val="tx1">
                    <a:lumMod val="50000"/>
                    <a:lumOff val="50000"/>
                  </a:schemeClr>
                </a:solidFill>
                <a:effectLst/>
                <a:ea typeface="PingFang SC" panose="020B0400000000000000" pitchFamily="34" charset="-122"/>
                <a:cs typeface="Arial" pitchFamily="34" charset="0"/>
              </a:rPr>
              <a:t>Kuaishou</a:t>
            </a:r>
            <a:r>
              <a:rPr kumimoji="1" lang="en-US" altLang="zh-CN" sz="1200" dirty="0">
                <a:solidFill>
                  <a:schemeClr val="tx1">
                    <a:lumMod val="50000"/>
                    <a:lumOff val="50000"/>
                  </a:schemeClr>
                </a:solidFill>
                <a:ea typeface="PingFang SC" panose="020B0400000000000000" pitchFamily="34" charset="-122"/>
                <a:cs typeface="Arial" pitchFamily="34" charset="0"/>
              </a:rPr>
              <a:t>, 2021</a:t>
            </a:r>
            <a:endParaRPr kumimoji="1" lang="zh-CN" altLang="en-US" sz="1200" dirty="0">
              <a:solidFill>
                <a:schemeClr val="tx1">
                  <a:lumMod val="50000"/>
                  <a:lumOff val="50000"/>
                </a:schemeClr>
              </a:solidFill>
              <a:cs typeface="Arial" pitchFamily="34" charset="0"/>
            </a:endParaRPr>
          </a:p>
        </p:txBody>
      </p:sp>
      <p:pic>
        <p:nvPicPr>
          <p:cNvPr id="72" name="图片 71">
            <a:extLst>
              <a:ext uri="{FF2B5EF4-FFF2-40B4-BE49-F238E27FC236}">
                <a16:creationId xmlns:a16="http://schemas.microsoft.com/office/drawing/2014/main" id="{4C972A1E-3027-610A-9F11-8E56B0BFA22B}"/>
              </a:ext>
            </a:extLst>
          </p:cNvPr>
          <p:cNvPicPr>
            <a:picLocks noChangeAspect="1"/>
          </p:cNvPicPr>
          <p:nvPr/>
        </p:nvPicPr>
        <p:blipFill>
          <a:blip r:embed="rId5"/>
          <a:stretch>
            <a:fillRect/>
          </a:stretch>
        </p:blipFill>
        <p:spPr>
          <a:xfrm>
            <a:off x="862048" y="2019761"/>
            <a:ext cx="846418" cy="941981"/>
          </a:xfrm>
          <a:prstGeom prst="rect">
            <a:avLst/>
          </a:prstGeom>
        </p:spPr>
      </p:pic>
      <p:pic>
        <p:nvPicPr>
          <p:cNvPr id="73" name="图片 72">
            <a:extLst>
              <a:ext uri="{FF2B5EF4-FFF2-40B4-BE49-F238E27FC236}">
                <a16:creationId xmlns:a16="http://schemas.microsoft.com/office/drawing/2014/main" id="{626724F4-6341-528F-F3ED-0BB71EDAA1E4}"/>
              </a:ext>
            </a:extLst>
          </p:cNvPr>
          <p:cNvPicPr>
            <a:picLocks noChangeAspect="1"/>
          </p:cNvPicPr>
          <p:nvPr/>
        </p:nvPicPr>
        <p:blipFill>
          <a:blip r:embed="rId6"/>
          <a:stretch>
            <a:fillRect/>
          </a:stretch>
        </p:blipFill>
        <p:spPr>
          <a:xfrm>
            <a:off x="795592" y="3573810"/>
            <a:ext cx="979329" cy="941981"/>
          </a:xfrm>
          <a:prstGeom prst="rect">
            <a:avLst/>
          </a:prstGeom>
        </p:spPr>
      </p:pic>
      <p:pic>
        <p:nvPicPr>
          <p:cNvPr id="74" name="图片 73">
            <a:extLst>
              <a:ext uri="{FF2B5EF4-FFF2-40B4-BE49-F238E27FC236}">
                <a16:creationId xmlns:a16="http://schemas.microsoft.com/office/drawing/2014/main" id="{76D287AB-3CF5-3651-4E2A-0EB46C35D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755" y="4979450"/>
            <a:ext cx="1141359" cy="1096948"/>
          </a:xfrm>
          <a:prstGeom prst="rect">
            <a:avLst/>
          </a:prstGeom>
        </p:spPr>
      </p:pic>
      <p:sp>
        <p:nvSpPr>
          <p:cNvPr id="75" name="文本框 74">
            <a:extLst>
              <a:ext uri="{FF2B5EF4-FFF2-40B4-BE49-F238E27FC236}">
                <a16:creationId xmlns:a16="http://schemas.microsoft.com/office/drawing/2014/main" id="{EFC0A64C-9CD4-95D9-3F1A-27FCF1D4BFFA}"/>
              </a:ext>
            </a:extLst>
          </p:cNvPr>
          <p:cNvSpPr txBox="1"/>
          <p:nvPr/>
        </p:nvSpPr>
        <p:spPr>
          <a:xfrm>
            <a:off x="411332" y="2961742"/>
            <a:ext cx="1747850" cy="461665"/>
          </a:xfrm>
          <a:prstGeom prst="rect">
            <a:avLst/>
          </a:prstGeom>
          <a:noFill/>
          <a:ln w="6350" cap="flat">
            <a:noFill/>
            <a:miter lim="800000"/>
          </a:ln>
        </p:spPr>
        <p:txBody>
          <a:bodyPr wrap="square">
            <a:spAutoFit/>
          </a:bodyPr>
          <a:lstStyle/>
          <a:p>
            <a:pPr algn="ctr"/>
            <a:r>
              <a:rPr lang="en" altLang="zh-CN" sz="1200" b="1" i="0" u="none" strike="noStrike" dirty="0">
                <a:effectLst/>
                <a:ea typeface="PingFang SC" panose="020B0400000000000000" pitchFamily="34" charset="-122"/>
              </a:rPr>
              <a:t>Popularization of mobile Internet</a:t>
            </a:r>
          </a:p>
        </p:txBody>
      </p:sp>
      <p:sp>
        <p:nvSpPr>
          <p:cNvPr id="76" name="文本框 75">
            <a:extLst>
              <a:ext uri="{FF2B5EF4-FFF2-40B4-BE49-F238E27FC236}">
                <a16:creationId xmlns:a16="http://schemas.microsoft.com/office/drawing/2014/main" id="{D7D90923-4042-447F-C33A-61A5699EA94E}"/>
              </a:ext>
            </a:extLst>
          </p:cNvPr>
          <p:cNvSpPr txBox="1"/>
          <p:nvPr/>
        </p:nvSpPr>
        <p:spPr>
          <a:xfrm>
            <a:off x="56264" y="4473910"/>
            <a:ext cx="2647949" cy="461665"/>
          </a:xfrm>
          <a:prstGeom prst="rect">
            <a:avLst/>
          </a:prstGeom>
          <a:noFill/>
          <a:ln w="6350" cap="flat">
            <a:noFill/>
            <a:miter lim="800000"/>
          </a:ln>
        </p:spPr>
        <p:txBody>
          <a:bodyPr wrap="square">
            <a:spAutoFit/>
          </a:bodyPr>
          <a:lstStyle/>
          <a:p>
            <a:pPr algn="ctr"/>
            <a:r>
              <a:rPr lang="en" altLang="zh-CN" sz="1200" b="1" i="0" u="none" strike="noStrike" dirty="0">
                <a:effectLst/>
                <a:ea typeface="PingFang SC" panose="020B0400000000000000" pitchFamily="34" charset="-122"/>
              </a:rPr>
              <a:t>Development of communication</a:t>
            </a:r>
            <a:r>
              <a:rPr lang="zh-CN" altLang="en-US" sz="1200" b="1" i="0" u="none" strike="noStrike" dirty="0">
                <a:effectLst/>
                <a:ea typeface="PingFang SC" panose="020B0400000000000000" pitchFamily="34" charset="-122"/>
              </a:rPr>
              <a:t> </a:t>
            </a:r>
            <a:r>
              <a:rPr lang="en-US" altLang="zh-CN" sz="1200" b="1" i="0" u="none" strike="noStrike" dirty="0">
                <a:effectLst/>
                <a:ea typeface="PingFang SC" panose="020B0400000000000000" pitchFamily="34" charset="-122"/>
              </a:rPr>
              <a:t>technology</a:t>
            </a:r>
            <a:endParaRPr lang="en" altLang="zh-CN" sz="1200" b="1" i="0" u="none" strike="noStrike" dirty="0">
              <a:effectLst/>
              <a:ea typeface="PingFang SC" panose="020B0400000000000000" pitchFamily="34" charset="-122"/>
            </a:endParaRPr>
          </a:p>
        </p:txBody>
      </p:sp>
      <p:sp>
        <p:nvSpPr>
          <p:cNvPr id="77" name="文本框 76">
            <a:extLst>
              <a:ext uri="{FF2B5EF4-FFF2-40B4-BE49-F238E27FC236}">
                <a16:creationId xmlns:a16="http://schemas.microsoft.com/office/drawing/2014/main" id="{35CD814A-FB85-99F3-ECC7-10993B9B1EB2}"/>
              </a:ext>
            </a:extLst>
          </p:cNvPr>
          <p:cNvSpPr txBox="1"/>
          <p:nvPr/>
        </p:nvSpPr>
        <p:spPr>
          <a:xfrm>
            <a:off x="365255" y="5950074"/>
            <a:ext cx="1927869" cy="461665"/>
          </a:xfrm>
          <a:prstGeom prst="rect">
            <a:avLst/>
          </a:prstGeom>
          <a:noFill/>
          <a:ln w="6350" cap="flat">
            <a:noFill/>
            <a:miter lim="800000"/>
          </a:ln>
        </p:spPr>
        <p:txBody>
          <a:bodyPr wrap="square">
            <a:spAutoFit/>
          </a:bodyPr>
          <a:lstStyle/>
          <a:p>
            <a:pPr algn="ctr"/>
            <a:r>
              <a:rPr lang="en-US" altLang="zh-CN" sz="1200" b="1" i="0" u="none" strike="noStrike" dirty="0">
                <a:effectLst/>
                <a:ea typeface="PingFang SC" panose="020B0400000000000000" pitchFamily="34" charset="-122"/>
              </a:rPr>
              <a:t>Growing need for social expression</a:t>
            </a:r>
            <a:endParaRPr lang="en" altLang="zh-CN" sz="1200" b="1" i="0" u="none" strike="noStrike" dirty="0">
              <a:effectLst/>
              <a:ea typeface="PingFang SC" panose="020B0400000000000000" pitchFamily="34" charset="-122"/>
            </a:endParaRPr>
          </a:p>
        </p:txBody>
      </p:sp>
      <p:sp>
        <p:nvSpPr>
          <p:cNvPr id="78" name="文本框 77">
            <a:extLst>
              <a:ext uri="{FF2B5EF4-FFF2-40B4-BE49-F238E27FC236}">
                <a16:creationId xmlns:a16="http://schemas.microsoft.com/office/drawing/2014/main" id="{86F2074E-4095-EB91-EC47-94E677FD5F8C}"/>
              </a:ext>
            </a:extLst>
          </p:cNvPr>
          <p:cNvSpPr txBox="1"/>
          <p:nvPr/>
        </p:nvSpPr>
        <p:spPr>
          <a:xfrm>
            <a:off x="186077" y="1573845"/>
            <a:ext cx="1633781" cy="338554"/>
          </a:xfrm>
          <a:prstGeom prst="rect">
            <a:avLst/>
          </a:prstGeom>
          <a:noFill/>
        </p:spPr>
        <p:txBody>
          <a:bodyPr wrap="none" rtlCol="0">
            <a:spAutoFit/>
          </a:bodyPr>
          <a:lstStyle/>
          <a:p>
            <a:r>
              <a:rPr lang="en-US" altLang="zh-CN" sz="1600" b="1" dirty="0">
                <a:solidFill>
                  <a:srgbClr val="FD4102"/>
                </a:solidFill>
                <a:sym typeface="Times New Roman" panose="02020603050405020304" pitchFamily="18" charset="0"/>
              </a:rPr>
              <a:t>Driving</a:t>
            </a:r>
            <a:r>
              <a:rPr lang="zh-CN" altLang="en-US" sz="1600" b="1" dirty="0">
                <a:solidFill>
                  <a:srgbClr val="FD4102"/>
                </a:solidFill>
                <a:sym typeface="Times New Roman" panose="02020603050405020304" pitchFamily="18" charset="0"/>
              </a:rPr>
              <a:t> </a:t>
            </a:r>
            <a:r>
              <a:rPr lang="en-US" altLang="zh-CN" sz="1600" b="1" dirty="0">
                <a:solidFill>
                  <a:srgbClr val="FD4102"/>
                </a:solidFill>
                <a:sym typeface="Times New Roman" panose="02020603050405020304" pitchFamily="18" charset="0"/>
              </a:rPr>
              <a:t>factors</a:t>
            </a:r>
            <a:endParaRPr lang="zh-CN" altLang="en-US" sz="1600" b="1" dirty="0">
              <a:solidFill>
                <a:srgbClr val="FD4102"/>
              </a:solidFill>
              <a:sym typeface="Times New Roman" panose="02020603050405020304" pitchFamily="18" charset="0"/>
            </a:endParaRPr>
          </a:p>
        </p:txBody>
      </p:sp>
      <p:sp>
        <p:nvSpPr>
          <p:cNvPr id="79" name="文本框 78">
            <a:extLst>
              <a:ext uri="{FF2B5EF4-FFF2-40B4-BE49-F238E27FC236}">
                <a16:creationId xmlns:a16="http://schemas.microsoft.com/office/drawing/2014/main" id="{E534B02B-83E0-90DD-BA89-050078FE5E43}"/>
              </a:ext>
            </a:extLst>
          </p:cNvPr>
          <p:cNvSpPr txBox="1"/>
          <p:nvPr/>
        </p:nvSpPr>
        <p:spPr>
          <a:xfrm>
            <a:off x="2323914" y="1543068"/>
            <a:ext cx="7385355" cy="338554"/>
          </a:xfrm>
          <a:prstGeom prst="rect">
            <a:avLst/>
          </a:prstGeom>
          <a:noFill/>
        </p:spPr>
        <p:txBody>
          <a:bodyPr wrap="none" rtlCol="0">
            <a:spAutoFit/>
          </a:bodyPr>
          <a:lstStyle/>
          <a:p>
            <a:r>
              <a:rPr lang="en-US" altLang="zh-CN" sz="1600" b="1" dirty="0">
                <a:solidFill>
                  <a:srgbClr val="FD4102"/>
                </a:solidFill>
                <a:sym typeface="Times New Roman" panose="02020603050405020304" pitchFamily="18" charset="0"/>
              </a:rPr>
              <a:t>The number of short video users and their usage time are growing rapidly</a:t>
            </a:r>
            <a:endParaRPr lang="zh-CN" altLang="en-US" sz="1600" b="1" dirty="0">
              <a:solidFill>
                <a:srgbClr val="FD4102"/>
              </a:solidFill>
              <a:sym typeface="Times New Roman" panose="02020603050405020304" pitchFamily="18" charset="0"/>
            </a:endParaRPr>
          </a:p>
        </p:txBody>
      </p:sp>
      <p:sp>
        <p:nvSpPr>
          <p:cNvPr id="80" name="燕尾形 79">
            <a:extLst>
              <a:ext uri="{FF2B5EF4-FFF2-40B4-BE49-F238E27FC236}">
                <a16:creationId xmlns:a16="http://schemas.microsoft.com/office/drawing/2014/main" id="{72393395-744A-B168-8477-A7298ABD7B5B}"/>
              </a:ext>
            </a:extLst>
          </p:cNvPr>
          <p:cNvSpPr/>
          <p:nvPr/>
        </p:nvSpPr>
        <p:spPr>
          <a:xfrm>
            <a:off x="1819858" y="1584211"/>
            <a:ext cx="216024" cy="252028"/>
          </a:xfrm>
          <a:prstGeom prst="chevron">
            <a:avLst/>
          </a:prstGeom>
          <a:solidFill>
            <a:schemeClr val="accent5">
              <a:lumMod val="60000"/>
              <a:lumOff val="4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81" name="燕尾形 80">
            <a:extLst>
              <a:ext uri="{FF2B5EF4-FFF2-40B4-BE49-F238E27FC236}">
                <a16:creationId xmlns:a16="http://schemas.microsoft.com/office/drawing/2014/main" id="{CBC5A784-16F7-94AD-4779-CBF698960F90}"/>
              </a:ext>
            </a:extLst>
          </p:cNvPr>
          <p:cNvSpPr/>
          <p:nvPr/>
        </p:nvSpPr>
        <p:spPr>
          <a:xfrm>
            <a:off x="2001995" y="1584211"/>
            <a:ext cx="216024" cy="252028"/>
          </a:xfrm>
          <a:prstGeom prst="chevron">
            <a:avLst/>
          </a:prstGeom>
          <a:solidFill>
            <a:schemeClr val="accent5">
              <a:lumMod val="60000"/>
              <a:lumOff val="4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2" name="矩形 1">
            <a:extLst>
              <a:ext uri="{FF2B5EF4-FFF2-40B4-BE49-F238E27FC236}">
                <a16:creationId xmlns:a16="http://schemas.microsoft.com/office/drawing/2014/main" id="{4DD333EB-6021-A970-0406-30E2DD33064E}"/>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9" name="矩形 8">
            <a:extLst>
              <a:ext uri="{FF2B5EF4-FFF2-40B4-BE49-F238E27FC236}">
                <a16:creationId xmlns:a16="http://schemas.microsoft.com/office/drawing/2014/main" id="{D534B125-2A5B-3CD5-3060-B96A09618C03}"/>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19" name="矩形 18">
            <a:extLst>
              <a:ext uri="{FF2B5EF4-FFF2-40B4-BE49-F238E27FC236}">
                <a16:creationId xmlns:a16="http://schemas.microsoft.com/office/drawing/2014/main" id="{0067C704-E02F-478C-CF1B-0F7CC7922176}"/>
              </a:ext>
            </a:extLst>
          </p:cNvPr>
          <p:cNvSpPr/>
          <p:nvPr/>
        </p:nvSpPr>
        <p:spPr>
          <a:xfrm>
            <a:off x="3980100" y="-23468"/>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0" name="矩形 19">
            <a:extLst>
              <a:ext uri="{FF2B5EF4-FFF2-40B4-BE49-F238E27FC236}">
                <a16:creationId xmlns:a16="http://schemas.microsoft.com/office/drawing/2014/main" id="{CA1222EB-2941-1EC7-DEBD-1262D4440C4F}"/>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1" name="矩形 20">
            <a:extLst>
              <a:ext uri="{FF2B5EF4-FFF2-40B4-BE49-F238E27FC236}">
                <a16:creationId xmlns:a16="http://schemas.microsoft.com/office/drawing/2014/main" id="{5EAA19C7-96C3-7B93-0D64-F1418C9CD5AE}"/>
              </a:ext>
            </a:extLst>
          </p:cNvPr>
          <p:cNvSpPr/>
          <p:nvPr/>
        </p:nvSpPr>
        <p:spPr>
          <a:xfrm>
            <a:off x="1922793"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Industry</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22" name="直线连接符 21">
            <a:extLst>
              <a:ext uri="{FF2B5EF4-FFF2-40B4-BE49-F238E27FC236}">
                <a16:creationId xmlns:a16="http://schemas.microsoft.com/office/drawing/2014/main" id="{A45A7B7C-4199-B752-FDA4-1628961DEB90}"/>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直线连接符 22">
            <a:extLst>
              <a:ext uri="{FF2B5EF4-FFF2-40B4-BE49-F238E27FC236}">
                <a16:creationId xmlns:a16="http://schemas.microsoft.com/office/drawing/2014/main" id="{F511E57E-7297-CE35-A8D1-B849B9CDD213}"/>
              </a:ext>
            </a:extLst>
          </p:cNvPr>
          <p:cNvCxnSpPr>
            <a:cxnSpLocks/>
          </p:cNvCxnSpPr>
          <p:nvPr/>
        </p:nvCxnSpPr>
        <p:spPr>
          <a:xfrm>
            <a:off x="3980098"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线连接符 23">
            <a:extLst>
              <a:ext uri="{FF2B5EF4-FFF2-40B4-BE49-F238E27FC236}">
                <a16:creationId xmlns:a16="http://schemas.microsoft.com/office/drawing/2014/main" id="{81C12F8A-6131-C51C-5011-687342D78B86}"/>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D00F666C-A056-8C30-36DA-C4E19CCB7408}"/>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886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5250" y="1161578"/>
            <a:ext cx="288000" cy="324000"/>
          </a:xfrm>
          <a:prstGeom prst="rect">
            <a:avLst/>
          </a:prstGeom>
          <a:solidFill>
            <a:srgbClr val="FD4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a:solidFill>
                  <a:srgbClr val="FFFFFF"/>
                </a:solidFill>
                <a:latin typeface="Arial" panose="020B0604020202020204"/>
                <a:cs typeface="Arial" panose="020B0604020202020204"/>
              </a:rPr>
              <a:t>2</a:t>
            </a:r>
          </a:p>
        </p:txBody>
      </p:sp>
      <p:sp>
        <p:nvSpPr>
          <p:cNvPr id="13" name="object 124"/>
          <p:cNvSpPr txBox="1"/>
          <p:nvPr/>
        </p:nvSpPr>
        <p:spPr>
          <a:xfrm>
            <a:off x="587375" y="1171899"/>
            <a:ext cx="7893223" cy="579646"/>
          </a:xfrm>
          <a:prstGeom prst="rect">
            <a:avLst/>
          </a:prstGeom>
        </p:spPr>
        <p:txBody>
          <a:bodyPr vert="horz" wrap="square" lIns="0" tIns="12700" rIns="0" bIns="0" rtlCol="0">
            <a:spAutoFit/>
          </a:bodyPr>
          <a:lstStyle/>
          <a:p>
            <a:pPr marL="12700">
              <a:lnSpc>
                <a:spcPct val="100000"/>
              </a:lnSpc>
              <a:spcBef>
                <a:spcPts val="100"/>
              </a:spcBef>
            </a:pPr>
            <a:r>
              <a:rPr lang="en-US" altLang="zh-CN" sz="1800" b="1" spc="-5" dirty="0">
                <a:latin typeface="Arial" panose="020B0604020202020204"/>
                <a:ea typeface="宋体" charset="0"/>
                <a:cs typeface="Arial" panose="020B0604020202020204"/>
              </a:rPr>
              <a:t>Competition Pattern: Duopoly between </a:t>
            </a:r>
            <a:r>
              <a:rPr lang="en-US" altLang="zh-CN" sz="1800" b="1" spc="-5" dirty="0" err="1">
                <a:latin typeface="Arial" panose="020B0604020202020204"/>
                <a:ea typeface="宋体" charset="0"/>
                <a:cs typeface="Arial" panose="020B0604020202020204"/>
              </a:rPr>
              <a:t>Douyin</a:t>
            </a:r>
            <a:r>
              <a:rPr lang="en-US" altLang="zh-CN" sz="1800" b="1" spc="-5" dirty="0">
                <a:latin typeface="Arial" panose="020B0604020202020204"/>
                <a:ea typeface="宋体" charset="0"/>
                <a:cs typeface="Arial" panose="020B0604020202020204"/>
              </a:rPr>
              <a:t> &amp; </a:t>
            </a:r>
            <a:r>
              <a:rPr lang="en-US" altLang="zh-CN" sz="1800" b="1" spc="-5" dirty="0" err="1">
                <a:latin typeface="Arial" panose="020B0604020202020204"/>
                <a:ea typeface="宋体" charset="0"/>
                <a:cs typeface="Arial" panose="020B0604020202020204"/>
              </a:rPr>
              <a:t>Kuaishou</a:t>
            </a:r>
            <a:endParaRPr lang="en-US" altLang="zh-CN" sz="1800" b="1" spc="-5" dirty="0">
              <a:latin typeface="Arial" panose="020B0604020202020204"/>
              <a:ea typeface="宋体" charset="0"/>
              <a:cs typeface="Arial" panose="020B0604020202020204"/>
            </a:endParaRPr>
          </a:p>
          <a:p>
            <a:pPr marL="12700">
              <a:lnSpc>
                <a:spcPct val="100000"/>
              </a:lnSpc>
              <a:spcBef>
                <a:spcPts val="100"/>
              </a:spcBef>
            </a:pPr>
            <a:endParaRPr lang="en-US" altLang="zh-CN" sz="1800" b="1" spc="-5" dirty="0">
              <a:latin typeface="Arial" panose="020B0604020202020204"/>
              <a:ea typeface="宋体" charset="0"/>
              <a:cs typeface="Arial" panose="020B0604020202020204"/>
            </a:endParaRPr>
          </a:p>
        </p:txBody>
      </p:sp>
      <p:cxnSp>
        <p:nvCxnSpPr>
          <p:cNvPr id="14" name="直接连接符 13"/>
          <p:cNvCxnSpPr/>
          <p:nvPr/>
        </p:nvCxnSpPr>
        <p:spPr>
          <a:xfrm>
            <a:off x="399415" y="1460189"/>
            <a:ext cx="8750935" cy="1270"/>
          </a:xfrm>
          <a:prstGeom prst="line">
            <a:avLst/>
          </a:prstGeom>
          <a:ln w="12700" cap="flat">
            <a:solidFill>
              <a:srgbClr val="FD410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标题 1">
            <a:extLst>
              <a:ext uri="{FF2B5EF4-FFF2-40B4-BE49-F238E27FC236}">
                <a16:creationId xmlns:a16="http://schemas.microsoft.com/office/drawing/2014/main" id="{173CEFAE-D130-E140-3838-E61F3892F3E6}"/>
              </a:ext>
            </a:extLst>
          </p:cNvPr>
          <p:cNvSpPr>
            <a:spLocks noGrp="1"/>
          </p:cNvSpPr>
          <p:nvPr>
            <p:ph type="title"/>
          </p:nvPr>
        </p:nvSpPr>
        <p:spPr/>
        <p:txBody>
          <a:bodyPr/>
          <a:lstStyle/>
          <a:p>
            <a:r>
              <a:rPr lang="en-US" altLang="zh-CN" dirty="0"/>
              <a:t>Industry Analysis</a:t>
            </a:r>
            <a:endParaRPr lang="zh-CN" altLang="en-US" dirty="0"/>
          </a:p>
        </p:txBody>
      </p:sp>
      <p:sp>
        <p:nvSpPr>
          <p:cNvPr id="9" name="文本框 8">
            <a:extLst>
              <a:ext uri="{FF2B5EF4-FFF2-40B4-BE49-F238E27FC236}">
                <a16:creationId xmlns:a16="http://schemas.microsoft.com/office/drawing/2014/main" id="{994F6C98-BC44-5E43-ABCF-D25A03124B5A}"/>
              </a:ext>
            </a:extLst>
          </p:cNvPr>
          <p:cNvSpPr txBox="1"/>
          <p:nvPr/>
        </p:nvSpPr>
        <p:spPr>
          <a:xfrm>
            <a:off x="311578" y="3114255"/>
            <a:ext cx="1359346" cy="2492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800" b="1" dirty="0">
                <a:cs typeface="Times New Roman" panose="02020603050405020304" pitchFamily="18" charset="0"/>
              </a:rPr>
              <a:t>Launch</a:t>
            </a:r>
            <a:r>
              <a:rPr kumimoji="1" lang="zh-CN" altLang="en-US" sz="1800" b="1" dirty="0">
                <a:cs typeface="Times New Roman" panose="02020603050405020304" pitchFamily="18" charset="0"/>
              </a:rPr>
              <a:t> </a:t>
            </a:r>
            <a:r>
              <a:rPr kumimoji="1" lang="en-US" altLang="zh-CN" sz="1800" b="1" dirty="0">
                <a:cs typeface="Times New Roman" panose="02020603050405020304" pitchFamily="18" charset="0"/>
              </a:rPr>
              <a:t>time</a:t>
            </a:r>
            <a:endParaRPr kumimoji="1" lang="zh-CN" altLang="en-US" sz="1800" b="1" dirty="0">
              <a:cs typeface="Times New Roman" panose="02020603050405020304" pitchFamily="18" charset="0"/>
            </a:endParaRPr>
          </a:p>
        </p:txBody>
      </p:sp>
      <p:pic>
        <p:nvPicPr>
          <p:cNvPr id="19" name="图片 18">
            <a:extLst>
              <a:ext uri="{FF2B5EF4-FFF2-40B4-BE49-F238E27FC236}">
                <a16:creationId xmlns:a16="http://schemas.microsoft.com/office/drawing/2014/main" id="{C80F413D-B0DD-4FDF-FDDE-F4BA9BD47D8C}"/>
              </a:ext>
            </a:extLst>
          </p:cNvPr>
          <p:cNvPicPr>
            <a:picLocks noChangeAspect="1"/>
          </p:cNvPicPr>
          <p:nvPr/>
        </p:nvPicPr>
        <p:blipFill rotWithShape="1">
          <a:blip r:embed="rId3"/>
          <a:srcRect t="13011" b="15704"/>
          <a:stretch/>
        </p:blipFill>
        <p:spPr>
          <a:xfrm>
            <a:off x="1749311" y="2182537"/>
            <a:ext cx="816478" cy="804818"/>
          </a:xfrm>
          <a:prstGeom prst="rect">
            <a:avLst/>
          </a:prstGeom>
        </p:spPr>
      </p:pic>
      <p:pic>
        <p:nvPicPr>
          <p:cNvPr id="20" name="Picture 4">
            <a:extLst>
              <a:ext uri="{FF2B5EF4-FFF2-40B4-BE49-F238E27FC236}">
                <a16:creationId xmlns:a16="http://schemas.microsoft.com/office/drawing/2014/main" id="{3810FB3A-FAE9-2C00-2F15-49D7878410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9940" y="2182536"/>
            <a:ext cx="816478" cy="802385"/>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4CE30587-6D3D-D57D-A354-A35E6D04AD2F}"/>
              </a:ext>
            </a:extLst>
          </p:cNvPr>
          <p:cNvSpPr txBox="1"/>
          <p:nvPr/>
        </p:nvSpPr>
        <p:spPr>
          <a:xfrm>
            <a:off x="1701691" y="3122875"/>
            <a:ext cx="1051570" cy="2492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800" dirty="0">
                <a:cs typeface="Times New Roman" panose="02020603050405020304" pitchFamily="18" charset="0"/>
              </a:rPr>
              <a:t>Sep. 2016</a:t>
            </a:r>
            <a:endParaRPr kumimoji="1" lang="zh-CN" altLang="en-US" sz="1800" dirty="0">
              <a:cs typeface="Times New Roman" panose="02020603050405020304" pitchFamily="18" charset="0"/>
            </a:endParaRPr>
          </a:p>
        </p:txBody>
      </p:sp>
      <p:sp>
        <p:nvSpPr>
          <p:cNvPr id="22" name="文本框 21">
            <a:extLst>
              <a:ext uri="{FF2B5EF4-FFF2-40B4-BE49-F238E27FC236}">
                <a16:creationId xmlns:a16="http://schemas.microsoft.com/office/drawing/2014/main" id="{278DC55B-F903-7EB4-42AE-AA79BFAB4D83}"/>
              </a:ext>
            </a:extLst>
          </p:cNvPr>
          <p:cNvSpPr txBox="1"/>
          <p:nvPr/>
        </p:nvSpPr>
        <p:spPr>
          <a:xfrm>
            <a:off x="2893760" y="3103694"/>
            <a:ext cx="1026050" cy="2492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800" b="1" dirty="0">
                <a:cs typeface="Times New Roman" panose="02020603050405020304" pitchFamily="18" charset="0"/>
              </a:rPr>
              <a:t>Mar. 2011</a:t>
            </a:r>
            <a:endParaRPr kumimoji="1" lang="zh-CN" altLang="en-US" sz="1800" b="1" dirty="0">
              <a:cs typeface="Times New Roman" panose="02020603050405020304" pitchFamily="18" charset="0"/>
            </a:endParaRPr>
          </a:p>
        </p:txBody>
      </p:sp>
      <p:graphicFrame>
        <p:nvGraphicFramePr>
          <p:cNvPr id="23" name="图表 22">
            <a:extLst>
              <a:ext uri="{FF2B5EF4-FFF2-40B4-BE49-F238E27FC236}">
                <a16:creationId xmlns:a16="http://schemas.microsoft.com/office/drawing/2014/main" id="{0CD6ADAD-7DC0-1137-732D-BFF37D1970FD}"/>
              </a:ext>
            </a:extLst>
          </p:cNvPr>
          <p:cNvGraphicFramePr>
            <a:graphicFrameLocks/>
          </p:cNvGraphicFramePr>
          <p:nvPr/>
        </p:nvGraphicFramePr>
        <p:xfrm>
          <a:off x="4078634" y="2180244"/>
          <a:ext cx="3402124" cy="11704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a:extLst>
              <a:ext uri="{FF2B5EF4-FFF2-40B4-BE49-F238E27FC236}">
                <a16:creationId xmlns:a16="http://schemas.microsoft.com/office/drawing/2014/main" id="{FD7C2DA1-6CE9-C5FB-4D7C-E9CC8A511894}"/>
              </a:ext>
            </a:extLst>
          </p:cNvPr>
          <p:cNvGraphicFramePr>
            <a:graphicFrameLocks/>
          </p:cNvGraphicFramePr>
          <p:nvPr/>
        </p:nvGraphicFramePr>
        <p:xfrm>
          <a:off x="7296355" y="2097646"/>
          <a:ext cx="1908212" cy="1381033"/>
        </p:xfrm>
        <a:graphic>
          <a:graphicData uri="http://schemas.openxmlformats.org/drawingml/2006/chart">
            <c:chart xmlns:c="http://schemas.openxmlformats.org/drawingml/2006/chart" xmlns:r="http://schemas.openxmlformats.org/officeDocument/2006/relationships" r:id="rId6"/>
          </a:graphicData>
        </a:graphic>
      </p:graphicFrame>
      <p:sp>
        <p:nvSpPr>
          <p:cNvPr id="26" name="文本框 25">
            <a:extLst>
              <a:ext uri="{FF2B5EF4-FFF2-40B4-BE49-F238E27FC236}">
                <a16:creationId xmlns:a16="http://schemas.microsoft.com/office/drawing/2014/main" id="{87DAD907-5B88-5D5E-9506-3E6ED23FD6EA}"/>
              </a:ext>
            </a:extLst>
          </p:cNvPr>
          <p:cNvSpPr txBox="1"/>
          <p:nvPr/>
        </p:nvSpPr>
        <p:spPr>
          <a:xfrm>
            <a:off x="228411" y="1576423"/>
            <a:ext cx="9101423" cy="4431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 altLang="zh-CN" sz="1600" b="1" dirty="0">
                <a:solidFill>
                  <a:srgbClr val="FD4102"/>
                </a:solidFill>
                <a:latin typeface="Arial" panose="020B0604020202020204" pitchFamily="34" charset="0"/>
                <a:cs typeface="Arial" panose="020B0604020202020204" pitchFamily="34" charset="0"/>
              </a:rPr>
              <a:t>Short video platforms in China have formed duopoly pattern between </a:t>
            </a:r>
            <a:r>
              <a:rPr kumimoji="1" lang="en" altLang="zh-CN" sz="1600" b="1" dirty="0" err="1">
                <a:solidFill>
                  <a:srgbClr val="FD4102"/>
                </a:solidFill>
                <a:latin typeface="Arial" panose="020B0604020202020204" pitchFamily="34" charset="0"/>
                <a:cs typeface="Arial" panose="020B0604020202020204" pitchFamily="34" charset="0"/>
              </a:rPr>
              <a:t>Douyin</a:t>
            </a:r>
            <a:r>
              <a:rPr kumimoji="1" lang="en" altLang="zh-CN" sz="1600" b="1" dirty="0">
                <a:solidFill>
                  <a:srgbClr val="FD4102"/>
                </a:solidFill>
                <a:latin typeface="Arial" panose="020B0604020202020204" pitchFamily="34" charset="0"/>
                <a:cs typeface="Arial" panose="020B0604020202020204" pitchFamily="34" charset="0"/>
              </a:rPr>
              <a:t> and </a:t>
            </a:r>
            <a:r>
              <a:rPr kumimoji="1" lang="en" altLang="zh-CN" sz="1600" b="1" dirty="0" err="1">
                <a:solidFill>
                  <a:srgbClr val="FD4102"/>
                </a:solidFill>
                <a:latin typeface="Arial" panose="020B0604020202020204" pitchFamily="34" charset="0"/>
                <a:cs typeface="Arial" panose="020B0604020202020204" pitchFamily="34" charset="0"/>
              </a:rPr>
              <a:t>Kuaishou</a:t>
            </a:r>
            <a:r>
              <a:rPr kumimoji="1" lang="en" altLang="zh-CN" sz="1600" b="1" dirty="0">
                <a:solidFill>
                  <a:srgbClr val="FD4102"/>
                </a:solidFill>
                <a:latin typeface="Arial" panose="020B0604020202020204" pitchFamily="34" charset="0"/>
                <a:cs typeface="Arial" panose="020B0604020202020204" pitchFamily="34" charset="0"/>
              </a:rPr>
              <a:t> (in Jan. 2021) but there is a big tail space. </a:t>
            </a:r>
            <a:r>
              <a:rPr kumimoji="1" lang="en" altLang="zh-CN" sz="1600" b="1" dirty="0" err="1">
                <a:solidFill>
                  <a:srgbClr val="FD4102"/>
                </a:solidFill>
                <a:latin typeface="Arial" panose="020B0604020202020204" pitchFamily="34" charset="0"/>
                <a:cs typeface="Arial" panose="020B0604020202020204" pitchFamily="34" charset="0"/>
              </a:rPr>
              <a:t>Kuaishou</a:t>
            </a:r>
            <a:r>
              <a:rPr kumimoji="1" lang="en" altLang="zh-CN" sz="1600" b="1" dirty="0">
                <a:solidFill>
                  <a:srgbClr val="FD4102"/>
                </a:solidFill>
                <a:latin typeface="Arial" panose="020B0604020202020204" pitchFamily="34" charset="0"/>
                <a:cs typeface="Arial" panose="020B0604020202020204" pitchFamily="34" charset="0"/>
              </a:rPr>
              <a:t> lags behind </a:t>
            </a:r>
            <a:r>
              <a:rPr kumimoji="1" lang="en" altLang="zh-CN" sz="1600" b="1" dirty="0" err="1">
                <a:solidFill>
                  <a:srgbClr val="FD4102"/>
                </a:solidFill>
                <a:latin typeface="Arial" panose="020B0604020202020204" pitchFamily="34" charset="0"/>
                <a:cs typeface="Arial" panose="020B0604020202020204" pitchFamily="34" charset="0"/>
              </a:rPr>
              <a:t>Douyin</a:t>
            </a:r>
            <a:r>
              <a:rPr kumimoji="1" lang="en" altLang="zh-CN" sz="1600" b="1" dirty="0">
                <a:solidFill>
                  <a:srgbClr val="FD4102"/>
                </a:solidFill>
                <a:latin typeface="Arial" panose="020B0604020202020204" pitchFamily="34" charset="0"/>
                <a:cs typeface="Arial" panose="020B0604020202020204" pitchFamily="34" charset="0"/>
              </a:rPr>
              <a:t> in terms of user scale.</a:t>
            </a:r>
            <a:endParaRPr kumimoji="1" lang="en" altLang="zh-CN" sz="16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64FEAAF4-E77F-0ADE-459B-02F84F1AA7B1}"/>
              </a:ext>
            </a:extLst>
          </p:cNvPr>
          <p:cNvSpPr txBox="1"/>
          <p:nvPr/>
        </p:nvSpPr>
        <p:spPr>
          <a:xfrm>
            <a:off x="225250" y="3570429"/>
            <a:ext cx="9293705" cy="741742"/>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kumimoji="1" lang="en" altLang="zh-CN" sz="1600" b="1" dirty="0">
                <a:solidFill>
                  <a:srgbClr val="FD4102"/>
                </a:solidFill>
                <a:latin typeface="Arial" panose="020B0604020202020204" pitchFamily="34" charset="0"/>
                <a:cs typeface="Arial" panose="020B0604020202020204" pitchFamily="34" charset="0"/>
              </a:rPr>
              <a:t>Compared with </a:t>
            </a:r>
            <a:r>
              <a:rPr kumimoji="1" lang="en" altLang="zh-CN" sz="1600" b="1" dirty="0" err="1">
                <a:solidFill>
                  <a:srgbClr val="FD4102"/>
                </a:solidFill>
                <a:latin typeface="Arial" panose="020B0604020202020204" pitchFamily="34" charset="0"/>
                <a:cs typeface="Arial" panose="020B0604020202020204" pitchFamily="34" charset="0"/>
              </a:rPr>
              <a:t>Douyin</a:t>
            </a:r>
            <a:r>
              <a:rPr kumimoji="1" lang="en" altLang="zh-CN" sz="1600" b="1" dirty="0">
                <a:solidFill>
                  <a:srgbClr val="FD4102"/>
                </a:solidFill>
                <a:latin typeface="Arial" panose="020B0604020202020204" pitchFamily="34" charset="0"/>
                <a:cs typeface="Arial" panose="020B0604020202020204" pitchFamily="34" charset="0"/>
              </a:rPr>
              <a:t>, </a:t>
            </a:r>
            <a:r>
              <a:rPr kumimoji="1" lang="en" altLang="zh-CN" sz="1600" b="1" dirty="0" err="1">
                <a:solidFill>
                  <a:srgbClr val="FD4102"/>
                </a:solidFill>
                <a:latin typeface="Arial" panose="020B0604020202020204" pitchFamily="34" charset="0"/>
                <a:cs typeface="Arial" panose="020B0604020202020204" pitchFamily="34" charset="0"/>
              </a:rPr>
              <a:t>Kuaishou</a:t>
            </a:r>
            <a:r>
              <a:rPr kumimoji="1" lang="en" altLang="zh-CN" sz="1600" b="1" dirty="0">
                <a:solidFill>
                  <a:srgbClr val="FD4102"/>
                </a:solidFill>
                <a:latin typeface="Arial" panose="020B0604020202020204" pitchFamily="34" charset="0"/>
                <a:cs typeface="Arial" panose="020B0604020202020204" pitchFamily="34" charset="0"/>
              </a:rPr>
              <a:t> has an advantage in markets in lower-tier cities. As for age distribution, </a:t>
            </a:r>
            <a:r>
              <a:rPr kumimoji="1" lang="en" altLang="zh-CN" sz="1600" b="1" dirty="0" err="1">
                <a:solidFill>
                  <a:srgbClr val="FD4102"/>
                </a:solidFill>
                <a:latin typeface="Arial" panose="020B0604020202020204" pitchFamily="34" charset="0"/>
                <a:cs typeface="Arial" panose="020B0604020202020204" pitchFamily="34" charset="0"/>
              </a:rPr>
              <a:t>Kuashou‘s</a:t>
            </a:r>
            <a:r>
              <a:rPr kumimoji="1" lang="en" altLang="zh-CN" sz="1600" b="1" dirty="0">
                <a:solidFill>
                  <a:srgbClr val="FD4102"/>
                </a:solidFill>
                <a:latin typeface="Arial" panose="020B0604020202020204" pitchFamily="34" charset="0"/>
                <a:cs typeface="Arial" panose="020B0604020202020204" pitchFamily="34" charset="0"/>
              </a:rPr>
              <a:t> users under 15 and over 51 account for a higher proportion than </a:t>
            </a:r>
            <a:r>
              <a:rPr kumimoji="1" lang="en" altLang="zh-CN" sz="1600" b="1" dirty="0" err="1">
                <a:solidFill>
                  <a:srgbClr val="FD4102"/>
                </a:solidFill>
                <a:latin typeface="Arial" panose="020B0604020202020204" pitchFamily="34" charset="0"/>
                <a:cs typeface="Arial" panose="020B0604020202020204" pitchFamily="34" charset="0"/>
              </a:rPr>
              <a:t>Douyin</a:t>
            </a:r>
            <a:r>
              <a:rPr kumimoji="1" lang="en" altLang="zh-CN" sz="1600" b="1" dirty="0">
                <a:solidFill>
                  <a:srgbClr val="FD4102"/>
                </a:solidFill>
                <a:latin typeface="Arial" panose="020B0604020202020204" pitchFamily="34" charset="0"/>
                <a:cs typeface="Arial" panose="020B0604020202020204" pitchFamily="34" charset="0"/>
              </a:rPr>
              <a:t>.</a:t>
            </a:r>
          </a:p>
          <a:p>
            <a:pPr>
              <a:lnSpc>
                <a:spcPct val="90000"/>
              </a:lnSpc>
              <a:spcBef>
                <a:spcPts val="600"/>
              </a:spcBef>
              <a:buClr>
                <a:schemeClr val="bg2"/>
              </a:buClr>
            </a:pPr>
            <a:endParaRPr kumimoji="1" lang="en" altLang="zh-CN" sz="1600" dirty="0">
              <a:latin typeface="Arial" panose="020B0604020202020204" pitchFamily="34" charset="0"/>
              <a:cs typeface="Arial" panose="020B0604020202020204" pitchFamily="34" charset="0"/>
            </a:endParaRPr>
          </a:p>
        </p:txBody>
      </p:sp>
      <p:graphicFrame>
        <p:nvGraphicFramePr>
          <p:cNvPr id="28" name="图表 27">
            <a:extLst>
              <a:ext uri="{FF2B5EF4-FFF2-40B4-BE49-F238E27FC236}">
                <a16:creationId xmlns:a16="http://schemas.microsoft.com/office/drawing/2014/main" id="{43FA9FB0-CB92-496B-1C0C-A92D744E03D4}"/>
              </a:ext>
            </a:extLst>
          </p:cNvPr>
          <p:cNvGraphicFramePr>
            <a:graphicFrameLocks/>
          </p:cNvGraphicFramePr>
          <p:nvPr/>
        </p:nvGraphicFramePr>
        <p:xfrm>
          <a:off x="404968" y="4113869"/>
          <a:ext cx="4512333" cy="24260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图表 28">
            <a:extLst>
              <a:ext uri="{FF2B5EF4-FFF2-40B4-BE49-F238E27FC236}">
                <a16:creationId xmlns:a16="http://schemas.microsoft.com/office/drawing/2014/main" id="{66DC9C0C-4EFD-7C6E-45F4-0F03FC30779F}"/>
              </a:ext>
            </a:extLst>
          </p:cNvPr>
          <p:cNvGraphicFramePr>
            <a:graphicFrameLocks/>
          </p:cNvGraphicFramePr>
          <p:nvPr/>
        </p:nvGraphicFramePr>
        <p:xfrm>
          <a:off x="4917301" y="4149562"/>
          <a:ext cx="4641244" cy="2426089"/>
        </p:xfrm>
        <a:graphic>
          <a:graphicData uri="http://schemas.openxmlformats.org/drawingml/2006/chart">
            <c:chart xmlns:c="http://schemas.openxmlformats.org/drawingml/2006/chart" xmlns:r="http://schemas.openxmlformats.org/officeDocument/2006/relationships" r:id="rId8"/>
          </a:graphicData>
        </a:graphic>
      </p:graphicFrame>
      <p:sp>
        <p:nvSpPr>
          <p:cNvPr id="30" name="矩形 29">
            <a:extLst>
              <a:ext uri="{FF2B5EF4-FFF2-40B4-BE49-F238E27FC236}">
                <a16:creationId xmlns:a16="http://schemas.microsoft.com/office/drawing/2014/main" id="{53EF8710-1EE8-BE22-8031-9C9B236204EB}"/>
              </a:ext>
            </a:extLst>
          </p:cNvPr>
          <p:cNvSpPr/>
          <p:nvPr/>
        </p:nvSpPr>
        <p:spPr>
          <a:xfrm>
            <a:off x="3476041" y="4149563"/>
            <a:ext cx="1332149" cy="2037552"/>
          </a:xfrm>
          <a:prstGeom prst="rect">
            <a:avLst/>
          </a:prstGeom>
          <a:noFill/>
          <a:ln w="25400" cap="flat">
            <a:solidFill>
              <a:srgbClr val="FD410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31" name="矩形 30">
            <a:extLst>
              <a:ext uri="{FF2B5EF4-FFF2-40B4-BE49-F238E27FC236}">
                <a16:creationId xmlns:a16="http://schemas.microsoft.com/office/drawing/2014/main" id="{CEA713F1-1FD4-5BB8-212A-EE1DAF0786DD}"/>
              </a:ext>
            </a:extLst>
          </p:cNvPr>
          <p:cNvSpPr/>
          <p:nvPr/>
        </p:nvSpPr>
        <p:spPr>
          <a:xfrm>
            <a:off x="8624614" y="4092853"/>
            <a:ext cx="805571" cy="2073245"/>
          </a:xfrm>
          <a:prstGeom prst="rect">
            <a:avLst/>
          </a:prstGeom>
          <a:noFill/>
          <a:ln w="25400" cap="flat">
            <a:solidFill>
              <a:srgbClr val="FD410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32" name="矩形 31">
            <a:extLst>
              <a:ext uri="{FF2B5EF4-FFF2-40B4-BE49-F238E27FC236}">
                <a16:creationId xmlns:a16="http://schemas.microsoft.com/office/drawing/2014/main" id="{F4A5BF41-B658-C3D5-5387-CD7E4E4B5F4C}"/>
              </a:ext>
            </a:extLst>
          </p:cNvPr>
          <p:cNvSpPr/>
          <p:nvPr/>
        </p:nvSpPr>
        <p:spPr>
          <a:xfrm>
            <a:off x="5406777" y="4149563"/>
            <a:ext cx="805570" cy="2037551"/>
          </a:xfrm>
          <a:prstGeom prst="rect">
            <a:avLst/>
          </a:prstGeom>
          <a:noFill/>
          <a:ln w="25400" cap="flat">
            <a:solidFill>
              <a:srgbClr val="FD410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33" name="文本框 32">
            <a:extLst>
              <a:ext uri="{FF2B5EF4-FFF2-40B4-BE49-F238E27FC236}">
                <a16:creationId xmlns:a16="http://schemas.microsoft.com/office/drawing/2014/main" id="{8998064E-EF04-5E62-5263-2C1175232B4E}"/>
              </a:ext>
            </a:extLst>
          </p:cNvPr>
          <p:cNvSpPr txBox="1"/>
          <p:nvPr/>
        </p:nvSpPr>
        <p:spPr>
          <a:xfrm>
            <a:off x="234040" y="6516327"/>
            <a:ext cx="3406382" cy="1661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200" dirty="0">
                <a:solidFill>
                  <a:schemeClr val="tx1">
                    <a:lumMod val="50000"/>
                    <a:lumOff val="50000"/>
                  </a:schemeClr>
                </a:solidFill>
                <a:cs typeface="Arial" pitchFamily="34" charset="0"/>
              </a:rPr>
              <a:t>Source: </a:t>
            </a:r>
            <a:r>
              <a:rPr lang="en-US" altLang="zh-CN" sz="1200" b="0" i="0" u="none" strike="noStrike" dirty="0">
                <a:solidFill>
                  <a:schemeClr val="tx1">
                    <a:lumMod val="50000"/>
                    <a:lumOff val="50000"/>
                  </a:schemeClr>
                </a:solidFill>
                <a:effectLst/>
                <a:ea typeface="PingFang SC" panose="020B0400000000000000" pitchFamily="34" charset="-122"/>
              </a:rPr>
              <a:t>Public</a:t>
            </a:r>
            <a:r>
              <a:rPr lang="zh-CN" altLang="en-US" sz="1200" b="0" i="0" u="none" strike="noStrike" dirty="0">
                <a:solidFill>
                  <a:schemeClr val="tx1">
                    <a:lumMod val="50000"/>
                    <a:lumOff val="50000"/>
                  </a:schemeClr>
                </a:solidFill>
                <a:effectLst/>
                <a:ea typeface="PingFang SC" panose="020B0400000000000000" pitchFamily="34" charset="-122"/>
              </a:rPr>
              <a:t> </a:t>
            </a:r>
            <a:r>
              <a:rPr lang="en-US" altLang="zh-CN" sz="1200" b="0" i="0" u="none" strike="noStrike" dirty="0">
                <a:solidFill>
                  <a:schemeClr val="tx1">
                    <a:lumMod val="50000"/>
                    <a:lumOff val="50000"/>
                  </a:schemeClr>
                </a:solidFill>
                <a:effectLst/>
                <a:ea typeface="PingFang SC" panose="020B0400000000000000" pitchFamily="34" charset="-122"/>
              </a:rPr>
              <a:t>data</a:t>
            </a:r>
            <a:r>
              <a:rPr lang="en-US" altLang="zh-CN" sz="1200" dirty="0">
                <a:solidFill>
                  <a:schemeClr val="tx1">
                    <a:lumMod val="50000"/>
                    <a:lumOff val="50000"/>
                  </a:schemeClr>
                </a:solidFill>
                <a:ea typeface="PingFang SC" panose="020B0400000000000000" pitchFamily="34" charset="-122"/>
              </a:rPr>
              <a:t> in Dec. 2020 (just before IPO)</a:t>
            </a:r>
            <a:endParaRPr kumimoji="1" lang="zh-CN" altLang="en-US" sz="1200" dirty="0">
              <a:solidFill>
                <a:schemeClr val="tx1">
                  <a:lumMod val="50000"/>
                  <a:lumOff val="50000"/>
                </a:schemeClr>
              </a:solidFill>
              <a:cs typeface="Arial" pitchFamily="34" charset="0"/>
            </a:endParaRPr>
          </a:p>
        </p:txBody>
      </p:sp>
      <p:sp>
        <p:nvSpPr>
          <p:cNvPr id="2" name="矩形 1">
            <a:extLst>
              <a:ext uri="{FF2B5EF4-FFF2-40B4-BE49-F238E27FC236}">
                <a16:creationId xmlns:a16="http://schemas.microsoft.com/office/drawing/2014/main" id="{BC9B682C-A39B-00A9-7AB4-9BEBCB1C137B}"/>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3" name="矩形 2">
            <a:extLst>
              <a:ext uri="{FF2B5EF4-FFF2-40B4-BE49-F238E27FC236}">
                <a16:creationId xmlns:a16="http://schemas.microsoft.com/office/drawing/2014/main" id="{4A180997-D373-66E7-1B9E-4ED3A752E30F}"/>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11" name="矩形 10">
            <a:extLst>
              <a:ext uri="{FF2B5EF4-FFF2-40B4-BE49-F238E27FC236}">
                <a16:creationId xmlns:a16="http://schemas.microsoft.com/office/drawing/2014/main" id="{CA63EA26-EAD1-1ADF-98E2-4CDEF4419867}"/>
              </a:ext>
            </a:extLst>
          </p:cNvPr>
          <p:cNvSpPr/>
          <p:nvPr/>
        </p:nvSpPr>
        <p:spPr>
          <a:xfrm>
            <a:off x="3980100" y="-23468"/>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Business</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4" name="矩形 23">
            <a:extLst>
              <a:ext uri="{FF2B5EF4-FFF2-40B4-BE49-F238E27FC236}">
                <a16:creationId xmlns:a16="http://schemas.microsoft.com/office/drawing/2014/main" id="{2470DB71-F29D-92AC-2DAD-99C73A4819FB}"/>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34" name="矩形 33">
            <a:extLst>
              <a:ext uri="{FF2B5EF4-FFF2-40B4-BE49-F238E27FC236}">
                <a16:creationId xmlns:a16="http://schemas.microsoft.com/office/drawing/2014/main" id="{17B60A98-A350-2BB1-26B3-0F0B04B766B2}"/>
              </a:ext>
            </a:extLst>
          </p:cNvPr>
          <p:cNvSpPr/>
          <p:nvPr/>
        </p:nvSpPr>
        <p:spPr>
          <a:xfrm>
            <a:off x="1922793"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Industry</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35" name="直线连接符 34">
            <a:extLst>
              <a:ext uri="{FF2B5EF4-FFF2-40B4-BE49-F238E27FC236}">
                <a16:creationId xmlns:a16="http://schemas.microsoft.com/office/drawing/2014/main" id="{5603D86C-29F7-C0F1-1DF1-DF28EC4A112A}"/>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直线连接符 35">
            <a:extLst>
              <a:ext uri="{FF2B5EF4-FFF2-40B4-BE49-F238E27FC236}">
                <a16:creationId xmlns:a16="http://schemas.microsoft.com/office/drawing/2014/main" id="{B5D42755-3033-3F82-768A-38F69AE5F829}"/>
              </a:ext>
            </a:extLst>
          </p:cNvPr>
          <p:cNvCxnSpPr>
            <a:cxnSpLocks/>
          </p:cNvCxnSpPr>
          <p:nvPr/>
        </p:nvCxnSpPr>
        <p:spPr>
          <a:xfrm>
            <a:off x="3980098"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直线连接符 36">
            <a:extLst>
              <a:ext uri="{FF2B5EF4-FFF2-40B4-BE49-F238E27FC236}">
                <a16:creationId xmlns:a16="http://schemas.microsoft.com/office/drawing/2014/main" id="{C354572A-826E-4A31-40A9-7AFAFC033168}"/>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直线连接符 37">
            <a:extLst>
              <a:ext uri="{FF2B5EF4-FFF2-40B4-BE49-F238E27FC236}">
                <a16:creationId xmlns:a16="http://schemas.microsoft.com/office/drawing/2014/main" id="{6EE980C9-F421-D2A7-8B41-9CCB52978BFC}"/>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654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2400" dirty="0"/>
              <a:t>Corporate business: live streaming </a:t>
            </a:r>
            <a:endParaRPr kumimoji="1" lang="zh-CN" altLang="en-US" dirty="0"/>
          </a:p>
        </p:txBody>
      </p:sp>
      <p:sp>
        <p:nvSpPr>
          <p:cNvPr id="5" name="文本框 4">
            <a:extLst>
              <a:ext uri="{FF2B5EF4-FFF2-40B4-BE49-F238E27FC236}">
                <a16:creationId xmlns:a16="http://schemas.microsoft.com/office/drawing/2014/main" id="{49AB4B32-EF4F-592A-E27B-23397A5544D7}"/>
              </a:ext>
            </a:extLst>
          </p:cNvPr>
          <p:cNvSpPr txBox="1"/>
          <p:nvPr/>
        </p:nvSpPr>
        <p:spPr>
          <a:xfrm>
            <a:off x="440296" y="6539959"/>
            <a:ext cx="2539157" cy="1661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200" dirty="0">
                <a:solidFill>
                  <a:schemeClr val="tx1">
                    <a:lumMod val="50000"/>
                    <a:lumOff val="50000"/>
                  </a:schemeClr>
                </a:solidFill>
                <a:latin typeface="Palatino Linotype" panose="02040502050505030304" pitchFamily="18" charset="0"/>
                <a:cs typeface="Arial" pitchFamily="34" charset="0"/>
              </a:rPr>
              <a:t>Source: </a:t>
            </a:r>
            <a:r>
              <a:rPr lang="en" altLang="zh-CN"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rPr>
              <a:t>Prospectus</a:t>
            </a:r>
            <a:r>
              <a:rPr kumimoji="1" lang="zh-CN" altLang="en-US"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 </a:t>
            </a:r>
            <a:r>
              <a:rPr kumimoji="1" lang="en-US" altLang="zh-CN"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of</a:t>
            </a:r>
            <a:r>
              <a:rPr kumimoji="1" lang="zh-CN" altLang="en-US"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 </a:t>
            </a:r>
            <a:r>
              <a:rPr kumimoji="1" lang="en-US" altLang="zh-CN" sz="1200" b="0" i="0" u="none" strike="noStrike" dirty="0" err="1">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Kuaishou</a:t>
            </a:r>
            <a:r>
              <a:rPr kumimoji="1" lang="en-US" altLang="zh-CN" sz="1200" dirty="0">
                <a:solidFill>
                  <a:schemeClr val="tx1">
                    <a:lumMod val="50000"/>
                    <a:lumOff val="50000"/>
                  </a:schemeClr>
                </a:solidFill>
                <a:latin typeface="Palatino Linotype" panose="02040502050505030304" pitchFamily="18" charset="0"/>
                <a:ea typeface="PingFang SC" panose="020B0400000000000000" pitchFamily="34" charset="-122"/>
                <a:cs typeface="Arial" pitchFamily="34" charset="0"/>
              </a:rPr>
              <a:t>, 2021</a:t>
            </a:r>
            <a:endParaRPr kumimoji="1" lang="zh-CN" altLang="en-US" sz="1200" dirty="0">
              <a:solidFill>
                <a:schemeClr val="tx1">
                  <a:lumMod val="50000"/>
                  <a:lumOff val="50000"/>
                </a:schemeClr>
              </a:solidFill>
              <a:latin typeface="Palatino Linotype" panose="02040502050505030304" pitchFamily="18" charset="0"/>
              <a:cs typeface="Arial" pitchFamily="34" charset="0"/>
            </a:endParaRPr>
          </a:p>
        </p:txBody>
      </p:sp>
      <p:sp>
        <p:nvSpPr>
          <p:cNvPr id="6" name="文本框 5">
            <a:extLst>
              <a:ext uri="{FF2B5EF4-FFF2-40B4-BE49-F238E27FC236}">
                <a16:creationId xmlns:a16="http://schemas.microsoft.com/office/drawing/2014/main" id="{3A5B06D7-41E9-FFE2-143A-4E3423786BAA}"/>
              </a:ext>
            </a:extLst>
          </p:cNvPr>
          <p:cNvSpPr txBox="1"/>
          <p:nvPr/>
        </p:nvSpPr>
        <p:spPr>
          <a:xfrm>
            <a:off x="271686" y="1093361"/>
            <a:ext cx="9041694" cy="1908215"/>
          </a:xfrm>
          <a:prstGeom prst="rect">
            <a:avLst/>
          </a:prstGeom>
          <a:noFill/>
          <a:ln w="6350" cap="flat">
            <a:noFill/>
            <a:miter lim="800000"/>
          </a:ln>
        </p:spPr>
        <p:txBody>
          <a:bodyPr wrap="square">
            <a:spAutoFit/>
          </a:bodyPr>
          <a:lstStyle/>
          <a:p>
            <a:pPr marL="285750" indent="-285750" defTabSz="958215">
              <a:spcBef>
                <a:spcPts val="600"/>
              </a:spcBef>
              <a:buFont typeface="Arial" panose="020B0604020202020204" pitchFamily="34" charset="0"/>
              <a:buChar char="•"/>
              <a:defRPr/>
            </a:pPr>
            <a:r>
              <a:rPr kumimoji="0" lang="en-US" altLang="zh-CN" sz="1400" b="0" i="0" u="none" strike="noStrike" kern="1200" cap="none" spc="0" normalizeH="0" baseline="0" noProof="0" dirty="0">
                <a:ln>
                  <a:noFill/>
                </a:ln>
                <a:solidFill>
                  <a:srgbClr val="000000"/>
                </a:solidFill>
                <a:effectLst/>
                <a:uLnTx/>
                <a:uFillTx/>
              </a:rPr>
              <a:t>live streaming is one of the main content consumption methods of users on </a:t>
            </a:r>
            <a:r>
              <a:rPr kumimoji="0" lang="en-US" altLang="zh-CN" sz="1400" b="0" i="0" u="none" strike="noStrike" kern="1200" cap="none" spc="0" normalizeH="0" baseline="0" noProof="0" dirty="0" err="1">
                <a:ln>
                  <a:noFill/>
                </a:ln>
                <a:solidFill>
                  <a:srgbClr val="000000"/>
                </a:solidFill>
                <a:effectLst/>
                <a:uLnTx/>
                <a:uFillTx/>
              </a:rPr>
              <a:t>Kuaishou</a:t>
            </a:r>
            <a:r>
              <a:rPr kumimoji="0" lang="en-US" altLang="zh-CN" sz="1400" b="0" i="0" u="none" strike="noStrike" kern="1200" cap="none" spc="0" normalizeH="0" baseline="0" noProof="0" dirty="0">
                <a:ln>
                  <a:noFill/>
                </a:ln>
                <a:solidFill>
                  <a:srgbClr val="000000"/>
                </a:solidFill>
                <a:effectLst/>
                <a:uLnTx/>
                <a:uFillTx/>
              </a:rPr>
              <a:t> platform.</a:t>
            </a:r>
          </a:p>
          <a:p>
            <a:pPr marL="285750" indent="-285750" defTabSz="958215">
              <a:spcBef>
                <a:spcPts val="600"/>
              </a:spcBef>
              <a:buFont typeface="Arial" panose="020B0604020202020204" pitchFamily="34" charset="0"/>
              <a:buChar char="•"/>
              <a:defRPr/>
            </a:pPr>
            <a:r>
              <a:rPr kumimoji="0" lang="en-US" altLang="zh-CN" sz="1400" b="0" i="0" u="none" strike="noStrike" kern="1200" cap="none" spc="0" normalizeH="0" baseline="0" noProof="0" dirty="0">
                <a:ln>
                  <a:noFill/>
                </a:ln>
                <a:solidFill>
                  <a:srgbClr val="000000"/>
                </a:solidFill>
                <a:effectLst/>
                <a:uLnTx/>
                <a:uFillTx/>
              </a:rPr>
              <a:t> </a:t>
            </a:r>
            <a:r>
              <a:rPr lang="en-US" altLang="zh-CN" sz="1400" dirty="0">
                <a:solidFill>
                  <a:srgbClr val="000000"/>
                </a:solidFill>
              </a:rPr>
              <a:t>T</a:t>
            </a:r>
            <a:r>
              <a:rPr kumimoji="0" lang="en-US" altLang="zh-CN" sz="1400" b="0" i="0" u="none" strike="noStrike" kern="1200" cap="none" spc="0" normalizeH="0" baseline="0" noProof="0" dirty="0">
                <a:ln>
                  <a:noFill/>
                </a:ln>
                <a:solidFill>
                  <a:srgbClr val="000000"/>
                </a:solidFill>
                <a:effectLst/>
                <a:uLnTx/>
                <a:uFillTx/>
              </a:rPr>
              <a:t>he proportion of users watching live streaming on </a:t>
            </a:r>
            <a:r>
              <a:rPr kumimoji="0" lang="en-US" altLang="zh-CN" sz="1400" b="0" i="0" u="none" strike="noStrike" kern="1200" cap="none" spc="0" normalizeH="0" baseline="0" noProof="0" dirty="0" err="1">
                <a:ln>
                  <a:noFill/>
                </a:ln>
                <a:solidFill>
                  <a:srgbClr val="000000"/>
                </a:solidFill>
                <a:effectLst/>
                <a:uLnTx/>
                <a:uFillTx/>
              </a:rPr>
              <a:t>Kuaishou</a:t>
            </a:r>
            <a:r>
              <a:rPr kumimoji="0" lang="en-US" altLang="zh-CN" sz="1400" b="0" i="0" u="none" strike="noStrike" kern="1200" cap="none" spc="0" normalizeH="0" baseline="0" noProof="0" dirty="0">
                <a:ln>
                  <a:noFill/>
                </a:ln>
                <a:solidFill>
                  <a:srgbClr val="000000"/>
                </a:solidFill>
                <a:effectLst/>
                <a:uLnTx/>
                <a:uFillTx/>
              </a:rPr>
              <a:t> reaches 87.9% and presents a steady trend of improvement. The pay rate for live streaming reached 12%.</a:t>
            </a:r>
          </a:p>
          <a:p>
            <a:pPr marL="285750" indent="-285750" defTabSz="958215">
              <a:spcBef>
                <a:spcPts val="600"/>
              </a:spcBef>
              <a:buFont typeface="Arial" panose="020B0604020202020204" pitchFamily="34" charset="0"/>
              <a:buChar char="•"/>
              <a:defRPr/>
            </a:pPr>
            <a:r>
              <a:rPr kumimoji="0" lang="en-US" altLang="zh-CN" sz="1400" b="0" i="0" u="none" strike="noStrike" kern="1200" cap="none" spc="0" normalizeH="0" baseline="0" noProof="0" dirty="0">
                <a:ln>
                  <a:noFill/>
                </a:ln>
                <a:solidFill>
                  <a:srgbClr val="000000"/>
                </a:solidFill>
                <a:effectLst/>
                <a:uLnTx/>
                <a:uFillTx/>
              </a:rPr>
              <a:t>The revenue of </a:t>
            </a:r>
            <a:r>
              <a:rPr kumimoji="0" lang="en-US" altLang="zh-CN" sz="1400" b="0" i="0" u="none" strike="noStrike" kern="1200" cap="none" spc="0" normalizeH="0" baseline="0" noProof="0" dirty="0" err="1">
                <a:ln>
                  <a:noFill/>
                </a:ln>
                <a:solidFill>
                  <a:srgbClr val="000000"/>
                </a:solidFill>
                <a:effectLst/>
                <a:uLnTx/>
                <a:uFillTx/>
              </a:rPr>
              <a:t>Kuaishou's</a:t>
            </a:r>
            <a:r>
              <a:rPr kumimoji="0" lang="en-US" altLang="zh-CN" sz="1400" b="0" i="0" u="none" strike="noStrike" kern="1200" cap="none" spc="0" normalizeH="0" baseline="0" noProof="0" dirty="0">
                <a:ln>
                  <a:noFill/>
                </a:ln>
                <a:solidFill>
                  <a:srgbClr val="000000"/>
                </a:solidFill>
                <a:effectLst/>
                <a:uLnTx/>
                <a:uFillTx/>
              </a:rPr>
              <a:t> live-streaming mainly comes from viewers' virtual gift gratuity to </a:t>
            </a:r>
            <a:r>
              <a:rPr kumimoji="0" lang="en-US" altLang="zh-CN" sz="1400" b="0" i="0" u="none" strike="noStrike" kern="1200" cap="none" spc="0" normalizeH="0" baseline="0" noProof="0" dirty="0" err="1">
                <a:ln>
                  <a:noFill/>
                </a:ln>
                <a:solidFill>
                  <a:srgbClr val="000000"/>
                </a:solidFill>
                <a:effectLst/>
                <a:uLnTx/>
                <a:uFillTx/>
              </a:rPr>
              <a:t>streamers,and</a:t>
            </a:r>
            <a:r>
              <a:rPr kumimoji="0" lang="en-US" altLang="zh-CN" sz="1400" b="0" i="0" u="none" strike="noStrike" kern="1200" cap="none" spc="0" normalizeH="0" baseline="0" noProof="0" dirty="0">
                <a:ln>
                  <a:noFill/>
                </a:ln>
                <a:solidFill>
                  <a:srgbClr val="000000"/>
                </a:solidFill>
                <a:effectLst/>
                <a:uLnTx/>
                <a:uFillTx/>
              </a:rPr>
              <a:t> </a:t>
            </a:r>
            <a:r>
              <a:rPr kumimoji="0" lang="en-US" altLang="zh-CN" sz="1400" b="0" i="0" u="none" strike="noStrike" kern="1200" cap="none" spc="0" normalizeH="0" baseline="0" noProof="0" dirty="0" err="1">
                <a:ln>
                  <a:noFill/>
                </a:ln>
                <a:solidFill>
                  <a:srgbClr val="000000"/>
                </a:solidFill>
                <a:effectLst/>
                <a:uLnTx/>
                <a:uFillTx/>
              </a:rPr>
              <a:t>Kuaishou</a:t>
            </a:r>
            <a:r>
              <a:rPr kumimoji="0" lang="en-US" altLang="zh-CN" sz="1400" b="0" i="0" u="none" strike="noStrike" kern="1200" cap="none" spc="0" normalizeH="0" baseline="0" noProof="0" dirty="0">
                <a:ln>
                  <a:noFill/>
                </a:ln>
                <a:solidFill>
                  <a:srgbClr val="000000"/>
                </a:solidFill>
                <a:effectLst/>
                <a:uLnTx/>
                <a:uFillTx/>
              </a:rPr>
              <a:t> earns income from the percentage of virtual gift gratuity.</a:t>
            </a:r>
          </a:p>
          <a:p>
            <a:pPr marL="285750" indent="-285750" defTabSz="958215">
              <a:spcBef>
                <a:spcPts val="600"/>
              </a:spcBef>
              <a:buFont typeface="Arial" panose="020B0604020202020204" pitchFamily="34" charset="0"/>
              <a:buChar char="•"/>
              <a:defRPr/>
            </a:pPr>
            <a:r>
              <a:rPr lang="en-US" altLang="zh-CN" sz="1400" dirty="0">
                <a:solidFill>
                  <a:srgbClr val="000000"/>
                </a:solidFill>
              </a:rPr>
              <a:t>However, due to the government regulation, the rapid growth of live streaming has stopped.</a:t>
            </a:r>
            <a:endParaRPr kumimoji="0" lang="en-US" altLang="zh-CN" sz="1400" b="0" i="0" u="none" strike="noStrike" kern="1200" cap="none" spc="0" normalizeH="0" baseline="0" noProof="0" dirty="0">
              <a:ln>
                <a:noFill/>
              </a:ln>
              <a:solidFill>
                <a:srgbClr val="000000"/>
              </a:solidFill>
              <a:effectLst/>
              <a:uLnTx/>
              <a:uFillTx/>
            </a:endParaRPr>
          </a:p>
          <a:p>
            <a:pPr marL="285750" indent="-285750" defTabSz="958215">
              <a:spcBef>
                <a:spcPts val="600"/>
              </a:spcBef>
              <a:buFont typeface="Arial" panose="020B0604020202020204" pitchFamily="34" charset="0"/>
              <a:buChar char="•"/>
              <a:defRPr/>
            </a:pPr>
            <a:endParaRPr kumimoji="0" lang="en-US" altLang="zh-CN" sz="1400" b="0" i="0" u="none" strike="noStrike" kern="1200" cap="none" spc="0" normalizeH="0" baseline="0" noProof="0" dirty="0">
              <a:ln>
                <a:noFill/>
              </a:ln>
              <a:solidFill>
                <a:srgbClr val="000000"/>
              </a:solidFill>
              <a:effectLst/>
              <a:uLnTx/>
              <a:uFillTx/>
            </a:endParaRPr>
          </a:p>
        </p:txBody>
      </p:sp>
      <p:pic>
        <p:nvPicPr>
          <p:cNvPr id="7" name="图片 6">
            <a:extLst>
              <a:ext uri="{FF2B5EF4-FFF2-40B4-BE49-F238E27FC236}">
                <a16:creationId xmlns:a16="http://schemas.microsoft.com/office/drawing/2014/main" id="{26E0AAA7-42FC-8FAD-279D-66BB0E7FA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77" y="3081826"/>
            <a:ext cx="1548109" cy="3334779"/>
          </a:xfrm>
          <a:prstGeom prst="rect">
            <a:avLst/>
          </a:prstGeom>
        </p:spPr>
      </p:pic>
      <p:graphicFrame>
        <p:nvGraphicFramePr>
          <p:cNvPr id="8" name="图表 7">
            <a:extLst>
              <a:ext uri="{FF2B5EF4-FFF2-40B4-BE49-F238E27FC236}">
                <a16:creationId xmlns:a16="http://schemas.microsoft.com/office/drawing/2014/main" id="{55DB23F3-39D1-3124-628D-99126D3C6EB3}"/>
              </a:ext>
            </a:extLst>
          </p:cNvPr>
          <p:cNvGraphicFramePr>
            <a:graphicFrameLocks/>
          </p:cNvGraphicFramePr>
          <p:nvPr/>
        </p:nvGraphicFramePr>
        <p:xfrm>
          <a:off x="5060615" y="3122866"/>
          <a:ext cx="4176464" cy="307923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 Box 10">
            <a:extLst>
              <a:ext uri="{FF2B5EF4-FFF2-40B4-BE49-F238E27FC236}">
                <a16:creationId xmlns:a16="http://schemas.microsoft.com/office/drawing/2014/main" id="{8530C2AF-3FDA-9575-E992-0E2E55CE4598}"/>
              </a:ext>
            </a:extLst>
          </p:cNvPr>
          <p:cNvSpPr txBox="1">
            <a:spLocks noChangeArrowheads="1"/>
          </p:cNvSpPr>
          <p:nvPr>
            <p:custDataLst>
              <p:tags r:id="rId1"/>
            </p:custDataLst>
          </p:nvPr>
        </p:nvSpPr>
        <p:spPr bwMode="auto">
          <a:xfrm>
            <a:off x="523777" y="2800214"/>
            <a:ext cx="4068389" cy="284726"/>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1400" b="1" dirty="0" err="1">
                <a:solidFill>
                  <a:schemeClr val="bg1"/>
                </a:solidFill>
                <a:latin typeface="Palatino Linotype" panose="02040502050505030304" pitchFamily="18" charset="0"/>
              </a:rPr>
              <a:t>Kuaishou</a:t>
            </a:r>
            <a:r>
              <a:rPr lang="en-US" sz="1400" b="1" dirty="0">
                <a:solidFill>
                  <a:schemeClr val="bg1"/>
                </a:solidFill>
                <a:latin typeface="Palatino Linotype" panose="02040502050505030304" pitchFamily="18" charset="0"/>
              </a:rPr>
              <a:t> livestreaming mode</a:t>
            </a:r>
          </a:p>
        </p:txBody>
      </p:sp>
      <p:sp>
        <p:nvSpPr>
          <p:cNvPr id="10" name="矩形 9">
            <a:extLst>
              <a:ext uri="{FF2B5EF4-FFF2-40B4-BE49-F238E27FC236}">
                <a16:creationId xmlns:a16="http://schemas.microsoft.com/office/drawing/2014/main" id="{698278D6-742D-459F-6AB3-BC9C3D1B3475}"/>
              </a:ext>
            </a:extLst>
          </p:cNvPr>
          <p:cNvSpPr/>
          <p:nvPr/>
        </p:nvSpPr>
        <p:spPr>
          <a:xfrm>
            <a:off x="207107" y="1057940"/>
            <a:ext cx="9106273" cy="1663690"/>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cxnSp>
        <p:nvCxnSpPr>
          <p:cNvPr id="11" name="直接箭头连接符 49">
            <a:extLst>
              <a:ext uri="{FF2B5EF4-FFF2-40B4-BE49-F238E27FC236}">
                <a16:creationId xmlns:a16="http://schemas.microsoft.com/office/drawing/2014/main" id="{495F8AA5-8020-B9B5-E9DE-98E8B1F59881}"/>
              </a:ext>
            </a:extLst>
          </p:cNvPr>
          <p:cNvCxnSpPr/>
          <p:nvPr/>
        </p:nvCxnSpPr>
        <p:spPr>
          <a:xfrm>
            <a:off x="2071886" y="4257886"/>
            <a:ext cx="64807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2" name="直接箭头连接符 50">
            <a:extLst>
              <a:ext uri="{FF2B5EF4-FFF2-40B4-BE49-F238E27FC236}">
                <a16:creationId xmlns:a16="http://schemas.microsoft.com/office/drawing/2014/main" id="{4E8A639D-EF60-CB0F-A6D0-4CE34D5083E9}"/>
              </a:ext>
            </a:extLst>
          </p:cNvPr>
          <p:cNvCxnSpPr/>
          <p:nvPr/>
        </p:nvCxnSpPr>
        <p:spPr>
          <a:xfrm>
            <a:off x="2071886" y="6202102"/>
            <a:ext cx="64807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 name="直接箭头连接符 51">
            <a:extLst>
              <a:ext uri="{FF2B5EF4-FFF2-40B4-BE49-F238E27FC236}">
                <a16:creationId xmlns:a16="http://schemas.microsoft.com/office/drawing/2014/main" id="{53BEC21B-F829-650C-44FD-7E86DE69F210}"/>
              </a:ext>
            </a:extLst>
          </p:cNvPr>
          <p:cNvCxnSpPr/>
          <p:nvPr/>
        </p:nvCxnSpPr>
        <p:spPr>
          <a:xfrm>
            <a:off x="2071886" y="5590034"/>
            <a:ext cx="64807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33880EC4-9F58-B70D-E5A6-4CBB24BEABCC}"/>
              </a:ext>
            </a:extLst>
          </p:cNvPr>
          <p:cNvSpPr txBox="1"/>
          <p:nvPr/>
        </p:nvSpPr>
        <p:spPr>
          <a:xfrm>
            <a:off x="2909620" y="4057886"/>
            <a:ext cx="1854206" cy="307777"/>
          </a:xfrm>
          <a:prstGeom prst="rect">
            <a:avLst/>
          </a:prstGeom>
          <a:noFill/>
          <a:ln w="6350" cap="flat">
            <a:noFill/>
            <a:miter lim="800000"/>
          </a:ln>
        </p:spPr>
        <p:txBody>
          <a:bodyPr wrap="square">
            <a:spAutoFit/>
          </a:bodyPr>
          <a:lstStyle/>
          <a:p>
            <a:r>
              <a:rPr lang="zh-CN" altLang="en-US" sz="1400" dirty="0">
                <a:latin typeface="Palatino LinotypeArial (正文)"/>
              </a:rPr>
              <a:t>Broadcast room</a:t>
            </a:r>
          </a:p>
        </p:txBody>
      </p:sp>
      <p:sp>
        <p:nvSpPr>
          <p:cNvPr id="15" name="矩形 14">
            <a:extLst>
              <a:ext uri="{FF2B5EF4-FFF2-40B4-BE49-F238E27FC236}">
                <a16:creationId xmlns:a16="http://schemas.microsoft.com/office/drawing/2014/main" id="{6FFED15A-EF71-D02D-ACC3-F66BB35C6476}"/>
              </a:ext>
            </a:extLst>
          </p:cNvPr>
          <p:cNvSpPr/>
          <p:nvPr/>
        </p:nvSpPr>
        <p:spPr>
          <a:xfrm>
            <a:off x="2773964" y="4041862"/>
            <a:ext cx="1818202" cy="344336"/>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6" name="矩形 15">
            <a:extLst>
              <a:ext uri="{FF2B5EF4-FFF2-40B4-BE49-F238E27FC236}">
                <a16:creationId xmlns:a16="http://schemas.microsoft.com/office/drawing/2014/main" id="{EAF93F01-143A-121B-5D79-CD852912BDFD}"/>
              </a:ext>
            </a:extLst>
          </p:cNvPr>
          <p:cNvSpPr/>
          <p:nvPr/>
        </p:nvSpPr>
        <p:spPr>
          <a:xfrm>
            <a:off x="2799767" y="5274217"/>
            <a:ext cx="1818202" cy="52321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7" name="文本框 16">
            <a:extLst>
              <a:ext uri="{FF2B5EF4-FFF2-40B4-BE49-F238E27FC236}">
                <a16:creationId xmlns:a16="http://schemas.microsoft.com/office/drawing/2014/main" id="{5A4F2841-C44E-CFB0-E446-3327124C66CA}"/>
              </a:ext>
            </a:extLst>
          </p:cNvPr>
          <p:cNvSpPr txBox="1"/>
          <p:nvPr/>
        </p:nvSpPr>
        <p:spPr>
          <a:xfrm>
            <a:off x="2781765" y="5294005"/>
            <a:ext cx="1854206" cy="523220"/>
          </a:xfrm>
          <a:prstGeom prst="rect">
            <a:avLst/>
          </a:prstGeom>
          <a:noFill/>
          <a:ln w="6350" cap="flat">
            <a:noFill/>
            <a:miter lim="800000"/>
          </a:ln>
        </p:spPr>
        <p:txBody>
          <a:bodyPr wrap="square">
            <a:spAutoFit/>
          </a:bodyPr>
          <a:lstStyle/>
          <a:p>
            <a:r>
              <a:rPr lang="en-US" altLang="zh-CN" sz="1400" dirty="0">
                <a:latin typeface="Palatino LinotypeArial (正文)"/>
              </a:rPr>
              <a:t>Use real money to exchange virtual gift</a:t>
            </a:r>
            <a:endParaRPr lang="zh-CN" altLang="en-US" sz="1400" dirty="0">
              <a:latin typeface="Palatino LinotypeArial (正文)"/>
            </a:endParaRPr>
          </a:p>
        </p:txBody>
      </p:sp>
      <p:sp>
        <p:nvSpPr>
          <p:cNvPr id="18" name="矩形 17">
            <a:extLst>
              <a:ext uri="{FF2B5EF4-FFF2-40B4-BE49-F238E27FC236}">
                <a16:creationId xmlns:a16="http://schemas.microsoft.com/office/drawing/2014/main" id="{FE591E88-7D77-20CE-0579-B6FA503ADBF4}"/>
              </a:ext>
            </a:extLst>
          </p:cNvPr>
          <p:cNvSpPr/>
          <p:nvPr/>
        </p:nvSpPr>
        <p:spPr>
          <a:xfrm>
            <a:off x="2773964" y="6022082"/>
            <a:ext cx="1818202" cy="344336"/>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9" name="文本框 18">
            <a:extLst>
              <a:ext uri="{FF2B5EF4-FFF2-40B4-BE49-F238E27FC236}">
                <a16:creationId xmlns:a16="http://schemas.microsoft.com/office/drawing/2014/main" id="{8EAFA490-FD81-FA46-4F4C-0C318B4A32DA}"/>
              </a:ext>
            </a:extLst>
          </p:cNvPr>
          <p:cNvSpPr txBox="1"/>
          <p:nvPr/>
        </p:nvSpPr>
        <p:spPr>
          <a:xfrm>
            <a:off x="2755962" y="6038922"/>
            <a:ext cx="1908212" cy="307777"/>
          </a:xfrm>
          <a:prstGeom prst="rect">
            <a:avLst/>
          </a:prstGeom>
          <a:noFill/>
          <a:ln w="6350" cap="flat">
            <a:noFill/>
            <a:miter lim="800000"/>
          </a:ln>
        </p:spPr>
        <p:txBody>
          <a:bodyPr wrap="square">
            <a:spAutoFit/>
          </a:bodyPr>
          <a:lstStyle/>
          <a:p>
            <a:r>
              <a:rPr lang="en-US" altLang="zh-CN" sz="1400" dirty="0">
                <a:latin typeface="Palatino LinotypeArial (正文)"/>
              </a:rPr>
              <a:t>Send gifts to streamer</a:t>
            </a:r>
            <a:endParaRPr lang="zh-CN" altLang="en-US" sz="1400" dirty="0">
              <a:latin typeface="Palatino LinotypeArial (正文)"/>
            </a:endParaRPr>
          </a:p>
        </p:txBody>
      </p:sp>
      <p:sp>
        <p:nvSpPr>
          <p:cNvPr id="20" name="Text Box 10">
            <a:extLst>
              <a:ext uri="{FF2B5EF4-FFF2-40B4-BE49-F238E27FC236}">
                <a16:creationId xmlns:a16="http://schemas.microsoft.com/office/drawing/2014/main" id="{6739A554-B3D2-271E-F7E7-A307C2D456B0}"/>
              </a:ext>
            </a:extLst>
          </p:cNvPr>
          <p:cNvSpPr txBox="1">
            <a:spLocks noChangeArrowheads="1"/>
          </p:cNvSpPr>
          <p:nvPr>
            <p:custDataLst>
              <p:tags r:id="rId2"/>
            </p:custDataLst>
          </p:nvPr>
        </p:nvSpPr>
        <p:spPr bwMode="auto">
          <a:xfrm>
            <a:off x="5060281" y="2817726"/>
            <a:ext cx="4176401" cy="284726"/>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1400" b="1" dirty="0">
                <a:solidFill>
                  <a:schemeClr val="bg1"/>
                </a:solidFill>
                <a:latin typeface="Palatino Linotype" panose="02040502050505030304" pitchFamily="18" charset="0"/>
              </a:rPr>
              <a:t>Revenue from livestreaming tips becomes stable</a:t>
            </a:r>
          </a:p>
        </p:txBody>
      </p:sp>
      <p:sp>
        <p:nvSpPr>
          <p:cNvPr id="2" name="矩形 1">
            <a:extLst>
              <a:ext uri="{FF2B5EF4-FFF2-40B4-BE49-F238E27FC236}">
                <a16:creationId xmlns:a16="http://schemas.microsoft.com/office/drawing/2014/main" id="{77BC4329-2CE8-5371-165E-E66BF1E3B749}"/>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3" name="矩形 2">
            <a:extLst>
              <a:ext uri="{FF2B5EF4-FFF2-40B4-BE49-F238E27FC236}">
                <a16:creationId xmlns:a16="http://schemas.microsoft.com/office/drawing/2014/main" id="{9B840C16-653A-6898-5549-3A831FFEAD16}"/>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31" name="矩形 30">
            <a:extLst>
              <a:ext uri="{FF2B5EF4-FFF2-40B4-BE49-F238E27FC236}">
                <a16:creationId xmlns:a16="http://schemas.microsoft.com/office/drawing/2014/main" id="{C7B0353C-5878-5E20-3036-389F8F6F1D3E}"/>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2" name="矩形 31">
            <a:extLst>
              <a:ext uri="{FF2B5EF4-FFF2-40B4-BE49-F238E27FC236}">
                <a16:creationId xmlns:a16="http://schemas.microsoft.com/office/drawing/2014/main" id="{B1D1EA38-D2FA-BE33-27CD-19ED32A2F397}"/>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33" name="矩形 32">
            <a:extLst>
              <a:ext uri="{FF2B5EF4-FFF2-40B4-BE49-F238E27FC236}">
                <a16:creationId xmlns:a16="http://schemas.microsoft.com/office/drawing/2014/main" id="{2C183693-6D23-569A-F8BF-1F7E756D2896}"/>
              </a:ext>
            </a:extLst>
          </p:cNvPr>
          <p:cNvSpPr/>
          <p:nvPr/>
        </p:nvSpPr>
        <p:spPr>
          <a:xfrm>
            <a:off x="3861930"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Business</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34" name="直线连接符 33">
            <a:extLst>
              <a:ext uri="{FF2B5EF4-FFF2-40B4-BE49-F238E27FC236}">
                <a16:creationId xmlns:a16="http://schemas.microsoft.com/office/drawing/2014/main" id="{237793CE-8C84-A322-7164-EAE9D69A7FA4}"/>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5" name="直线连接符 34">
            <a:extLst>
              <a:ext uri="{FF2B5EF4-FFF2-40B4-BE49-F238E27FC236}">
                <a16:creationId xmlns:a16="http://schemas.microsoft.com/office/drawing/2014/main" id="{DB78D989-4ABA-DEB1-38F2-6DA659F9B3F1}"/>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直线连接符 35">
            <a:extLst>
              <a:ext uri="{FF2B5EF4-FFF2-40B4-BE49-F238E27FC236}">
                <a16:creationId xmlns:a16="http://schemas.microsoft.com/office/drawing/2014/main" id="{861D7CAF-FCA2-A29A-EED0-6FEF35B4D192}"/>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直线连接符 36">
            <a:extLst>
              <a:ext uri="{FF2B5EF4-FFF2-40B4-BE49-F238E27FC236}">
                <a16:creationId xmlns:a16="http://schemas.microsoft.com/office/drawing/2014/main" id="{EF67D9B7-2DA3-E241-0A97-6300701A46C0}"/>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875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5B06D7-41E9-FFE2-143A-4E3423786BAA}"/>
              </a:ext>
            </a:extLst>
          </p:cNvPr>
          <p:cNvSpPr txBox="1"/>
          <p:nvPr/>
        </p:nvSpPr>
        <p:spPr>
          <a:xfrm>
            <a:off x="199678" y="1138022"/>
            <a:ext cx="9325036" cy="815608"/>
          </a:xfrm>
          <a:prstGeom prst="rect">
            <a:avLst/>
          </a:prstGeom>
          <a:noFill/>
          <a:ln w="6350" cap="flat">
            <a:noFill/>
            <a:miter lim="800000"/>
          </a:ln>
        </p:spPr>
        <p:txBody>
          <a:bodyPr wrap="square">
            <a:spAutoFit/>
          </a:bodyPr>
          <a:lstStyle/>
          <a:p>
            <a:pPr marL="285750" indent="-285750" defTabSz="958215">
              <a:spcBef>
                <a:spcPts val="600"/>
              </a:spcBef>
              <a:buFont typeface="Arial" panose="020B0604020202020204" pitchFamily="34" charset="0"/>
              <a:buChar char="•"/>
              <a:defRPr/>
            </a:pPr>
            <a:r>
              <a:rPr kumimoji="0" lang="en-US" altLang="zh-CN" sz="1400" b="0" i="0" u="none" strike="noStrike" kern="1200" cap="none" spc="0" normalizeH="0" baseline="0" noProof="0" dirty="0">
                <a:ln>
                  <a:noFill/>
                </a:ln>
                <a:solidFill>
                  <a:srgbClr val="000000"/>
                </a:solidFill>
                <a:effectLst/>
                <a:uLnTx/>
                <a:uFillTx/>
                <a:ea typeface="+mn-ea"/>
                <a:cs typeface="+mn-cs"/>
              </a:rPr>
              <a:t>The proportion of Internet advertising market is increasing year by year, and short video accounts for a rapidly increasing share of Internet advertising market</a:t>
            </a:r>
            <a:r>
              <a:rPr lang="en-US" altLang="zh-CN" sz="1400" dirty="0">
                <a:solidFill>
                  <a:srgbClr val="000000"/>
                </a:solidFill>
              </a:rPr>
              <a:t>.</a:t>
            </a:r>
          </a:p>
          <a:p>
            <a:pPr marL="285750" indent="-285750" defTabSz="958215">
              <a:spcBef>
                <a:spcPts val="600"/>
              </a:spcBef>
              <a:buFont typeface="Arial" panose="020B0604020202020204" pitchFamily="34" charset="0"/>
              <a:buChar char="•"/>
              <a:defRPr/>
            </a:pPr>
            <a:endParaRPr kumimoji="0" lang="en-US" altLang="zh-CN" sz="1400" b="0" i="0" u="none" strike="noStrike" kern="1200" cap="none" spc="0" normalizeH="0" baseline="0" noProof="0" dirty="0">
              <a:ln>
                <a:noFill/>
              </a:ln>
              <a:solidFill>
                <a:srgbClr val="000000"/>
              </a:solidFill>
              <a:effectLst/>
              <a:uLnTx/>
              <a:uFillTx/>
              <a:ea typeface="+mn-ea"/>
              <a:cs typeface="+mn-cs"/>
            </a:endParaRPr>
          </a:p>
        </p:txBody>
      </p:sp>
      <p:graphicFrame>
        <p:nvGraphicFramePr>
          <p:cNvPr id="4" name="图表 3">
            <a:extLst>
              <a:ext uri="{FF2B5EF4-FFF2-40B4-BE49-F238E27FC236}">
                <a16:creationId xmlns:a16="http://schemas.microsoft.com/office/drawing/2014/main" id="{2022FCF2-7090-94B8-368B-581E2EFA4242}"/>
              </a:ext>
            </a:extLst>
          </p:cNvPr>
          <p:cNvGraphicFramePr>
            <a:graphicFrameLocks/>
          </p:cNvGraphicFramePr>
          <p:nvPr/>
        </p:nvGraphicFramePr>
        <p:xfrm>
          <a:off x="440174" y="2457686"/>
          <a:ext cx="3548308" cy="25102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id="{4D635654-57BC-0C86-5825-6659A66308BD}"/>
              </a:ext>
            </a:extLst>
          </p:cNvPr>
          <p:cNvGraphicFramePr>
            <a:graphicFrameLocks/>
          </p:cNvGraphicFramePr>
          <p:nvPr/>
        </p:nvGraphicFramePr>
        <p:xfrm>
          <a:off x="4520158" y="2457686"/>
          <a:ext cx="4212468" cy="2357956"/>
        </p:xfrm>
        <a:graphic>
          <a:graphicData uri="http://schemas.openxmlformats.org/drawingml/2006/chart">
            <c:chart xmlns:c="http://schemas.openxmlformats.org/drawingml/2006/chart" xmlns:r="http://schemas.openxmlformats.org/officeDocument/2006/relationships" r:id="rId5"/>
          </a:graphicData>
        </a:graphic>
      </p:graphicFrame>
      <p:sp>
        <p:nvSpPr>
          <p:cNvPr id="6" name="文本框 5">
            <a:extLst>
              <a:ext uri="{FF2B5EF4-FFF2-40B4-BE49-F238E27FC236}">
                <a16:creationId xmlns:a16="http://schemas.microsoft.com/office/drawing/2014/main" id="{785E88DB-6E83-80EF-6D8E-1E07331A1132}"/>
              </a:ext>
            </a:extLst>
          </p:cNvPr>
          <p:cNvSpPr txBox="1"/>
          <p:nvPr/>
        </p:nvSpPr>
        <p:spPr>
          <a:xfrm>
            <a:off x="226503" y="5136447"/>
            <a:ext cx="9145016" cy="1107996"/>
          </a:xfrm>
          <a:prstGeom prst="rect">
            <a:avLst/>
          </a:prstGeom>
          <a:noFill/>
          <a:ln w="6350" cap="flat">
            <a:noFill/>
            <a:miter lim="800000"/>
          </a:ln>
        </p:spPr>
        <p:txBody>
          <a:bodyPr wrap="square">
            <a:spAutoFit/>
          </a:bodyPr>
          <a:lstStyle/>
          <a:p>
            <a:pPr marL="285750" indent="-285750" defTabSz="958215">
              <a:spcBef>
                <a:spcPts val="600"/>
              </a:spcBef>
              <a:buFont typeface="Arial" panose="020B0604020202020204" pitchFamily="34" charset="0"/>
              <a:buChar char="•"/>
              <a:defRPr/>
            </a:pPr>
            <a:r>
              <a:rPr kumimoji="0" lang="en-US" altLang="zh-CN" sz="1400" b="1" i="0" u="none" strike="noStrike" kern="1200" cap="none" spc="0" normalizeH="0" baseline="0" noProof="0" dirty="0">
                <a:ln>
                  <a:noFill/>
                </a:ln>
                <a:solidFill>
                  <a:srgbClr val="000000"/>
                </a:solidFill>
                <a:effectLst/>
                <a:uLnTx/>
                <a:uFillTx/>
                <a:ea typeface="+mn-ea"/>
                <a:cs typeface="+mn-cs"/>
              </a:rPr>
              <a:t>Inner cycle advertising</a:t>
            </a:r>
            <a:r>
              <a:rPr kumimoji="0" lang="en-US" altLang="zh-CN" sz="1400" b="0" i="0" u="none" strike="noStrike" kern="1200" cap="none" spc="0" normalizeH="0" baseline="0" noProof="0" dirty="0">
                <a:ln>
                  <a:noFill/>
                </a:ln>
                <a:solidFill>
                  <a:srgbClr val="000000"/>
                </a:solidFill>
                <a:effectLst/>
                <a:uLnTx/>
                <a:uFillTx/>
                <a:ea typeface="+mn-ea"/>
                <a:cs typeface="+mn-cs"/>
              </a:rPr>
              <a:t>:  mainly comes from interior merchants and experts. The purpose is to improve the broadcast room flow,</a:t>
            </a:r>
            <a:r>
              <a:rPr lang="en-US" altLang="zh-CN" sz="1400" dirty="0">
                <a:solidFill>
                  <a:srgbClr val="000000"/>
                </a:solidFill>
              </a:rPr>
              <a:t> </a:t>
            </a:r>
            <a:r>
              <a:rPr kumimoji="0" lang="en-US" altLang="zh-CN" sz="1400" b="0" i="0" u="none" strike="noStrike" kern="1200" cap="none" spc="0" normalizeH="0" baseline="0" noProof="0" dirty="0">
                <a:ln>
                  <a:noFill/>
                </a:ln>
                <a:solidFill>
                  <a:srgbClr val="000000"/>
                </a:solidFill>
                <a:effectLst/>
                <a:uLnTx/>
                <a:uFillTx/>
                <a:ea typeface="+mn-ea"/>
                <a:cs typeface="+mn-cs"/>
              </a:rPr>
              <a:t>increase the shop visits and order turnover</a:t>
            </a:r>
            <a:r>
              <a:rPr lang="en-US" altLang="zh-CN" sz="1400" dirty="0">
                <a:solidFill>
                  <a:srgbClr val="000000"/>
                </a:solidFill>
              </a:rPr>
              <a:t>.</a:t>
            </a:r>
          </a:p>
          <a:p>
            <a:pPr marL="285750" indent="-285750" defTabSz="958215">
              <a:spcBef>
                <a:spcPts val="600"/>
              </a:spcBef>
              <a:buFont typeface="Arial" panose="020B0604020202020204" pitchFamily="34" charset="0"/>
              <a:buChar char="•"/>
              <a:defRPr/>
            </a:pPr>
            <a:r>
              <a:rPr lang="en-US" altLang="zh-CN" sz="1400" dirty="0" err="1">
                <a:solidFill>
                  <a:srgbClr val="000000"/>
                </a:solidFill>
              </a:rPr>
              <a:t>Innner</a:t>
            </a:r>
            <a:r>
              <a:rPr lang="en-US" altLang="zh-CN" sz="1400" dirty="0">
                <a:solidFill>
                  <a:srgbClr val="000000"/>
                </a:solidFill>
              </a:rPr>
              <a:t> cycle advertising revenue</a:t>
            </a:r>
            <a:r>
              <a:rPr lang="zh-CN" altLang="en-US" sz="1400" dirty="0">
                <a:solidFill>
                  <a:srgbClr val="000000"/>
                </a:solidFill>
              </a:rPr>
              <a:t> </a:t>
            </a:r>
            <a:r>
              <a:rPr lang="en-US" altLang="zh-CN" sz="1400" dirty="0">
                <a:solidFill>
                  <a:srgbClr val="000000"/>
                </a:solidFill>
              </a:rPr>
              <a:t>=</a:t>
            </a:r>
            <a:r>
              <a:rPr lang="zh-CN" altLang="en-US" sz="1400" dirty="0">
                <a:solidFill>
                  <a:srgbClr val="000000"/>
                </a:solidFill>
              </a:rPr>
              <a:t> </a:t>
            </a:r>
            <a:endParaRPr lang="en-US" altLang="zh-CN" sz="1400" dirty="0">
              <a:solidFill>
                <a:srgbClr val="000000"/>
              </a:solidFill>
            </a:endParaRPr>
          </a:p>
          <a:p>
            <a:pPr algn="ctr" defTabSz="958215">
              <a:spcBef>
                <a:spcPts val="600"/>
              </a:spcBef>
              <a:defRPr/>
            </a:pPr>
            <a:r>
              <a:rPr lang="en-US" altLang="zh-CN" sz="1400" dirty="0">
                <a:solidFill>
                  <a:srgbClr val="000000"/>
                </a:solidFill>
                <a:sym typeface="Times New Roman" panose="02020603050405020304" pitchFamily="18" charset="0"/>
              </a:rPr>
              <a:t>GMV</a:t>
            </a:r>
            <a:r>
              <a:rPr lang="zh-CN" altLang="en-US" sz="1400" dirty="0">
                <a:solidFill>
                  <a:srgbClr val="000000"/>
                </a:solidFill>
                <a:sym typeface="Times New Roman" panose="02020603050405020304" pitchFamily="18" charset="0"/>
              </a:rPr>
              <a:t> </a:t>
            </a:r>
            <a:r>
              <a:rPr lang="en-US" altLang="zh-CN" sz="1400" dirty="0">
                <a:solidFill>
                  <a:srgbClr val="000000"/>
                </a:solidFill>
                <a:sym typeface="Times New Roman" panose="02020603050405020304" pitchFamily="18" charset="0"/>
              </a:rPr>
              <a:t>(</a:t>
            </a:r>
            <a:r>
              <a:rPr lang="en-US" altLang="zh-CN" sz="1400" dirty="0">
                <a:solidFill>
                  <a:srgbClr val="000000"/>
                </a:solidFill>
              </a:rPr>
              <a:t>Gross Merchandise Volume</a:t>
            </a:r>
            <a:r>
              <a:rPr lang="en-US" altLang="zh-CN" sz="1400" dirty="0">
                <a:solidFill>
                  <a:srgbClr val="000000"/>
                </a:solidFill>
                <a:sym typeface="Times New Roman" panose="02020603050405020304" pitchFamily="18" charset="0"/>
              </a:rPr>
              <a:t>) * Advertising fee rate</a:t>
            </a:r>
            <a:endParaRPr lang="en-US" altLang="zh-CN" sz="1400" dirty="0">
              <a:solidFill>
                <a:srgbClr val="000000"/>
              </a:solidFill>
            </a:endParaRPr>
          </a:p>
        </p:txBody>
      </p:sp>
      <p:sp>
        <p:nvSpPr>
          <p:cNvPr id="7" name="矩形 6">
            <a:extLst>
              <a:ext uri="{FF2B5EF4-FFF2-40B4-BE49-F238E27FC236}">
                <a16:creationId xmlns:a16="http://schemas.microsoft.com/office/drawing/2014/main" id="{5402C779-E345-9D59-6F6F-BA2B0B84C40C}"/>
              </a:ext>
            </a:extLst>
          </p:cNvPr>
          <p:cNvSpPr/>
          <p:nvPr/>
        </p:nvSpPr>
        <p:spPr>
          <a:xfrm>
            <a:off x="234663" y="5142627"/>
            <a:ext cx="9106273" cy="1203491"/>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8" name="矩形 7">
            <a:extLst>
              <a:ext uri="{FF2B5EF4-FFF2-40B4-BE49-F238E27FC236}">
                <a16:creationId xmlns:a16="http://schemas.microsoft.com/office/drawing/2014/main" id="{455C5509-76F4-8F84-EC1D-820EA2637B1D}"/>
              </a:ext>
            </a:extLst>
          </p:cNvPr>
          <p:cNvSpPr/>
          <p:nvPr/>
        </p:nvSpPr>
        <p:spPr>
          <a:xfrm>
            <a:off x="207107" y="1121785"/>
            <a:ext cx="9106273" cy="538087"/>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9" name="Text Box 10">
            <a:extLst>
              <a:ext uri="{FF2B5EF4-FFF2-40B4-BE49-F238E27FC236}">
                <a16:creationId xmlns:a16="http://schemas.microsoft.com/office/drawing/2014/main" id="{6D248490-396B-2AC7-CD18-582F4E14BDA8}"/>
              </a:ext>
            </a:extLst>
          </p:cNvPr>
          <p:cNvSpPr txBox="1">
            <a:spLocks noChangeArrowheads="1"/>
          </p:cNvSpPr>
          <p:nvPr>
            <p:custDataLst>
              <p:tags r:id="rId1"/>
            </p:custDataLst>
          </p:nvPr>
        </p:nvSpPr>
        <p:spPr bwMode="auto">
          <a:xfrm>
            <a:off x="343694" y="2028944"/>
            <a:ext cx="4104456" cy="284726"/>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1400" b="1" dirty="0">
                <a:solidFill>
                  <a:schemeClr val="bg1"/>
                </a:solidFill>
                <a:latin typeface="Palatino Linotype" panose="02040502050505030304" pitchFamily="18" charset="0"/>
              </a:rPr>
              <a:t>The percentage of the Internet advertising market</a:t>
            </a:r>
          </a:p>
        </p:txBody>
      </p:sp>
      <p:sp>
        <p:nvSpPr>
          <p:cNvPr id="10" name="Text Box 10">
            <a:extLst>
              <a:ext uri="{FF2B5EF4-FFF2-40B4-BE49-F238E27FC236}">
                <a16:creationId xmlns:a16="http://schemas.microsoft.com/office/drawing/2014/main" id="{D59B78D7-5D28-B321-57C2-68175A20E74E}"/>
              </a:ext>
            </a:extLst>
          </p:cNvPr>
          <p:cNvSpPr txBox="1">
            <a:spLocks noChangeArrowheads="1"/>
          </p:cNvSpPr>
          <p:nvPr>
            <p:custDataLst>
              <p:tags r:id="rId2"/>
            </p:custDataLst>
          </p:nvPr>
        </p:nvSpPr>
        <p:spPr bwMode="auto">
          <a:xfrm>
            <a:off x="4628170" y="2025638"/>
            <a:ext cx="4068389" cy="284726"/>
          </a:xfrm>
          <a:prstGeom prst="rect">
            <a:avLst/>
          </a:prstGeom>
          <a:solidFill>
            <a:srgbClr val="FE4102"/>
          </a:solidFill>
          <a:ln w="12700" algn="ctr">
            <a:solidFill>
              <a:schemeClr val="bg2"/>
            </a:solidFill>
            <a:miter lim="800000"/>
            <a:headEnd/>
            <a:tailEnd type="none" w="sm" len="med"/>
          </a:ln>
        </p:spPr>
        <p:txBody>
          <a:bodyPr lIns="36000" tIns="36000" rIns="36000" bIns="36000" anchor="ctr" anchorCtr="1"/>
          <a:lstStyle/>
          <a:p>
            <a:pPr defTabSz="957263"/>
            <a:r>
              <a:rPr lang="en-US" sz="1400" b="1" dirty="0">
                <a:solidFill>
                  <a:schemeClr val="bg1"/>
                </a:solidFill>
                <a:latin typeface="Palatino Linotype" panose="02040502050505030304" pitchFamily="18" charset="0"/>
              </a:rPr>
              <a:t>Internet advertising market composition</a:t>
            </a:r>
          </a:p>
        </p:txBody>
      </p:sp>
      <p:sp>
        <p:nvSpPr>
          <p:cNvPr id="11" name="文本框 10">
            <a:extLst>
              <a:ext uri="{FF2B5EF4-FFF2-40B4-BE49-F238E27FC236}">
                <a16:creationId xmlns:a16="http://schemas.microsoft.com/office/drawing/2014/main" id="{DD20807A-E7EF-84B6-233B-2CA871143500}"/>
              </a:ext>
            </a:extLst>
          </p:cNvPr>
          <p:cNvSpPr txBox="1"/>
          <p:nvPr/>
        </p:nvSpPr>
        <p:spPr>
          <a:xfrm>
            <a:off x="1324395" y="4167335"/>
            <a:ext cx="2760567" cy="253916"/>
          </a:xfrm>
          <a:prstGeom prst="rect">
            <a:avLst/>
          </a:prstGeom>
          <a:solidFill>
            <a:schemeClr val="bg1"/>
          </a:solidFill>
          <a:ln w="6350" cap="flat">
            <a:noFill/>
            <a:miter lim="800000"/>
          </a:ln>
        </p:spPr>
        <p:txBody>
          <a:bodyPr wrap="square">
            <a:spAutoFit/>
          </a:bodyPr>
          <a:lstStyle/>
          <a:p>
            <a:pPr defTabSz="958215">
              <a:spcBef>
                <a:spcPts val="600"/>
              </a:spcBef>
              <a:defRPr/>
            </a:pPr>
            <a:r>
              <a:rPr lang="en-US" altLang="zh-CN" sz="1050" dirty="0">
                <a:solidFill>
                  <a:srgbClr val="000000"/>
                </a:solidFill>
                <a:latin typeface="Palatino Linotype" panose="02040502050505030304" pitchFamily="18" charset="0"/>
              </a:rPr>
              <a:t>a</a:t>
            </a:r>
            <a:r>
              <a:rPr kumimoji="0" lang="en-US" altLang="zh-CN" sz="1050" b="0" i="0" u="none" strike="noStrike" kern="1200" cap="none" spc="0" normalizeH="0" baseline="0" noProof="0" dirty="0" err="1">
                <a:ln>
                  <a:noFill/>
                </a:ln>
                <a:solidFill>
                  <a:srgbClr val="000000"/>
                </a:solidFill>
                <a:effectLst/>
                <a:uLnTx/>
                <a:uFillTx/>
                <a:latin typeface="Palatino Linotype" panose="02040502050505030304" pitchFamily="18" charset="0"/>
                <a:ea typeface="+mn-ea"/>
                <a:cs typeface="+mn-cs"/>
              </a:rPr>
              <a:t>dvertising</a:t>
            </a:r>
            <a:r>
              <a:rPr kumimoji="0" lang="en-US" altLang="zh-CN" sz="105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 market size (100 million yuan)</a:t>
            </a:r>
          </a:p>
        </p:txBody>
      </p:sp>
      <p:sp>
        <p:nvSpPr>
          <p:cNvPr id="12" name="文本框 11">
            <a:extLst>
              <a:ext uri="{FF2B5EF4-FFF2-40B4-BE49-F238E27FC236}">
                <a16:creationId xmlns:a16="http://schemas.microsoft.com/office/drawing/2014/main" id="{74C2B987-AF32-84DB-6011-2AC064D52630}"/>
              </a:ext>
            </a:extLst>
          </p:cNvPr>
          <p:cNvSpPr txBox="1"/>
          <p:nvPr/>
        </p:nvSpPr>
        <p:spPr>
          <a:xfrm>
            <a:off x="1315219" y="4412450"/>
            <a:ext cx="2760567" cy="253916"/>
          </a:xfrm>
          <a:prstGeom prst="rect">
            <a:avLst/>
          </a:prstGeom>
          <a:solidFill>
            <a:schemeClr val="bg1"/>
          </a:solidFill>
          <a:ln w="6350" cap="flat">
            <a:noFill/>
            <a:miter lim="800000"/>
          </a:ln>
        </p:spPr>
        <p:txBody>
          <a:bodyPr wrap="square">
            <a:spAutoFit/>
          </a:bodyPr>
          <a:lstStyle/>
          <a:p>
            <a:pPr defTabSz="958215">
              <a:spcBef>
                <a:spcPts val="600"/>
              </a:spcBef>
              <a:defRPr/>
            </a:pPr>
            <a:r>
              <a:rPr lang="en-US" altLang="zh-CN" sz="1050" dirty="0">
                <a:solidFill>
                  <a:srgbClr val="000000"/>
                </a:solidFill>
                <a:latin typeface="Palatino Linotype" panose="02040502050505030304" pitchFamily="18" charset="0"/>
              </a:rPr>
              <a:t>Internet a</a:t>
            </a:r>
            <a:r>
              <a:rPr kumimoji="0" lang="en-US" altLang="zh-CN" sz="1050" b="0" i="0" u="none" strike="noStrike" kern="1200" cap="none" spc="0" normalizeH="0" baseline="0" noProof="0" dirty="0" err="1">
                <a:ln>
                  <a:noFill/>
                </a:ln>
                <a:solidFill>
                  <a:srgbClr val="000000"/>
                </a:solidFill>
                <a:effectLst/>
                <a:uLnTx/>
                <a:uFillTx/>
                <a:latin typeface="Palatino Linotype" panose="02040502050505030304" pitchFamily="18" charset="0"/>
                <a:ea typeface="+mn-ea"/>
                <a:cs typeface="+mn-cs"/>
              </a:rPr>
              <a:t>dvertising</a:t>
            </a:r>
            <a:r>
              <a:rPr kumimoji="0" lang="en-US" altLang="zh-CN" sz="105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 market size</a:t>
            </a:r>
          </a:p>
        </p:txBody>
      </p:sp>
      <p:sp>
        <p:nvSpPr>
          <p:cNvPr id="13" name="文本框 12">
            <a:extLst>
              <a:ext uri="{FF2B5EF4-FFF2-40B4-BE49-F238E27FC236}">
                <a16:creationId xmlns:a16="http://schemas.microsoft.com/office/drawing/2014/main" id="{DCBB56CF-A927-C61A-9FC2-2993F2D130C5}"/>
              </a:ext>
            </a:extLst>
          </p:cNvPr>
          <p:cNvSpPr txBox="1"/>
          <p:nvPr/>
        </p:nvSpPr>
        <p:spPr>
          <a:xfrm>
            <a:off x="1315802" y="4637275"/>
            <a:ext cx="2760567" cy="253916"/>
          </a:xfrm>
          <a:prstGeom prst="rect">
            <a:avLst/>
          </a:prstGeom>
          <a:solidFill>
            <a:schemeClr val="bg1"/>
          </a:solidFill>
          <a:ln w="6350" cap="flat">
            <a:noFill/>
            <a:miter lim="800000"/>
          </a:ln>
        </p:spPr>
        <p:txBody>
          <a:bodyPr wrap="square">
            <a:spAutoFit/>
          </a:bodyPr>
          <a:lstStyle/>
          <a:p>
            <a:pPr defTabSz="958215">
              <a:spcBef>
                <a:spcPts val="600"/>
              </a:spcBef>
              <a:defRPr/>
            </a:pPr>
            <a:r>
              <a:rPr kumimoji="0" lang="en-US" altLang="zh-CN" sz="105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Internet advertising </a:t>
            </a:r>
            <a:r>
              <a:rPr kumimoji="0" lang="en-US" altLang="zh-CN" sz="1050" b="0" i="0" u="none" strike="noStrike" kern="1200" cap="none" spc="0" normalizeH="0" baseline="0" noProof="0" dirty="0" err="1">
                <a:ln>
                  <a:noFill/>
                </a:ln>
                <a:solidFill>
                  <a:srgbClr val="000000"/>
                </a:solidFill>
                <a:effectLst/>
                <a:uLnTx/>
                <a:uFillTx/>
                <a:latin typeface="Palatino Linotype" panose="02040502050505030304" pitchFamily="18" charset="0"/>
                <a:ea typeface="+mn-ea"/>
                <a:cs typeface="+mn-cs"/>
              </a:rPr>
              <a:t>propotion</a:t>
            </a:r>
            <a:endParaRPr kumimoji="0" lang="en-US" altLang="zh-CN" sz="105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sp>
        <p:nvSpPr>
          <p:cNvPr id="14" name="文本框 13">
            <a:extLst>
              <a:ext uri="{FF2B5EF4-FFF2-40B4-BE49-F238E27FC236}">
                <a16:creationId xmlns:a16="http://schemas.microsoft.com/office/drawing/2014/main" id="{6D6DA0A7-C09D-2C77-3627-8CA94721AC27}"/>
              </a:ext>
            </a:extLst>
          </p:cNvPr>
          <p:cNvSpPr txBox="1"/>
          <p:nvPr/>
        </p:nvSpPr>
        <p:spPr>
          <a:xfrm>
            <a:off x="5168230" y="4270261"/>
            <a:ext cx="972108" cy="215444"/>
          </a:xfrm>
          <a:prstGeom prst="rect">
            <a:avLst/>
          </a:prstGeom>
          <a:solidFill>
            <a:schemeClr val="bg1"/>
          </a:solidFill>
          <a:ln w="6350" cap="flat">
            <a:noFill/>
            <a:miter lim="800000"/>
          </a:ln>
        </p:spPr>
        <p:txBody>
          <a:bodyPr wrap="square">
            <a:spAutoFit/>
          </a:bodyPr>
          <a:lstStyle/>
          <a:p>
            <a:pPr defTabSz="958215">
              <a:spcBef>
                <a:spcPts val="600"/>
              </a:spcBef>
              <a:defRPr/>
            </a:pPr>
            <a:r>
              <a:rPr kumimoji="0" lang="en-US" altLang="zh-CN"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e-commerce</a:t>
            </a:r>
          </a:p>
        </p:txBody>
      </p:sp>
      <p:sp>
        <p:nvSpPr>
          <p:cNvPr id="15" name="文本框 14">
            <a:extLst>
              <a:ext uri="{FF2B5EF4-FFF2-40B4-BE49-F238E27FC236}">
                <a16:creationId xmlns:a16="http://schemas.microsoft.com/office/drawing/2014/main" id="{D6C7C61B-AF75-50CD-AEB2-FF76F6EE32B9}"/>
              </a:ext>
            </a:extLst>
          </p:cNvPr>
          <p:cNvSpPr txBox="1"/>
          <p:nvPr/>
        </p:nvSpPr>
        <p:spPr>
          <a:xfrm>
            <a:off x="5168230" y="4522289"/>
            <a:ext cx="972108" cy="230832"/>
          </a:xfrm>
          <a:prstGeom prst="rect">
            <a:avLst/>
          </a:prstGeom>
          <a:solidFill>
            <a:schemeClr val="bg1"/>
          </a:solidFill>
          <a:ln w="6350" cap="flat">
            <a:noFill/>
            <a:miter lim="800000"/>
          </a:ln>
        </p:spPr>
        <p:txBody>
          <a:bodyPr wrap="square">
            <a:spAutoFit/>
          </a:bodyPr>
          <a:lstStyle/>
          <a:p>
            <a:pPr defTabSz="958215">
              <a:spcBef>
                <a:spcPts val="600"/>
              </a:spcBef>
              <a:defRPr/>
            </a:pPr>
            <a:r>
              <a:rPr lang="en-US" altLang="zh-CN" sz="900" dirty="0">
                <a:solidFill>
                  <a:srgbClr val="000000"/>
                </a:solidFill>
                <a:latin typeface="Palatino Linotype" panose="02040502050505030304" pitchFamily="18" charset="0"/>
              </a:rPr>
              <a:t>social network</a:t>
            </a:r>
            <a:endParaRPr kumimoji="0" lang="en-US" altLang="zh-CN" sz="9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sp>
        <p:nvSpPr>
          <p:cNvPr id="16" name="文本框 15">
            <a:extLst>
              <a:ext uri="{FF2B5EF4-FFF2-40B4-BE49-F238E27FC236}">
                <a16:creationId xmlns:a16="http://schemas.microsoft.com/office/drawing/2014/main" id="{67346FB7-CEB8-A502-2759-C406CC2C76C5}"/>
              </a:ext>
            </a:extLst>
          </p:cNvPr>
          <p:cNvSpPr txBox="1"/>
          <p:nvPr/>
        </p:nvSpPr>
        <p:spPr>
          <a:xfrm>
            <a:off x="6248350" y="4285069"/>
            <a:ext cx="900100" cy="230832"/>
          </a:xfrm>
          <a:prstGeom prst="rect">
            <a:avLst/>
          </a:prstGeom>
          <a:solidFill>
            <a:schemeClr val="bg1"/>
          </a:solidFill>
          <a:ln w="6350" cap="flat">
            <a:noFill/>
            <a:miter lim="800000"/>
          </a:ln>
        </p:spPr>
        <p:txBody>
          <a:bodyPr wrap="square">
            <a:spAutoFit/>
          </a:bodyPr>
          <a:lstStyle/>
          <a:p>
            <a:pPr defTabSz="958215">
              <a:spcBef>
                <a:spcPts val="600"/>
              </a:spcBef>
              <a:defRPr/>
            </a:pPr>
            <a:r>
              <a:rPr lang="en-US" altLang="zh-CN" sz="800" dirty="0">
                <a:solidFill>
                  <a:srgbClr val="000000"/>
                </a:solidFill>
                <a:latin typeface="Palatino Linotype" panose="02040502050505030304" pitchFamily="18" charset="0"/>
              </a:rPr>
              <a:t>short</a:t>
            </a:r>
            <a:r>
              <a:rPr lang="en-US" altLang="zh-CN" sz="900" dirty="0">
                <a:solidFill>
                  <a:srgbClr val="000000"/>
                </a:solidFill>
                <a:latin typeface="Palatino Linotype" panose="02040502050505030304" pitchFamily="18" charset="0"/>
              </a:rPr>
              <a:t> video</a:t>
            </a:r>
            <a:endParaRPr kumimoji="0" lang="en-US" altLang="zh-CN" sz="9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sp>
        <p:nvSpPr>
          <p:cNvPr id="17" name="文本框 16">
            <a:extLst>
              <a:ext uri="{FF2B5EF4-FFF2-40B4-BE49-F238E27FC236}">
                <a16:creationId xmlns:a16="http://schemas.microsoft.com/office/drawing/2014/main" id="{4C3ACD66-EC7E-1F43-A18C-863E1A72D7EB}"/>
              </a:ext>
            </a:extLst>
          </p:cNvPr>
          <p:cNvSpPr txBox="1"/>
          <p:nvPr/>
        </p:nvSpPr>
        <p:spPr>
          <a:xfrm>
            <a:off x="6212346" y="4523704"/>
            <a:ext cx="972108" cy="215444"/>
          </a:xfrm>
          <a:prstGeom prst="rect">
            <a:avLst/>
          </a:prstGeom>
          <a:solidFill>
            <a:schemeClr val="bg1"/>
          </a:solidFill>
          <a:ln w="6350" cap="flat">
            <a:noFill/>
            <a:miter lim="800000"/>
          </a:ln>
        </p:spPr>
        <p:txBody>
          <a:bodyPr wrap="square">
            <a:spAutoFit/>
          </a:bodyPr>
          <a:lstStyle/>
          <a:p>
            <a:pPr defTabSz="958215">
              <a:spcBef>
                <a:spcPts val="600"/>
              </a:spcBef>
              <a:defRPr/>
            </a:pPr>
            <a:r>
              <a:rPr lang="en-US" altLang="zh-CN" sz="800" dirty="0">
                <a:solidFill>
                  <a:srgbClr val="000000"/>
                </a:solidFill>
                <a:latin typeface="Palatino Linotype" panose="02040502050505030304" pitchFamily="18" charset="0"/>
              </a:rPr>
              <a:t>p</a:t>
            </a:r>
            <a:r>
              <a:rPr kumimoji="0" lang="en-US" altLang="zh-CN"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a</a:t>
            </a:r>
            <a:r>
              <a:rPr lang="en-US" altLang="zh-CN" sz="800" dirty="0">
                <a:solidFill>
                  <a:srgbClr val="000000"/>
                </a:solidFill>
                <a:latin typeface="Palatino Linotype" panose="02040502050505030304" pitchFamily="18" charset="0"/>
              </a:rPr>
              <a:t>n-information</a:t>
            </a:r>
            <a:endParaRPr kumimoji="0" lang="en-US" altLang="zh-CN"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sp>
        <p:nvSpPr>
          <p:cNvPr id="18" name="文本框 17">
            <a:extLst>
              <a:ext uri="{FF2B5EF4-FFF2-40B4-BE49-F238E27FC236}">
                <a16:creationId xmlns:a16="http://schemas.microsoft.com/office/drawing/2014/main" id="{E11B19AB-4AE3-A583-6D11-113554131522}"/>
              </a:ext>
            </a:extLst>
          </p:cNvPr>
          <p:cNvSpPr txBox="1"/>
          <p:nvPr/>
        </p:nvSpPr>
        <p:spPr>
          <a:xfrm>
            <a:off x="7328470" y="4285069"/>
            <a:ext cx="900100" cy="230832"/>
          </a:xfrm>
          <a:prstGeom prst="rect">
            <a:avLst/>
          </a:prstGeom>
          <a:solidFill>
            <a:schemeClr val="bg1"/>
          </a:solidFill>
          <a:ln w="6350" cap="flat">
            <a:noFill/>
            <a:miter lim="800000"/>
          </a:ln>
        </p:spPr>
        <p:txBody>
          <a:bodyPr wrap="square">
            <a:spAutoFit/>
          </a:bodyPr>
          <a:lstStyle/>
          <a:p>
            <a:pPr defTabSz="958215">
              <a:spcBef>
                <a:spcPts val="600"/>
              </a:spcBef>
              <a:defRPr/>
            </a:pPr>
            <a:r>
              <a:rPr lang="en-US" altLang="zh-CN" sz="800" dirty="0">
                <a:solidFill>
                  <a:srgbClr val="000000"/>
                </a:solidFill>
                <a:latin typeface="Palatino Linotype" panose="02040502050505030304" pitchFamily="18" charset="0"/>
              </a:rPr>
              <a:t>online</a:t>
            </a:r>
            <a:r>
              <a:rPr lang="en-US" altLang="zh-CN" sz="900" dirty="0">
                <a:solidFill>
                  <a:srgbClr val="000000"/>
                </a:solidFill>
                <a:latin typeface="Palatino Linotype" panose="02040502050505030304" pitchFamily="18" charset="0"/>
              </a:rPr>
              <a:t> video</a:t>
            </a:r>
            <a:endParaRPr kumimoji="0" lang="en-US" altLang="zh-CN" sz="9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sp>
        <p:nvSpPr>
          <p:cNvPr id="19" name="文本框 18">
            <a:extLst>
              <a:ext uri="{FF2B5EF4-FFF2-40B4-BE49-F238E27FC236}">
                <a16:creationId xmlns:a16="http://schemas.microsoft.com/office/drawing/2014/main" id="{76B9073B-ED25-8C19-BD72-32C25A2E0E8B}"/>
              </a:ext>
            </a:extLst>
          </p:cNvPr>
          <p:cNvSpPr txBox="1"/>
          <p:nvPr/>
        </p:nvSpPr>
        <p:spPr>
          <a:xfrm>
            <a:off x="7328470" y="4522289"/>
            <a:ext cx="900100" cy="215444"/>
          </a:xfrm>
          <a:prstGeom prst="rect">
            <a:avLst/>
          </a:prstGeom>
          <a:solidFill>
            <a:schemeClr val="bg1"/>
          </a:solidFill>
          <a:ln w="6350" cap="flat">
            <a:noFill/>
            <a:miter lim="800000"/>
          </a:ln>
        </p:spPr>
        <p:txBody>
          <a:bodyPr wrap="square">
            <a:spAutoFit/>
          </a:bodyPr>
          <a:lstStyle/>
          <a:p>
            <a:pPr defTabSz="958215">
              <a:spcBef>
                <a:spcPts val="600"/>
              </a:spcBef>
              <a:defRPr/>
            </a:pPr>
            <a:r>
              <a:rPr kumimoji="0" lang="en-US" altLang="zh-CN" sz="8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rPr>
              <a:t>others</a:t>
            </a:r>
            <a:endParaRPr kumimoji="0" lang="en-US" altLang="zh-CN" sz="900" b="0" i="0" u="none" strike="noStrike" kern="1200" cap="none" spc="0" normalizeH="0" baseline="0" noProof="0" dirty="0">
              <a:ln>
                <a:noFill/>
              </a:ln>
              <a:solidFill>
                <a:srgbClr val="000000"/>
              </a:solidFill>
              <a:effectLst/>
              <a:uLnTx/>
              <a:uFillTx/>
              <a:latin typeface="Palatino Linotype" panose="02040502050505030304" pitchFamily="18" charset="0"/>
              <a:ea typeface="+mn-ea"/>
              <a:cs typeface="+mn-cs"/>
            </a:endParaRPr>
          </a:p>
        </p:txBody>
      </p:sp>
      <p:sp>
        <p:nvSpPr>
          <p:cNvPr id="22" name="标题 3"/>
          <p:cNvSpPr>
            <a:spLocks noGrp="1"/>
          </p:cNvSpPr>
          <p:nvPr>
            <p:ph type="title"/>
          </p:nvPr>
        </p:nvSpPr>
        <p:spPr>
          <a:xfrm>
            <a:off x="264840" y="513470"/>
            <a:ext cx="8277977" cy="394580"/>
          </a:xfrm>
        </p:spPr>
        <p:txBody>
          <a:bodyPr/>
          <a:lstStyle/>
          <a:p>
            <a:r>
              <a:rPr lang="en-US" altLang="zh-CN" sz="2400" dirty="0"/>
              <a:t>Corporate business: advertisement</a:t>
            </a:r>
            <a:endParaRPr kumimoji="1" lang="zh-CN" altLang="en-US" dirty="0"/>
          </a:p>
        </p:txBody>
      </p:sp>
      <p:sp>
        <p:nvSpPr>
          <p:cNvPr id="2" name="矩形 1">
            <a:extLst>
              <a:ext uri="{FF2B5EF4-FFF2-40B4-BE49-F238E27FC236}">
                <a16:creationId xmlns:a16="http://schemas.microsoft.com/office/drawing/2014/main" id="{BD3713E0-8442-B9A3-0B32-DCC75B9E04DF}"/>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20" name="矩形 19">
            <a:extLst>
              <a:ext uri="{FF2B5EF4-FFF2-40B4-BE49-F238E27FC236}">
                <a16:creationId xmlns:a16="http://schemas.microsoft.com/office/drawing/2014/main" id="{B603CA94-44B9-2293-CC05-B0654ED96AB4}"/>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21" name="矩形 20">
            <a:extLst>
              <a:ext uri="{FF2B5EF4-FFF2-40B4-BE49-F238E27FC236}">
                <a16:creationId xmlns:a16="http://schemas.microsoft.com/office/drawing/2014/main" id="{84352D03-FC45-4003-0EB6-A6B073956D53}"/>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33" name="矩形 32">
            <a:extLst>
              <a:ext uri="{FF2B5EF4-FFF2-40B4-BE49-F238E27FC236}">
                <a16:creationId xmlns:a16="http://schemas.microsoft.com/office/drawing/2014/main" id="{5F8AC049-94D3-B792-5B29-6433174B0EEF}"/>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34" name="矩形 33">
            <a:extLst>
              <a:ext uri="{FF2B5EF4-FFF2-40B4-BE49-F238E27FC236}">
                <a16:creationId xmlns:a16="http://schemas.microsoft.com/office/drawing/2014/main" id="{A7D4180A-4873-B8E0-1F69-95080D7ECEAB}"/>
              </a:ext>
            </a:extLst>
          </p:cNvPr>
          <p:cNvSpPr/>
          <p:nvPr/>
        </p:nvSpPr>
        <p:spPr>
          <a:xfrm>
            <a:off x="3861930"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Business</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35" name="直线连接符 34">
            <a:extLst>
              <a:ext uri="{FF2B5EF4-FFF2-40B4-BE49-F238E27FC236}">
                <a16:creationId xmlns:a16="http://schemas.microsoft.com/office/drawing/2014/main" id="{01F6DE81-6E1A-A9A0-90A4-7C0A79F7EA56}"/>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6" name="直线连接符 35">
            <a:extLst>
              <a:ext uri="{FF2B5EF4-FFF2-40B4-BE49-F238E27FC236}">
                <a16:creationId xmlns:a16="http://schemas.microsoft.com/office/drawing/2014/main" id="{7A0B2B85-AC5D-7CD8-694D-6383F71CC82E}"/>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7" name="直线连接符 36">
            <a:extLst>
              <a:ext uri="{FF2B5EF4-FFF2-40B4-BE49-F238E27FC236}">
                <a16:creationId xmlns:a16="http://schemas.microsoft.com/office/drawing/2014/main" id="{FAF61FDD-1CD7-C86B-F9E8-BD2B1BE3E3A6}"/>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直线连接符 37">
            <a:extLst>
              <a:ext uri="{FF2B5EF4-FFF2-40B4-BE49-F238E27FC236}">
                <a16:creationId xmlns:a16="http://schemas.microsoft.com/office/drawing/2014/main" id="{ACCEAF75-884A-26C7-FD2C-908D4F7477E2}"/>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55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Corporate business: </a:t>
            </a:r>
            <a:r>
              <a:rPr lang="en-US" altLang="zh-CN" sz="2400" dirty="0">
                <a:latin typeface="Palatino Linotype" panose="02040502050505030304" pitchFamily="18" charset="0"/>
              </a:rPr>
              <a:t>advertisement</a:t>
            </a:r>
            <a:endParaRPr kumimoji="1" lang="zh-CN" altLang="en-US" dirty="0"/>
          </a:p>
        </p:txBody>
      </p:sp>
      <p:pic>
        <p:nvPicPr>
          <p:cNvPr id="3" name="图片 2">
            <a:extLst>
              <a:ext uri="{FF2B5EF4-FFF2-40B4-BE49-F238E27FC236}">
                <a16:creationId xmlns:a16="http://schemas.microsoft.com/office/drawing/2014/main" id="{0F1A3A8D-66B7-899A-3FD9-AB27C9A828AC}"/>
              </a:ext>
            </a:extLst>
          </p:cNvPr>
          <p:cNvPicPr>
            <a:picLocks noChangeAspect="1"/>
          </p:cNvPicPr>
          <p:nvPr/>
        </p:nvPicPr>
        <p:blipFill>
          <a:blip r:embed="rId2"/>
          <a:stretch>
            <a:fillRect/>
          </a:stretch>
        </p:blipFill>
        <p:spPr>
          <a:xfrm>
            <a:off x="552053" y="4044926"/>
            <a:ext cx="1165076" cy="2457252"/>
          </a:xfrm>
          <a:prstGeom prst="rect">
            <a:avLst/>
          </a:prstGeom>
        </p:spPr>
      </p:pic>
      <p:sp>
        <p:nvSpPr>
          <p:cNvPr id="4" name="矩形 3">
            <a:extLst>
              <a:ext uri="{FF2B5EF4-FFF2-40B4-BE49-F238E27FC236}">
                <a16:creationId xmlns:a16="http://schemas.microsoft.com/office/drawing/2014/main" id="{54EAD1EA-B10A-D0C6-E16F-12BBA200C966}"/>
              </a:ext>
            </a:extLst>
          </p:cNvPr>
          <p:cNvSpPr/>
          <p:nvPr/>
        </p:nvSpPr>
        <p:spPr>
          <a:xfrm>
            <a:off x="250251" y="3609814"/>
            <a:ext cx="1818202" cy="35255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5" name="文本框 4">
            <a:extLst>
              <a:ext uri="{FF2B5EF4-FFF2-40B4-BE49-F238E27FC236}">
                <a16:creationId xmlns:a16="http://schemas.microsoft.com/office/drawing/2014/main" id="{051C2659-1D1C-0E7E-71C9-826AC1622FF6}"/>
              </a:ext>
            </a:extLst>
          </p:cNvPr>
          <p:cNvSpPr txBox="1"/>
          <p:nvPr/>
        </p:nvSpPr>
        <p:spPr>
          <a:xfrm>
            <a:off x="284864" y="3631941"/>
            <a:ext cx="1832781" cy="276999"/>
          </a:xfrm>
          <a:prstGeom prst="rect">
            <a:avLst/>
          </a:prstGeom>
          <a:noFill/>
          <a:ln w="6350" cap="flat">
            <a:noFill/>
            <a:miter lim="800000"/>
          </a:ln>
        </p:spPr>
        <p:txBody>
          <a:bodyPr wrap="square">
            <a:spAutoFit/>
          </a:bodyPr>
          <a:lstStyle/>
          <a:p>
            <a:r>
              <a:rPr lang="en-US" altLang="zh-CN" sz="1200" dirty="0">
                <a:latin typeface="Palatino LinotypeArial (正文)"/>
              </a:rPr>
              <a:t>open screen advertising</a:t>
            </a:r>
            <a:endParaRPr lang="zh-CN" altLang="en-US" sz="1200" dirty="0">
              <a:latin typeface="Palatino LinotypeArial (正文)"/>
            </a:endParaRPr>
          </a:p>
        </p:txBody>
      </p:sp>
      <p:pic>
        <p:nvPicPr>
          <p:cNvPr id="6" name="图片 5">
            <a:extLst>
              <a:ext uri="{FF2B5EF4-FFF2-40B4-BE49-F238E27FC236}">
                <a16:creationId xmlns:a16="http://schemas.microsoft.com/office/drawing/2014/main" id="{ECE3F822-F43C-2206-2DDA-46512D346AFA}"/>
              </a:ext>
            </a:extLst>
          </p:cNvPr>
          <p:cNvPicPr>
            <a:picLocks noChangeAspect="1"/>
          </p:cNvPicPr>
          <p:nvPr/>
        </p:nvPicPr>
        <p:blipFill>
          <a:blip r:embed="rId3"/>
          <a:stretch>
            <a:fillRect/>
          </a:stretch>
        </p:blipFill>
        <p:spPr>
          <a:xfrm>
            <a:off x="2497452" y="4039161"/>
            <a:ext cx="1304739" cy="2510287"/>
          </a:xfrm>
          <a:prstGeom prst="rect">
            <a:avLst/>
          </a:prstGeom>
        </p:spPr>
      </p:pic>
      <p:sp>
        <p:nvSpPr>
          <p:cNvPr id="7" name="矩形 6">
            <a:extLst>
              <a:ext uri="{FF2B5EF4-FFF2-40B4-BE49-F238E27FC236}">
                <a16:creationId xmlns:a16="http://schemas.microsoft.com/office/drawing/2014/main" id="{6C7BD159-B404-8690-CBA7-AE2EAF1B0979}"/>
              </a:ext>
            </a:extLst>
          </p:cNvPr>
          <p:cNvSpPr/>
          <p:nvPr/>
        </p:nvSpPr>
        <p:spPr>
          <a:xfrm>
            <a:off x="2230481" y="3617295"/>
            <a:ext cx="1818202" cy="35255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8" name="文本框 7">
            <a:extLst>
              <a:ext uri="{FF2B5EF4-FFF2-40B4-BE49-F238E27FC236}">
                <a16:creationId xmlns:a16="http://schemas.microsoft.com/office/drawing/2014/main" id="{AA1DBF16-27CE-A2AA-1FDF-E161A46EE77F}"/>
              </a:ext>
            </a:extLst>
          </p:cNvPr>
          <p:cNvSpPr txBox="1"/>
          <p:nvPr/>
        </p:nvSpPr>
        <p:spPr>
          <a:xfrm>
            <a:off x="2215902" y="3654351"/>
            <a:ext cx="1955453" cy="276999"/>
          </a:xfrm>
          <a:prstGeom prst="rect">
            <a:avLst/>
          </a:prstGeom>
          <a:noFill/>
          <a:ln w="6350" cap="flat">
            <a:noFill/>
            <a:miter lim="800000"/>
          </a:ln>
        </p:spPr>
        <p:txBody>
          <a:bodyPr wrap="square">
            <a:spAutoFit/>
          </a:bodyPr>
          <a:lstStyle/>
          <a:p>
            <a:r>
              <a:rPr lang="en-US" altLang="zh-CN" sz="1200" dirty="0">
                <a:latin typeface="Palatino LinotypeArial (正文)"/>
              </a:rPr>
              <a:t>double information flow</a:t>
            </a:r>
            <a:endParaRPr lang="zh-CN" altLang="en-US" sz="1200" dirty="0">
              <a:latin typeface="Palatino LinotypeArial (正文)"/>
            </a:endParaRPr>
          </a:p>
        </p:txBody>
      </p:sp>
      <p:pic>
        <p:nvPicPr>
          <p:cNvPr id="9" name="图片 8">
            <a:extLst>
              <a:ext uri="{FF2B5EF4-FFF2-40B4-BE49-F238E27FC236}">
                <a16:creationId xmlns:a16="http://schemas.microsoft.com/office/drawing/2014/main" id="{8344B8B6-B0DB-9730-2544-AF56156C7E9D}"/>
              </a:ext>
            </a:extLst>
          </p:cNvPr>
          <p:cNvPicPr>
            <a:picLocks noChangeAspect="1"/>
          </p:cNvPicPr>
          <p:nvPr/>
        </p:nvPicPr>
        <p:blipFill>
          <a:blip r:embed="rId4"/>
          <a:stretch>
            <a:fillRect/>
          </a:stretch>
        </p:blipFill>
        <p:spPr>
          <a:xfrm>
            <a:off x="4427485" y="4087691"/>
            <a:ext cx="1183374" cy="2452638"/>
          </a:xfrm>
          <a:prstGeom prst="rect">
            <a:avLst/>
          </a:prstGeom>
        </p:spPr>
      </p:pic>
      <p:pic>
        <p:nvPicPr>
          <p:cNvPr id="10" name="图片 9">
            <a:extLst>
              <a:ext uri="{FF2B5EF4-FFF2-40B4-BE49-F238E27FC236}">
                <a16:creationId xmlns:a16="http://schemas.microsoft.com/office/drawing/2014/main" id="{3F2E7F95-B58C-538F-B281-87711C0EF165}"/>
              </a:ext>
            </a:extLst>
          </p:cNvPr>
          <p:cNvPicPr>
            <a:picLocks noChangeAspect="1"/>
          </p:cNvPicPr>
          <p:nvPr/>
        </p:nvPicPr>
        <p:blipFill>
          <a:blip r:embed="rId5"/>
          <a:stretch>
            <a:fillRect/>
          </a:stretch>
        </p:blipFill>
        <p:spPr>
          <a:xfrm>
            <a:off x="6210961" y="4081363"/>
            <a:ext cx="1260140" cy="2491088"/>
          </a:xfrm>
          <a:prstGeom prst="rect">
            <a:avLst/>
          </a:prstGeom>
        </p:spPr>
      </p:pic>
      <p:pic>
        <p:nvPicPr>
          <p:cNvPr id="11" name="图片 10">
            <a:extLst>
              <a:ext uri="{FF2B5EF4-FFF2-40B4-BE49-F238E27FC236}">
                <a16:creationId xmlns:a16="http://schemas.microsoft.com/office/drawing/2014/main" id="{7B499568-129E-EE6A-4B5E-F6F2810B80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0527" y="4054416"/>
            <a:ext cx="1369514" cy="2548274"/>
          </a:xfrm>
          <a:prstGeom prst="rect">
            <a:avLst/>
          </a:prstGeom>
        </p:spPr>
      </p:pic>
      <p:sp>
        <p:nvSpPr>
          <p:cNvPr id="12" name="矩形 11">
            <a:extLst>
              <a:ext uri="{FF2B5EF4-FFF2-40B4-BE49-F238E27FC236}">
                <a16:creationId xmlns:a16="http://schemas.microsoft.com/office/drawing/2014/main" id="{7CFC2F9E-C36E-5771-D98A-1F217F85EAD1}"/>
              </a:ext>
            </a:extLst>
          </p:cNvPr>
          <p:cNvSpPr/>
          <p:nvPr/>
        </p:nvSpPr>
        <p:spPr>
          <a:xfrm>
            <a:off x="4174697" y="3617295"/>
            <a:ext cx="1760854" cy="35255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3" name="文本框 12">
            <a:extLst>
              <a:ext uri="{FF2B5EF4-FFF2-40B4-BE49-F238E27FC236}">
                <a16:creationId xmlns:a16="http://schemas.microsoft.com/office/drawing/2014/main" id="{0AEB9988-28E9-16D4-3DF4-F1C123F6BB5A}"/>
              </a:ext>
            </a:extLst>
          </p:cNvPr>
          <p:cNvSpPr txBox="1"/>
          <p:nvPr/>
        </p:nvSpPr>
        <p:spPr>
          <a:xfrm>
            <a:off x="4160118" y="3656851"/>
            <a:ext cx="1775433" cy="276999"/>
          </a:xfrm>
          <a:prstGeom prst="rect">
            <a:avLst/>
          </a:prstGeom>
          <a:noFill/>
          <a:ln w="6350" cap="flat">
            <a:noFill/>
            <a:miter lim="800000"/>
          </a:ln>
        </p:spPr>
        <p:txBody>
          <a:bodyPr wrap="square">
            <a:spAutoFit/>
          </a:bodyPr>
          <a:lstStyle/>
          <a:p>
            <a:r>
              <a:rPr lang="en-US" altLang="zh-CN" sz="1200" dirty="0">
                <a:latin typeface="Palatino LinotypeArial (正文)"/>
              </a:rPr>
              <a:t>single information flow</a:t>
            </a:r>
            <a:endParaRPr lang="zh-CN" altLang="en-US" sz="1200" dirty="0">
              <a:latin typeface="Palatino LinotypeArial (正文)"/>
            </a:endParaRPr>
          </a:p>
        </p:txBody>
      </p:sp>
      <p:sp>
        <p:nvSpPr>
          <p:cNvPr id="14" name="矩形 13">
            <a:extLst>
              <a:ext uri="{FF2B5EF4-FFF2-40B4-BE49-F238E27FC236}">
                <a16:creationId xmlns:a16="http://schemas.microsoft.com/office/drawing/2014/main" id="{938965FB-C955-819F-EECD-3B514102486E}"/>
              </a:ext>
            </a:extLst>
          </p:cNvPr>
          <p:cNvSpPr/>
          <p:nvPr/>
        </p:nvSpPr>
        <p:spPr>
          <a:xfrm>
            <a:off x="6147346" y="3631941"/>
            <a:ext cx="1387370" cy="35255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5" name="文本框 14">
            <a:extLst>
              <a:ext uri="{FF2B5EF4-FFF2-40B4-BE49-F238E27FC236}">
                <a16:creationId xmlns:a16="http://schemas.microsoft.com/office/drawing/2014/main" id="{C3A75FB5-E224-778D-AAE3-9E945AFBCA07}"/>
              </a:ext>
            </a:extLst>
          </p:cNvPr>
          <p:cNvSpPr txBox="1"/>
          <p:nvPr/>
        </p:nvSpPr>
        <p:spPr>
          <a:xfrm>
            <a:off x="6179835" y="3665389"/>
            <a:ext cx="1368151" cy="276999"/>
          </a:xfrm>
          <a:prstGeom prst="rect">
            <a:avLst/>
          </a:prstGeom>
          <a:noFill/>
          <a:ln w="6350" cap="flat">
            <a:noFill/>
            <a:miter lim="800000"/>
          </a:ln>
        </p:spPr>
        <p:txBody>
          <a:bodyPr wrap="square">
            <a:spAutoFit/>
          </a:bodyPr>
          <a:lstStyle/>
          <a:p>
            <a:r>
              <a:rPr lang="en-US" altLang="zh-CN" sz="1200" dirty="0">
                <a:latin typeface="Palatino LinotypeArial (正文)"/>
              </a:rPr>
              <a:t>video page card</a:t>
            </a:r>
            <a:endParaRPr lang="zh-CN" altLang="en-US" sz="1200" dirty="0">
              <a:latin typeface="Palatino LinotypeArial (正文)"/>
            </a:endParaRPr>
          </a:p>
        </p:txBody>
      </p:sp>
      <p:sp>
        <p:nvSpPr>
          <p:cNvPr id="16" name="矩形 15">
            <a:extLst>
              <a:ext uri="{FF2B5EF4-FFF2-40B4-BE49-F238E27FC236}">
                <a16:creationId xmlns:a16="http://schemas.microsoft.com/office/drawing/2014/main" id="{DB658876-6927-9D6F-B4A9-B5F478A1ED71}"/>
              </a:ext>
            </a:extLst>
          </p:cNvPr>
          <p:cNvSpPr/>
          <p:nvPr/>
        </p:nvSpPr>
        <p:spPr>
          <a:xfrm>
            <a:off x="7746511" y="3631941"/>
            <a:ext cx="1742199" cy="352559"/>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17" name="文本框 16">
            <a:extLst>
              <a:ext uri="{FF2B5EF4-FFF2-40B4-BE49-F238E27FC236}">
                <a16:creationId xmlns:a16="http://schemas.microsoft.com/office/drawing/2014/main" id="{8EA280BB-660D-63A8-47D0-5CE454318220}"/>
              </a:ext>
            </a:extLst>
          </p:cNvPr>
          <p:cNvSpPr txBox="1"/>
          <p:nvPr/>
        </p:nvSpPr>
        <p:spPr>
          <a:xfrm>
            <a:off x="7741859" y="3665388"/>
            <a:ext cx="1746851" cy="276999"/>
          </a:xfrm>
          <a:prstGeom prst="rect">
            <a:avLst/>
          </a:prstGeom>
          <a:noFill/>
          <a:ln w="6350" cap="flat">
            <a:noFill/>
            <a:miter lim="800000"/>
          </a:ln>
        </p:spPr>
        <p:txBody>
          <a:bodyPr wrap="square">
            <a:spAutoFit/>
          </a:bodyPr>
          <a:lstStyle/>
          <a:p>
            <a:r>
              <a:rPr lang="en-US" altLang="zh-CN" sz="1200" dirty="0">
                <a:latin typeface="Palatino LinotypeArial (正文)"/>
              </a:rPr>
              <a:t>e-commerce page card</a:t>
            </a:r>
            <a:endParaRPr lang="zh-CN" altLang="en-US" sz="1200" dirty="0">
              <a:latin typeface="Palatino LinotypeArial (正文)"/>
            </a:endParaRPr>
          </a:p>
        </p:txBody>
      </p:sp>
      <p:sp>
        <p:nvSpPr>
          <p:cNvPr id="18" name="文本框 17">
            <a:extLst>
              <a:ext uri="{FF2B5EF4-FFF2-40B4-BE49-F238E27FC236}">
                <a16:creationId xmlns:a16="http://schemas.microsoft.com/office/drawing/2014/main" id="{F98ABD72-CF48-CF40-0D02-9748A80036BC}"/>
              </a:ext>
            </a:extLst>
          </p:cNvPr>
          <p:cNvSpPr txBox="1"/>
          <p:nvPr/>
        </p:nvSpPr>
        <p:spPr>
          <a:xfrm>
            <a:off x="379698" y="1020129"/>
            <a:ext cx="8920343" cy="2277547"/>
          </a:xfrm>
          <a:prstGeom prst="rect">
            <a:avLst/>
          </a:prstGeom>
          <a:noFill/>
          <a:ln w="6350" cap="flat">
            <a:noFill/>
            <a:miter lim="800000"/>
          </a:ln>
        </p:spPr>
        <p:txBody>
          <a:bodyPr wrap="square">
            <a:spAutoFit/>
          </a:bodyPr>
          <a:lstStyle/>
          <a:p>
            <a:pPr marL="285750" indent="-285750" defTabSz="958215">
              <a:spcBef>
                <a:spcPts val="600"/>
              </a:spcBef>
              <a:buFont typeface="Arial" panose="020B0604020202020204" pitchFamily="34" charset="0"/>
              <a:buChar char="•"/>
              <a:defRPr/>
            </a:pPr>
            <a:r>
              <a:rPr kumimoji="0" lang="en-US" altLang="zh-CN" sz="1400" b="1" i="0" u="none" strike="noStrike" kern="1200" cap="none" spc="0" normalizeH="0" baseline="0" noProof="0" dirty="0">
                <a:ln>
                  <a:noFill/>
                </a:ln>
                <a:solidFill>
                  <a:srgbClr val="000000"/>
                </a:solidFill>
                <a:effectLst/>
                <a:uLnTx/>
                <a:uFillTx/>
                <a:ea typeface="+mn-ea"/>
                <a:cs typeface="+mn-cs"/>
              </a:rPr>
              <a:t>Outer cycle advertising</a:t>
            </a:r>
            <a:r>
              <a:rPr lang="en-US" altLang="zh-CN" sz="1400" dirty="0">
                <a:solidFill>
                  <a:srgbClr val="000000"/>
                </a:solidFill>
              </a:rPr>
              <a:t>: mainly external merchants needs, including financial service providers, network service providers, game </a:t>
            </a:r>
            <a:r>
              <a:rPr lang="en-US" altLang="zh-CN" sz="1400" dirty="0" err="1">
                <a:solidFill>
                  <a:srgbClr val="000000"/>
                </a:solidFill>
              </a:rPr>
              <a:t>providers,etcs</a:t>
            </a:r>
            <a:r>
              <a:rPr lang="en-US" altLang="zh-CN" sz="1400" dirty="0">
                <a:solidFill>
                  <a:srgbClr val="000000"/>
                </a:solidFill>
              </a:rPr>
              <a:t>. </a:t>
            </a:r>
          </a:p>
          <a:p>
            <a:pPr marL="285750" indent="-285750" defTabSz="958215">
              <a:spcBef>
                <a:spcPts val="600"/>
              </a:spcBef>
              <a:buFont typeface="Arial" panose="020B0604020202020204" pitchFamily="34" charset="0"/>
              <a:buChar char="•"/>
              <a:defRPr/>
            </a:pPr>
            <a:r>
              <a:rPr kumimoji="0" lang="en-US" altLang="zh-CN" sz="1400" b="0" i="0" u="none" strike="noStrike" kern="1200" cap="none" spc="0" normalizeH="0" baseline="0" noProof="0" dirty="0">
                <a:ln>
                  <a:noFill/>
                </a:ln>
                <a:solidFill>
                  <a:srgbClr val="000000"/>
                </a:solidFill>
                <a:effectLst/>
                <a:uLnTx/>
                <a:uFillTx/>
                <a:ea typeface="+mn-ea"/>
                <a:cs typeface="+mn-cs"/>
              </a:rPr>
              <a:t>Revenue from </a:t>
            </a:r>
            <a:r>
              <a:rPr lang="en-US" altLang="zh-CN" sz="1400" dirty="0">
                <a:solidFill>
                  <a:srgbClr val="000000"/>
                </a:solidFill>
              </a:rPr>
              <a:t>outer</a:t>
            </a:r>
            <a:r>
              <a:rPr kumimoji="0" lang="en-US" altLang="zh-CN" sz="1400" b="0" i="0" u="none" strike="noStrike" kern="1200" cap="none" spc="0" normalizeH="0" baseline="0" noProof="0" dirty="0">
                <a:ln>
                  <a:noFill/>
                </a:ln>
                <a:solidFill>
                  <a:srgbClr val="000000"/>
                </a:solidFill>
                <a:effectLst/>
                <a:uLnTx/>
                <a:uFillTx/>
                <a:ea typeface="+mn-ea"/>
                <a:cs typeface="+mn-cs"/>
              </a:rPr>
              <a:t> cycle advertising = </a:t>
            </a:r>
          </a:p>
          <a:p>
            <a:pPr defTabSz="958215">
              <a:spcBef>
                <a:spcPts val="600"/>
              </a:spcBef>
              <a:defRPr/>
            </a:pPr>
            <a:r>
              <a:rPr lang="en-US" altLang="zh-CN" sz="1400" dirty="0">
                <a:solidFill>
                  <a:srgbClr val="000000"/>
                </a:solidFill>
              </a:rPr>
              <a:t>                                                                </a:t>
            </a:r>
            <a:r>
              <a:rPr lang="zh-CN" altLang="en-US" sz="1400" dirty="0">
                <a:sym typeface="Times New Roman" panose="02020603050405020304" pitchFamily="18" charset="0"/>
              </a:rPr>
              <a:t>DAU </a:t>
            </a:r>
            <a:r>
              <a:rPr lang="en-US" altLang="zh-CN" sz="1400" dirty="0">
                <a:sym typeface="Times New Roman" panose="02020603050405020304" pitchFamily="18" charset="0"/>
              </a:rPr>
              <a:t>( daily active users) </a:t>
            </a:r>
            <a:r>
              <a:rPr lang="en-US" altLang="zh-CN" sz="1400" b="1" dirty="0">
                <a:sym typeface="Times New Roman" panose="02020603050405020304" pitchFamily="18" charset="0"/>
              </a:rPr>
              <a:t>+</a:t>
            </a:r>
          </a:p>
          <a:p>
            <a:pPr defTabSz="958215">
              <a:spcBef>
                <a:spcPts val="600"/>
              </a:spcBef>
              <a:defRPr/>
            </a:pPr>
            <a:r>
              <a:rPr kumimoji="0" lang="en-US" altLang="zh-CN" sz="1400" b="1" i="0" u="none" strike="noStrike" kern="1200" cap="none" spc="0" normalizeH="0" baseline="0" noProof="0" dirty="0">
                <a:ln>
                  <a:noFill/>
                </a:ln>
                <a:solidFill>
                  <a:srgbClr val="000000"/>
                </a:solidFill>
                <a:effectLst/>
                <a:uLnTx/>
                <a:uFillTx/>
                <a:ea typeface="+mn-ea"/>
                <a:cs typeface="+mn-cs"/>
                <a:sym typeface="Times New Roman" panose="02020603050405020304" pitchFamily="18" charset="0"/>
              </a:rPr>
              <a:t>                                                                </a:t>
            </a:r>
            <a:r>
              <a:rPr kumimoji="0" lang="en-US" altLang="zh-CN" sz="1400" b="0" i="0" u="none" strike="noStrike" kern="1200" cap="none" spc="0" normalizeH="0" baseline="0" noProof="0" dirty="0">
                <a:ln>
                  <a:noFill/>
                </a:ln>
                <a:solidFill>
                  <a:srgbClr val="000000"/>
                </a:solidFill>
                <a:effectLst/>
                <a:uLnTx/>
                <a:uFillTx/>
                <a:ea typeface="+mn-ea"/>
                <a:cs typeface="+mn-cs"/>
              </a:rPr>
              <a:t>short video viewing time per capita +</a:t>
            </a:r>
          </a:p>
          <a:p>
            <a:pPr defTabSz="958215">
              <a:spcBef>
                <a:spcPts val="600"/>
              </a:spcBef>
              <a:defRPr/>
            </a:pPr>
            <a:r>
              <a:rPr lang="en-US" altLang="zh-CN" sz="1400" dirty="0">
                <a:solidFill>
                  <a:srgbClr val="000000"/>
                </a:solidFill>
              </a:rPr>
              <a:t>                                                                Feed per minute +</a:t>
            </a:r>
          </a:p>
          <a:p>
            <a:pPr defTabSz="958215">
              <a:spcBef>
                <a:spcPts val="600"/>
              </a:spcBef>
              <a:defRPr/>
            </a:pPr>
            <a:r>
              <a:rPr kumimoji="0" lang="en-US" altLang="zh-CN" sz="1400" b="0" i="0" u="none" strike="noStrike" kern="1200" cap="none" spc="0" normalizeH="0" baseline="0" noProof="0" dirty="0">
                <a:ln>
                  <a:noFill/>
                </a:ln>
                <a:solidFill>
                  <a:srgbClr val="000000"/>
                </a:solidFill>
                <a:effectLst/>
                <a:uLnTx/>
                <a:uFillTx/>
                <a:ea typeface="+mn-ea"/>
                <a:cs typeface="+mn-cs"/>
              </a:rPr>
              <a:t>                                                                Ad load+ </a:t>
            </a:r>
          </a:p>
          <a:p>
            <a:pPr defTabSz="958215">
              <a:spcBef>
                <a:spcPts val="600"/>
              </a:spcBef>
              <a:defRPr/>
            </a:pPr>
            <a:r>
              <a:rPr lang="en-US" altLang="zh-CN" sz="1400" dirty="0">
                <a:solidFill>
                  <a:srgbClr val="000000"/>
                </a:solidFill>
                <a:sym typeface="Times New Roman" panose="02020603050405020304" pitchFamily="18" charset="0"/>
              </a:rPr>
              <a:t>                                                                </a:t>
            </a:r>
            <a:r>
              <a:rPr lang="zh-CN" altLang="en-US" sz="1400" dirty="0">
                <a:sym typeface="Times New Roman" panose="02020603050405020304" pitchFamily="18" charset="0"/>
              </a:rPr>
              <a:t>eCPM</a:t>
            </a:r>
            <a:r>
              <a:rPr lang="en-US" altLang="zh-CN" sz="1400" dirty="0">
                <a:solidFill>
                  <a:srgbClr val="000000"/>
                </a:solidFill>
                <a:sym typeface="Times New Roman" panose="02020603050405020304" pitchFamily="18" charset="0"/>
              </a:rPr>
              <a:t>(effective cost per </a:t>
            </a:r>
            <a:r>
              <a:rPr lang="en-US" altLang="zh-CN" sz="1400" dirty="0" err="1">
                <a:solidFill>
                  <a:srgbClr val="000000"/>
                </a:solidFill>
                <a:sym typeface="Times New Roman" panose="02020603050405020304" pitchFamily="18" charset="0"/>
              </a:rPr>
              <a:t>mille</a:t>
            </a:r>
            <a:r>
              <a:rPr lang="en-US" altLang="zh-CN" sz="1400" dirty="0">
                <a:solidFill>
                  <a:srgbClr val="000000"/>
                </a:solidFill>
                <a:sym typeface="Times New Roman" panose="02020603050405020304" pitchFamily="18" charset="0"/>
              </a:rPr>
              <a:t>)</a:t>
            </a:r>
            <a:endParaRPr kumimoji="0" lang="en-US" altLang="zh-CN" sz="1400" i="0" u="none" strike="noStrike" kern="1200" cap="none" spc="0" normalizeH="0" baseline="0" noProof="0" dirty="0">
              <a:ln>
                <a:noFill/>
              </a:ln>
              <a:solidFill>
                <a:srgbClr val="000000"/>
              </a:solidFill>
              <a:effectLst/>
              <a:uLnTx/>
              <a:uFillTx/>
              <a:ea typeface="+mn-ea"/>
              <a:cs typeface="+mn-cs"/>
            </a:endParaRPr>
          </a:p>
        </p:txBody>
      </p:sp>
      <p:sp>
        <p:nvSpPr>
          <p:cNvPr id="19" name="矩形 18">
            <a:extLst>
              <a:ext uri="{FF2B5EF4-FFF2-40B4-BE49-F238E27FC236}">
                <a16:creationId xmlns:a16="http://schemas.microsoft.com/office/drawing/2014/main" id="{3A903AD3-D641-55C4-AD80-D1CD10B2DADF}"/>
              </a:ext>
            </a:extLst>
          </p:cNvPr>
          <p:cNvSpPr/>
          <p:nvPr/>
        </p:nvSpPr>
        <p:spPr>
          <a:xfrm>
            <a:off x="250251" y="1039257"/>
            <a:ext cx="9106273" cy="2394181"/>
          </a:xfrm>
          <a:prstGeom prst="rect">
            <a:avLst/>
          </a:prstGeom>
          <a:noFill/>
          <a:ln w="31750" cap="flat">
            <a:solidFill>
              <a:schemeClr val="bg2">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prstTxWarp prst="textNoShape">
              <a:avLst/>
            </a:prstTxWarp>
            <a:noAutofit/>
          </a:bodyPr>
          <a:lstStyle/>
          <a:p>
            <a:pPr algn="ctr">
              <a:lnSpc>
                <a:spcPct val="90000"/>
              </a:lnSpc>
              <a:spcBef>
                <a:spcPts val="900"/>
              </a:spcBef>
            </a:pPr>
            <a:endParaRPr kumimoji="1" lang="zh-CN" altLang="en-US" sz="1400" dirty="0" err="1">
              <a:solidFill>
                <a:schemeClr val="bg1"/>
              </a:solidFill>
              <a:latin typeface="Arial" pitchFamily="34" charset="0"/>
              <a:cs typeface="Arial" pitchFamily="34" charset="0"/>
            </a:endParaRPr>
          </a:p>
        </p:txBody>
      </p:sp>
      <p:sp>
        <p:nvSpPr>
          <p:cNvPr id="20" name="文本框 19">
            <a:extLst>
              <a:ext uri="{FF2B5EF4-FFF2-40B4-BE49-F238E27FC236}">
                <a16:creationId xmlns:a16="http://schemas.microsoft.com/office/drawing/2014/main" id="{49AB4B32-EF4F-592A-E27B-23397A5544D7}"/>
              </a:ext>
            </a:extLst>
          </p:cNvPr>
          <p:cNvSpPr txBox="1"/>
          <p:nvPr/>
        </p:nvSpPr>
        <p:spPr>
          <a:xfrm>
            <a:off x="447550" y="6602690"/>
            <a:ext cx="2539157" cy="166199"/>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kumimoji="1" lang="en-US" altLang="zh-CN" sz="1200" dirty="0">
                <a:solidFill>
                  <a:schemeClr val="tx1">
                    <a:lumMod val="50000"/>
                    <a:lumOff val="50000"/>
                  </a:schemeClr>
                </a:solidFill>
                <a:latin typeface="Palatino Linotype" panose="02040502050505030304" pitchFamily="18" charset="0"/>
                <a:cs typeface="Arial" pitchFamily="34" charset="0"/>
              </a:rPr>
              <a:t>Source: </a:t>
            </a:r>
            <a:r>
              <a:rPr lang="en" altLang="zh-CN"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rPr>
              <a:t>Prospectus</a:t>
            </a:r>
            <a:r>
              <a:rPr kumimoji="1" lang="zh-CN" altLang="en-US"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 </a:t>
            </a:r>
            <a:r>
              <a:rPr kumimoji="1" lang="en-US" altLang="zh-CN"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of</a:t>
            </a:r>
            <a:r>
              <a:rPr kumimoji="1" lang="zh-CN" altLang="en-US" sz="1200" b="0" i="0" u="none" strike="noStrike" dirty="0">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 </a:t>
            </a:r>
            <a:r>
              <a:rPr kumimoji="1" lang="en-US" altLang="zh-CN" sz="1200" b="0" i="0" u="none" strike="noStrike" dirty="0" err="1">
                <a:solidFill>
                  <a:schemeClr val="tx1">
                    <a:lumMod val="50000"/>
                    <a:lumOff val="50000"/>
                  </a:schemeClr>
                </a:solidFill>
                <a:effectLst/>
                <a:latin typeface="Palatino Linotype" panose="02040502050505030304" pitchFamily="18" charset="0"/>
                <a:ea typeface="PingFang SC" panose="020B0400000000000000" pitchFamily="34" charset="-122"/>
                <a:cs typeface="Arial" pitchFamily="34" charset="0"/>
              </a:rPr>
              <a:t>Kuaishou</a:t>
            </a:r>
            <a:r>
              <a:rPr kumimoji="1" lang="en-US" altLang="zh-CN" sz="1200" dirty="0">
                <a:solidFill>
                  <a:schemeClr val="tx1">
                    <a:lumMod val="50000"/>
                    <a:lumOff val="50000"/>
                  </a:schemeClr>
                </a:solidFill>
                <a:latin typeface="Palatino Linotype" panose="02040502050505030304" pitchFamily="18" charset="0"/>
                <a:ea typeface="PingFang SC" panose="020B0400000000000000" pitchFamily="34" charset="-122"/>
                <a:cs typeface="Arial" pitchFamily="34" charset="0"/>
              </a:rPr>
              <a:t>, 2021</a:t>
            </a:r>
            <a:endParaRPr kumimoji="1" lang="zh-CN" altLang="en-US" sz="1200" dirty="0">
              <a:solidFill>
                <a:schemeClr val="tx1">
                  <a:lumMod val="50000"/>
                  <a:lumOff val="50000"/>
                </a:schemeClr>
              </a:solidFill>
              <a:latin typeface="Palatino Linotype" panose="02040502050505030304" pitchFamily="18" charset="0"/>
              <a:cs typeface="Arial" pitchFamily="34" charset="0"/>
            </a:endParaRPr>
          </a:p>
        </p:txBody>
      </p:sp>
      <p:sp>
        <p:nvSpPr>
          <p:cNvPr id="21" name="矩形 20">
            <a:extLst>
              <a:ext uri="{FF2B5EF4-FFF2-40B4-BE49-F238E27FC236}">
                <a16:creationId xmlns:a16="http://schemas.microsoft.com/office/drawing/2014/main" id="{86179C0A-60F6-2C5D-04A1-804124144483}"/>
              </a:ext>
            </a:extLst>
          </p:cNvPr>
          <p:cNvSpPr/>
          <p:nvPr/>
        </p:nvSpPr>
        <p:spPr>
          <a:xfrm>
            <a:off x="7868531" y="-23468"/>
            <a:ext cx="2052227"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Firm Valuation</a:t>
            </a:r>
            <a:endParaRPr kumimoji="1" lang="zh-CN" altLang="en-US" sz="1400" b="1" dirty="0" err="1">
              <a:solidFill>
                <a:schemeClr val="accent4"/>
              </a:solidFill>
              <a:latin typeface="Times" pitchFamily="2" charset="0"/>
              <a:cs typeface="Arial" panose="020B0604020202020204" pitchFamily="34" charset="0"/>
            </a:endParaRPr>
          </a:p>
        </p:txBody>
      </p:sp>
      <p:sp>
        <p:nvSpPr>
          <p:cNvPr id="22" name="矩形 21">
            <a:extLst>
              <a:ext uri="{FF2B5EF4-FFF2-40B4-BE49-F238E27FC236}">
                <a16:creationId xmlns:a16="http://schemas.microsoft.com/office/drawing/2014/main" id="{5B67E9DF-4818-4C47-8418-DB90BEE67975}"/>
              </a:ext>
            </a:extLst>
          </p:cNvPr>
          <p:cNvSpPr/>
          <p:nvPr/>
        </p:nvSpPr>
        <p:spPr>
          <a:xfrm>
            <a:off x="5924316" y="-26590"/>
            <a:ext cx="1944215"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Revenue Forecast</a:t>
            </a:r>
            <a:endParaRPr kumimoji="1" lang="zh-CN" altLang="en-US" sz="1400" b="1" dirty="0" err="1">
              <a:solidFill>
                <a:schemeClr val="accent4"/>
              </a:solidFill>
              <a:latin typeface="Times" pitchFamily="2" charset="0"/>
              <a:cs typeface="Arial" panose="020B0604020202020204" pitchFamily="34" charset="0"/>
            </a:endParaRPr>
          </a:p>
        </p:txBody>
      </p:sp>
      <p:sp>
        <p:nvSpPr>
          <p:cNvPr id="23" name="矩形 22">
            <a:extLst>
              <a:ext uri="{FF2B5EF4-FFF2-40B4-BE49-F238E27FC236}">
                <a16:creationId xmlns:a16="http://schemas.microsoft.com/office/drawing/2014/main" id="{7765E281-90B9-D1D1-B7E5-9145F3CEFF30}"/>
              </a:ext>
            </a:extLst>
          </p:cNvPr>
          <p:cNvSpPr/>
          <p:nvPr/>
        </p:nvSpPr>
        <p:spPr>
          <a:xfrm>
            <a:off x="1937512"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Industry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Analysis</a:t>
            </a:r>
            <a:endParaRPr kumimoji="1" lang="zh-CN" altLang="en-US" sz="1400" b="1" dirty="0" err="1">
              <a:solidFill>
                <a:schemeClr val="accent4"/>
              </a:solidFill>
              <a:latin typeface="Times" pitchFamily="2" charset="0"/>
              <a:cs typeface="Arial" panose="020B0604020202020204" pitchFamily="34" charset="0"/>
            </a:endParaRPr>
          </a:p>
        </p:txBody>
      </p:sp>
      <p:sp>
        <p:nvSpPr>
          <p:cNvPr id="24" name="矩形 23">
            <a:extLst>
              <a:ext uri="{FF2B5EF4-FFF2-40B4-BE49-F238E27FC236}">
                <a16:creationId xmlns:a16="http://schemas.microsoft.com/office/drawing/2014/main" id="{13297574-8376-EEE6-3F68-5546A194D230}"/>
              </a:ext>
            </a:extLst>
          </p:cNvPr>
          <p:cNvSpPr/>
          <p:nvPr/>
        </p:nvSpPr>
        <p:spPr>
          <a:xfrm>
            <a:off x="-16346" y="-26554"/>
            <a:ext cx="1944216" cy="324000"/>
          </a:xfrm>
          <a:prstGeom prst="rect">
            <a:avLst/>
          </a:prstGeom>
          <a:solidFill>
            <a:schemeClr val="accent2">
              <a:lumMod val="7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accent4"/>
                </a:solidFill>
                <a:latin typeface="Times" pitchFamily="2" charset="0"/>
                <a:cs typeface="Arial" panose="020B0604020202020204" pitchFamily="34" charset="0"/>
              </a:rPr>
              <a:t>Company</a:t>
            </a:r>
            <a:r>
              <a:rPr kumimoji="1" lang="zh-CN" altLang="en-US" sz="1400" b="1" dirty="0">
                <a:solidFill>
                  <a:schemeClr val="accent4"/>
                </a:solidFill>
                <a:latin typeface="Times" pitchFamily="2" charset="0"/>
                <a:cs typeface="Arial" panose="020B0604020202020204" pitchFamily="34" charset="0"/>
              </a:rPr>
              <a:t> </a:t>
            </a:r>
            <a:r>
              <a:rPr kumimoji="1" lang="en-US" altLang="zh-CN" sz="1400" b="1" dirty="0">
                <a:solidFill>
                  <a:schemeClr val="accent4"/>
                </a:solidFill>
                <a:latin typeface="Times" pitchFamily="2" charset="0"/>
                <a:cs typeface="Arial" panose="020B0604020202020204" pitchFamily="34" charset="0"/>
              </a:rPr>
              <a:t>Profile</a:t>
            </a:r>
            <a:endParaRPr kumimoji="1" lang="zh-CN" altLang="en-US" sz="1400" b="1" dirty="0" err="1">
              <a:solidFill>
                <a:schemeClr val="accent4"/>
              </a:solidFill>
              <a:latin typeface="Times" pitchFamily="2" charset="0"/>
              <a:cs typeface="Arial" panose="020B0604020202020204" pitchFamily="34" charset="0"/>
            </a:endParaRPr>
          </a:p>
        </p:txBody>
      </p:sp>
      <p:sp>
        <p:nvSpPr>
          <p:cNvPr id="25" name="矩形 24">
            <a:extLst>
              <a:ext uri="{FF2B5EF4-FFF2-40B4-BE49-F238E27FC236}">
                <a16:creationId xmlns:a16="http://schemas.microsoft.com/office/drawing/2014/main" id="{67982802-6E33-6D26-8DE8-2296EC6BF8F3}"/>
              </a:ext>
            </a:extLst>
          </p:cNvPr>
          <p:cNvSpPr/>
          <p:nvPr/>
        </p:nvSpPr>
        <p:spPr>
          <a:xfrm>
            <a:off x="3861930" y="-26590"/>
            <a:ext cx="2052227" cy="324000"/>
          </a:xfrm>
          <a:prstGeom prst="rect">
            <a:avLst/>
          </a:prstGeom>
          <a:solidFill>
            <a:srgbClr val="8582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kumimoji="1" lang="en-US" altLang="zh-CN" sz="1400" b="1" dirty="0">
                <a:solidFill>
                  <a:schemeClr val="bg1"/>
                </a:solidFill>
                <a:latin typeface="Times" pitchFamily="2" charset="0"/>
                <a:cs typeface="Arial" panose="020B0604020202020204" pitchFamily="34" charset="0"/>
              </a:rPr>
              <a:t>Business</a:t>
            </a:r>
            <a:r>
              <a:rPr kumimoji="1" lang="zh-CN" altLang="en-US" sz="1400" b="1" dirty="0">
                <a:solidFill>
                  <a:schemeClr val="bg1"/>
                </a:solidFill>
                <a:latin typeface="Times" pitchFamily="2" charset="0"/>
                <a:cs typeface="Arial" panose="020B0604020202020204" pitchFamily="34" charset="0"/>
              </a:rPr>
              <a:t> </a:t>
            </a:r>
            <a:r>
              <a:rPr kumimoji="1" lang="en-US" altLang="zh-CN" sz="1400" b="1" dirty="0">
                <a:solidFill>
                  <a:schemeClr val="bg1"/>
                </a:solidFill>
                <a:latin typeface="Times" pitchFamily="2" charset="0"/>
                <a:cs typeface="Arial" panose="020B0604020202020204" pitchFamily="34" charset="0"/>
              </a:rPr>
              <a:t>Analysis</a:t>
            </a:r>
            <a:endParaRPr kumimoji="1" lang="zh-CN" altLang="en-US" sz="1400" b="1" dirty="0" err="1">
              <a:solidFill>
                <a:schemeClr val="bg1"/>
              </a:solidFill>
              <a:latin typeface="Times" pitchFamily="2" charset="0"/>
              <a:cs typeface="Arial" panose="020B0604020202020204" pitchFamily="34" charset="0"/>
            </a:endParaRPr>
          </a:p>
        </p:txBody>
      </p:sp>
      <p:cxnSp>
        <p:nvCxnSpPr>
          <p:cNvPr id="26" name="直线连接符 25">
            <a:extLst>
              <a:ext uri="{FF2B5EF4-FFF2-40B4-BE49-F238E27FC236}">
                <a16:creationId xmlns:a16="http://schemas.microsoft.com/office/drawing/2014/main" id="{5BCCBB63-4C4C-AA64-4AF3-12B548D68E88}"/>
              </a:ext>
            </a:extLst>
          </p:cNvPr>
          <p:cNvCxnSpPr>
            <a:cxnSpLocks/>
          </p:cNvCxnSpPr>
          <p:nvPr/>
        </p:nvCxnSpPr>
        <p:spPr>
          <a:xfrm>
            <a:off x="192787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线连接符 26">
            <a:extLst>
              <a:ext uri="{FF2B5EF4-FFF2-40B4-BE49-F238E27FC236}">
                <a16:creationId xmlns:a16="http://schemas.microsoft.com/office/drawing/2014/main" id="{DD3DCBE4-7664-4790-A50F-99ACA2D21D1D}"/>
              </a:ext>
            </a:extLst>
          </p:cNvPr>
          <p:cNvCxnSpPr>
            <a:cxnSpLocks/>
          </p:cNvCxnSpPr>
          <p:nvPr/>
        </p:nvCxnSpPr>
        <p:spPr>
          <a:xfrm>
            <a:off x="387208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 name="直线连接符 27">
            <a:extLst>
              <a:ext uri="{FF2B5EF4-FFF2-40B4-BE49-F238E27FC236}">
                <a16:creationId xmlns:a16="http://schemas.microsoft.com/office/drawing/2014/main" id="{C7930663-BC6D-5134-6A6A-CD963F543B69}"/>
              </a:ext>
            </a:extLst>
          </p:cNvPr>
          <p:cNvCxnSpPr>
            <a:cxnSpLocks/>
          </p:cNvCxnSpPr>
          <p:nvPr/>
        </p:nvCxnSpPr>
        <p:spPr>
          <a:xfrm>
            <a:off x="5924316"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直线连接符 28">
            <a:extLst>
              <a:ext uri="{FF2B5EF4-FFF2-40B4-BE49-F238E27FC236}">
                <a16:creationId xmlns:a16="http://schemas.microsoft.com/office/drawing/2014/main" id="{6BA414CB-CC4B-7390-AC1C-9DF777BA3E65}"/>
              </a:ext>
            </a:extLst>
          </p:cNvPr>
          <p:cNvCxnSpPr>
            <a:cxnSpLocks/>
          </p:cNvCxnSpPr>
          <p:nvPr/>
        </p:nvCxnSpPr>
        <p:spPr>
          <a:xfrm>
            <a:off x="7878690" y="-26590"/>
            <a:ext cx="0" cy="3240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82601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a25b9699-cb76-44fc-9970-f7c96c384906}"/>
  <p:tag name="TABLE_ENDDRAG_ORIGIN_RECT" val="703*153"/>
  <p:tag name="TABLE_ENDDRAG_RECT" val="39*112*703*153"/>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9b422de4-5f73-422d-b85d-4e9073be0cbe}"/>
  <p:tag name="TABLE_ENDDRAG_ORIGIN_RECT" val="706*209"/>
  <p:tag name="TABLE_ENDDRAG_RECT" val="20*318*706*209"/>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ffc1328a-1456-4d8f-8a44-76b4b157683f}"/>
  <p:tag name="TABLE_ENDDRAG_ORIGIN_RECT" val="720*90"/>
  <p:tag name="TABLE_ENDDRAG_RECT" val="24*97*720*9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35fee1e6-289f-4d93-a2f9-8067a74116da}"/>
  <p:tag name="TABLE_ENDDRAG_ORIGIN_RECT" val="722*133"/>
  <p:tag name="TABLE_ENDDRAG_RECT" val="24*210*722*133"/>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f2a56162-f336-440b-8c2d-35271f3199d3}"/>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a972b8dc-089a-47bc-9add-bc94c8c21d53}"/>
  <p:tag name="TABLE_ENDDRAG_ORIGIN_RECT" val="710*451"/>
  <p:tag name="TABLE_ENDDRAG_RECT" val="24*74*710*451"/>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ef171ae7-75b7-416e-967f-7bb2a855d6a6}"/>
  <p:tag name="TABLE_ENDDRAG_ORIGIN_RECT" val="702*96"/>
  <p:tag name="TABLE_ENDDRAG_RECT" val="29*122*702*96"/>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a4c84e4f-5ee7-4801-8661-265a90b8e7f7}"/>
  <p:tag name="TABLE_ENDDRAG_ORIGIN_RECT" val="701*111"/>
  <p:tag name="TABLE_ENDDRAG_RECT" val="29*255*701*111"/>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c1b9dbd6-985f-4872-83e3-8327af6b5c49}"/>
  <p:tag name="TABLE_ENDDRAG_ORIGIN_RECT" val="705*81"/>
  <p:tag name="TABLE_ENDDRAG_RECT" val="29*423*705*81"/>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3fff00f2-0b82-4ca8-a388-053b9b901417}"/>
  <p:tag name="TABLE_ENDDRAG_ORIGIN_RECT" val="714*238"/>
  <p:tag name="TABLE_ENDDRAG_RECT" val="32*128*714*238"/>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05c4992b-750e-4fc2-8d37-dcf33597aeb5}"/>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TABLE_BEAUTIFY" val="smartTable{e02531ac-e8e5-4447-898b-c84a53f1bf6a}"/>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0a401dc9-fcd6-4c0a-8002-f28c2e1fc16b}"/>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a0eece84-2623-48c1-a070-a7b3e6b0b699}"/>
  <p:tag name="TABLE_ENDDRAG_ORIGIN_RECT" val="204*156"/>
  <p:tag name="TABLE_ENDDRAG_RECT" val="14*363*204*156"/>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TABLE_BEAUTIFY" val="smartTable{99d492f2-4c59-49a5-92c2-298a6e67d4bd}"/>
  <p:tag name="TABLE_ENDDRAG_ORIGIN_RECT" val="606*201"/>
  <p:tag name="TABLE_ENDDRAG_RECT" val="237*113*606*201"/>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25b9699-cb76-44fc-9970-f7c96c384906}"/>
  <p:tag name="TABLE_ENDDRAG_ORIGIN_RECT" val="703*153"/>
  <p:tag name="TABLE_ENDDRAG_RECT" val="39*112*703*153"/>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5811</Words>
  <Application>Microsoft Macintosh PowerPoint</Application>
  <PresentationFormat>Custom</PresentationFormat>
  <Paragraphs>1531</Paragraphs>
  <Slides>21</Slides>
  <Notes>18</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9" baseType="lpstr">
      <vt:lpstr>Arial Regular</vt:lpstr>
      <vt:lpstr>等线</vt:lpstr>
      <vt:lpstr>KaiTi</vt:lpstr>
      <vt:lpstr>PingFang SC</vt:lpstr>
      <vt:lpstr>宋体</vt:lpstr>
      <vt:lpstr>华文楷体</vt:lpstr>
      <vt:lpstr>Times</vt:lpstr>
      <vt:lpstr>Times New Roman Bold</vt:lpstr>
      <vt:lpstr>Times New Roman Regular</vt:lpstr>
      <vt:lpstr>Arial</vt:lpstr>
      <vt:lpstr>Palatino Linotype</vt:lpstr>
      <vt:lpstr>Palatino LinotypeArial (正文)</vt:lpstr>
      <vt:lpstr>Times New Roman</vt:lpstr>
      <vt:lpstr>Verdana</vt:lpstr>
      <vt:lpstr>Vrinda</vt:lpstr>
      <vt:lpstr>Wingdings</vt:lpstr>
      <vt:lpstr>CR Onlytext</vt:lpstr>
      <vt:lpstr>think-cell Slide</vt:lpstr>
      <vt:lpstr>PowerPoint Presentation</vt:lpstr>
      <vt:lpstr>Basic Information</vt:lpstr>
      <vt:lpstr>Basic Information</vt:lpstr>
      <vt:lpstr>Industry Analysis</vt:lpstr>
      <vt:lpstr>Industry Analysis</vt:lpstr>
      <vt:lpstr>Industry Analysis</vt:lpstr>
      <vt:lpstr>Corporate business: live streaming </vt:lpstr>
      <vt:lpstr>Corporate business: advertisement</vt:lpstr>
      <vt:lpstr>Corporate business: advertisement</vt:lpstr>
      <vt:lpstr>Corporate Business: E-commerce</vt:lpstr>
      <vt:lpstr>Corporate Business: E-commerce</vt:lpstr>
      <vt:lpstr>Corporate Business: E-commerce</vt:lpstr>
      <vt:lpstr>Revenue Forecast</vt:lpstr>
      <vt:lpstr>Revenue Forecast</vt:lpstr>
      <vt:lpstr>Revenue Forecast</vt:lpstr>
      <vt:lpstr>Revenue Forecast</vt:lpstr>
      <vt:lpstr>Revenue Forecast</vt:lpstr>
      <vt:lpstr>P/S &amp; P/GMV Valuation Method</vt:lpstr>
      <vt:lpstr>How to find β？From Revenue Structure</vt:lpstr>
      <vt:lpstr>Key Assumptions</vt:lpstr>
      <vt:lpstr>DCF Valuation - Absolute 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小秦菜菜子</cp:lastModifiedBy>
  <cp:revision>11</cp:revision>
  <dcterms:created xsi:type="dcterms:W3CDTF">2023-04-19T07:22:30Z</dcterms:created>
  <dcterms:modified xsi:type="dcterms:W3CDTF">2025-04-09T15:10:48Z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CCC1CF8A8E0D0831CCB93B6476EC4BE0</vt:lpwstr>
  </property>
  <property fmtid="{D5CDD505-2E9C-101B-9397-08002B2CF9AE}" pid="3" name="KSOProductBuildVer">
    <vt:lpwstr>2052-4.6.1.7467</vt:lpwstr>
  </property>
</Properties>
</file>